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8" r:id="rId7"/>
    <p:sldId id="261" r:id="rId8"/>
    <p:sldId id="269" r:id="rId9"/>
    <p:sldId id="263" r:id="rId10"/>
    <p:sldId id="264" r:id="rId11"/>
    <p:sldId id="265" r:id="rId12"/>
    <p:sldId id="267" r:id="rId13"/>
    <p:sldId id="266" r:id="rId14"/>
  </p:sldIdLst>
  <p:sldSz cx="12192000" cy="6858000"/>
  <p:notesSz cx="6881813" cy="9296400"/>
  <p:embeddedFontLs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tmVUzUMVd/CZnfMIwZ87q0Zkj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82742" cy="466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7513" y="1"/>
            <a:ext cx="2982742" cy="466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6"/>
            <a:ext cx="2982742" cy="466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7513" y="8829676"/>
            <a:ext cx="2982742"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8805" y="4473576"/>
            <a:ext cx="5504204"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8805" y="4473576"/>
            <a:ext cx="5504204"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where you will share a definition of Title I. </a:t>
            </a:r>
            <a:endParaRPr dirty="0"/>
          </a:p>
          <a:p>
            <a:pPr marL="0" lvl="0" indent="0" algn="l" rtl="0">
              <a:lnSpc>
                <a:spcPct val="100000"/>
              </a:lnSpc>
              <a:spcBef>
                <a:spcPts val="0"/>
              </a:spcBef>
              <a:spcAft>
                <a:spcPts val="0"/>
              </a:spcAft>
              <a:buSzPts val="1400"/>
              <a:buNone/>
            </a:pPr>
            <a:endParaRPr dirty="0"/>
          </a:p>
        </p:txBody>
      </p:sp>
      <p:sp>
        <p:nvSpPr>
          <p:cNvPr id="178" name="Google Shape;178;p4:notes"/>
          <p:cNvSpPr txBox="1">
            <a:spLocks noGrp="1"/>
          </p:cNvSpPr>
          <p:nvPr>
            <p:ph type="sldNum" idx="12"/>
          </p:nvPr>
        </p:nvSpPr>
        <p:spPr>
          <a:xfrm>
            <a:off x="3897513" y="8829676"/>
            <a:ext cx="2982742" cy="46672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08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680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FFAD5B"/>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3"/>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8" name="Google Shape;88;p23"/>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9" name="Google Shape;89;p2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24"/>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4"/>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2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5"/>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FFAD5B"/>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1" name="Google Shape;101;p25"/>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2" name="Google Shape;102;p2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5"/>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a:solidFill>
                  <a:srgbClr val="FFAD5B"/>
                </a:solidFill>
                <a:latin typeface="Arial"/>
                <a:ea typeface="Arial"/>
                <a:cs typeface="Arial"/>
                <a:sym typeface="Arial"/>
              </a:rPr>
              <a:t>“</a:t>
            </a:r>
            <a:endParaRPr/>
          </a:p>
        </p:txBody>
      </p:sp>
      <p:sp>
        <p:nvSpPr>
          <p:cNvPr id="106" name="Google Shape;106;p25"/>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a:solidFill>
                  <a:srgbClr val="FFAD5B"/>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6"/>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FFAD5B"/>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10" name="Google Shape;110;p2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7"/>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6" name="Google Shape;116;p27"/>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7" name="Google Shape;117;p27"/>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27"/>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9" name="Google Shape;119;p27"/>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0" name="Google Shape;120;p27"/>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1" name="Google Shape;121;p27"/>
          <p:cNvCxnSpPr/>
          <p:nvPr/>
        </p:nvCxnSpPr>
        <p:spPr>
          <a:xfrm>
            <a:off x="3726142" y="2133600"/>
            <a:ext cx="0" cy="3962400"/>
          </a:xfrm>
          <a:prstGeom prst="straightConnector1">
            <a:avLst/>
          </a:prstGeom>
          <a:noFill/>
          <a:ln w="12700" cap="flat" cmpd="sng">
            <a:solidFill>
              <a:srgbClr val="FFAD5B">
                <a:alpha val="40000"/>
              </a:srgbClr>
            </a:solidFill>
            <a:prstDash val="solid"/>
            <a:round/>
            <a:headEnd type="none" w="sm" len="sm"/>
            <a:tailEnd type="none" w="sm" len="sm"/>
          </a:ln>
        </p:spPr>
      </p:cxnSp>
      <p:cxnSp>
        <p:nvCxnSpPr>
          <p:cNvPr id="122" name="Google Shape;122;p27"/>
          <p:cNvCxnSpPr/>
          <p:nvPr/>
        </p:nvCxnSpPr>
        <p:spPr>
          <a:xfrm>
            <a:off x="6962227" y="2133600"/>
            <a:ext cx="0" cy="3966882"/>
          </a:xfrm>
          <a:prstGeom prst="straightConnector1">
            <a:avLst/>
          </a:prstGeom>
          <a:noFill/>
          <a:ln w="12700" cap="flat" cmpd="sng">
            <a:solidFill>
              <a:srgbClr val="FFAD5B">
                <a:alpha val="40000"/>
              </a:srgbClr>
            </a:solidFill>
            <a:prstDash val="solid"/>
            <a:round/>
            <a:headEnd type="none" w="sm" len="sm"/>
            <a:tailEnd type="none" w="sm" len="sm"/>
          </a:ln>
        </p:spPr>
      </p:cxnSp>
      <p:sp>
        <p:nvSpPr>
          <p:cNvPr id="123" name="Google Shape;123;p2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8"/>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9" name="Google Shape;129;p28"/>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0" name="Google Shape;130;p28"/>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1" name="Google Shape;131;p28"/>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32" name="Google Shape;132;p28"/>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28"/>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4" name="Google Shape;134;p28"/>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35" name="Google Shape;135;p28"/>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6" name="Google Shape;136;p28"/>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7" name="Google Shape;137;p28"/>
          <p:cNvCxnSpPr/>
          <p:nvPr/>
        </p:nvCxnSpPr>
        <p:spPr>
          <a:xfrm>
            <a:off x="3726142" y="2133600"/>
            <a:ext cx="0" cy="3962400"/>
          </a:xfrm>
          <a:prstGeom prst="straightConnector1">
            <a:avLst/>
          </a:prstGeom>
          <a:noFill/>
          <a:ln w="12700" cap="flat" cmpd="sng">
            <a:solidFill>
              <a:srgbClr val="FFAD5B">
                <a:alpha val="40000"/>
              </a:srgbClr>
            </a:solidFill>
            <a:prstDash val="solid"/>
            <a:round/>
            <a:headEnd type="none" w="sm" len="sm"/>
            <a:tailEnd type="none" w="sm" len="sm"/>
          </a:ln>
        </p:spPr>
      </p:cxnSp>
      <p:cxnSp>
        <p:nvCxnSpPr>
          <p:cNvPr id="138" name="Google Shape;138;p28"/>
          <p:cNvCxnSpPr/>
          <p:nvPr/>
        </p:nvCxnSpPr>
        <p:spPr>
          <a:xfrm>
            <a:off x="6962227" y="2133600"/>
            <a:ext cx="0" cy="3966882"/>
          </a:xfrm>
          <a:prstGeom prst="straightConnector1">
            <a:avLst/>
          </a:prstGeom>
          <a:noFill/>
          <a:ln w="12700" cap="flat" cmpd="sng">
            <a:solidFill>
              <a:srgbClr val="FFAD5B">
                <a:alpha val="40000"/>
              </a:srgbClr>
            </a:solidFill>
            <a:prstDash val="solid"/>
            <a:round/>
            <a:headEnd type="none" w="sm" len="sm"/>
            <a:tailEnd type="none" w="sm" len="sm"/>
          </a:ln>
        </p:spPr>
      </p:cxnSp>
      <p:sp>
        <p:nvSpPr>
          <p:cNvPr id="139" name="Google Shape;139;p2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9"/>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5" name="Google Shape;145;p2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0"/>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1" name="Google Shape;151;p3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0" name="Google Shape;30;p14"/>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1" name="Google Shape;31;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7" name="Google Shape;37;p15"/>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8" name="Google Shape;38;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Panoramic Picture with Caption">
  <p:cSld name="1_Panoramic Picture with Caption">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Font typeface="Century Gothic"/>
              <a:buNone/>
              <a:defRPr/>
            </a:lvl1pPr>
            <a:lvl2pPr lvl="1" algn="l">
              <a:lnSpc>
                <a:spcPct val="100000"/>
              </a:lnSpc>
              <a:spcBef>
                <a:spcPts val="0"/>
              </a:spcBef>
              <a:spcAft>
                <a:spcPts val="0"/>
              </a:spcAft>
              <a:buClr>
                <a:schemeClr val="lt2"/>
              </a:buClr>
              <a:buSzPts val="1400"/>
              <a:buNone/>
              <a:defRPr/>
            </a:lvl2pPr>
            <a:lvl3pPr lvl="2" algn="l">
              <a:lnSpc>
                <a:spcPct val="100000"/>
              </a:lnSpc>
              <a:spcBef>
                <a:spcPts val="0"/>
              </a:spcBef>
              <a:spcAft>
                <a:spcPts val="0"/>
              </a:spcAft>
              <a:buClr>
                <a:schemeClr val="lt2"/>
              </a:buClr>
              <a:buSzPts val="1400"/>
              <a:buNone/>
              <a:defRPr/>
            </a:lvl3pPr>
            <a:lvl4pPr lvl="3" algn="l">
              <a:lnSpc>
                <a:spcPct val="100000"/>
              </a:lnSpc>
              <a:spcBef>
                <a:spcPts val="0"/>
              </a:spcBef>
              <a:spcAft>
                <a:spcPts val="0"/>
              </a:spcAft>
              <a:buClr>
                <a:schemeClr val="lt2"/>
              </a:buClr>
              <a:buSzPts val="1400"/>
              <a:buNone/>
              <a:defRPr/>
            </a:lvl4pPr>
            <a:lvl5pPr lvl="4" algn="l">
              <a:lnSpc>
                <a:spcPct val="100000"/>
              </a:lnSpc>
              <a:spcBef>
                <a:spcPts val="0"/>
              </a:spcBef>
              <a:spcAft>
                <a:spcPts val="0"/>
              </a:spcAft>
              <a:buClr>
                <a:schemeClr val="lt2"/>
              </a:buClr>
              <a:buSzPts val="1400"/>
              <a:buNone/>
              <a:defRPr/>
            </a:lvl5pPr>
            <a:lvl6pPr lvl="5" algn="l">
              <a:lnSpc>
                <a:spcPct val="100000"/>
              </a:lnSpc>
              <a:spcBef>
                <a:spcPts val="0"/>
              </a:spcBef>
              <a:spcAft>
                <a:spcPts val="0"/>
              </a:spcAft>
              <a:buClr>
                <a:schemeClr val="lt2"/>
              </a:buClr>
              <a:buSzPts val="1400"/>
              <a:buNone/>
              <a:defRPr/>
            </a:lvl6pPr>
            <a:lvl7pPr lvl="6" algn="l">
              <a:lnSpc>
                <a:spcPct val="100000"/>
              </a:lnSpc>
              <a:spcBef>
                <a:spcPts val="0"/>
              </a:spcBef>
              <a:spcAft>
                <a:spcPts val="0"/>
              </a:spcAft>
              <a:buClr>
                <a:schemeClr val="lt2"/>
              </a:buClr>
              <a:buSzPts val="1400"/>
              <a:buNone/>
              <a:defRPr/>
            </a:lvl7pPr>
            <a:lvl8pPr lvl="7" algn="l">
              <a:lnSpc>
                <a:spcPct val="100000"/>
              </a:lnSpc>
              <a:spcBef>
                <a:spcPts val="0"/>
              </a:spcBef>
              <a:spcAft>
                <a:spcPts val="0"/>
              </a:spcAft>
              <a:buClr>
                <a:schemeClr val="lt2"/>
              </a:buClr>
              <a:buSzPts val="1400"/>
              <a:buNone/>
              <a:defRPr/>
            </a:lvl8pPr>
            <a:lvl9pPr lvl="8" algn="l">
              <a:lnSpc>
                <a:spcPct val="100000"/>
              </a:lnSpc>
              <a:spcBef>
                <a:spcPts val="0"/>
              </a:spcBef>
              <a:spcAft>
                <a:spcPts val="0"/>
              </a:spcAft>
              <a:buClr>
                <a:schemeClr val="lt2"/>
              </a:buClr>
              <a:buSzPts val="1400"/>
              <a:buNone/>
              <a:defRPr/>
            </a:lvl9pPr>
          </a:lstStyle>
          <a:p>
            <a:endParaRPr/>
          </a:p>
        </p:txBody>
      </p:sp>
      <p:sp>
        <p:nvSpPr>
          <p:cNvPr id="43" name="Google Shape;43;p16"/>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dk1">
                <a:alpha val="40000"/>
              </a:schemeClr>
            </a:solidFill>
            <a:prstDash val="solid"/>
            <a:round/>
            <a:headEnd type="none" w="sm" len="sm"/>
            <a:tailEnd type="none" w="sm" len="sm"/>
          </a:ln>
        </p:spPr>
        <p:txBody>
          <a:bodyPr spcFirstLastPara="1" wrap="square" lIns="0" tIns="45700" rIns="0" bIns="45700" anchor="t" anchorCtr="0">
            <a:noAutofit/>
          </a:bodyPr>
          <a:lstStyle>
            <a:lvl1pPr marR="0" lvl="0" algn="ctr" rtl="0">
              <a:lnSpc>
                <a:spcPct val="90000"/>
              </a:lnSpc>
              <a:spcBef>
                <a:spcPts val="12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9pPr>
          </a:lstStyle>
          <a:p>
            <a:endParaRPr/>
          </a:p>
        </p:txBody>
      </p:sp>
      <p:sp>
        <p:nvSpPr>
          <p:cNvPr id="44" name="Google Shape;44;p16"/>
          <p:cNvSpPr txBox="1">
            <a:spLocks noGrp="1"/>
          </p:cNvSpPr>
          <p:nvPr>
            <p:ph type="body" idx="1"/>
          </p:nvPr>
        </p:nvSpPr>
        <p:spPr>
          <a:xfrm>
            <a:off x="914402" y="3843867"/>
            <a:ext cx="8304210" cy="4572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200"/>
              </a:spcBef>
              <a:spcAft>
                <a:spcPts val="0"/>
              </a:spcAft>
              <a:buSzPts val="1600"/>
              <a:buFont typeface="Calibri"/>
              <a:buNone/>
              <a:defRPr sz="1600"/>
            </a:lvl1pPr>
            <a:lvl2pPr marL="914400" lvl="1" indent="-228600" algn="l">
              <a:lnSpc>
                <a:spcPct val="90000"/>
              </a:lnSpc>
              <a:spcBef>
                <a:spcPts val="200"/>
              </a:spcBef>
              <a:spcAft>
                <a:spcPts val="0"/>
              </a:spcAft>
              <a:buSzPts val="1800"/>
              <a:buFont typeface="Calibri"/>
              <a:buNone/>
              <a:defRPr/>
            </a:lvl2pPr>
            <a:lvl3pPr marL="1371600" lvl="2" indent="-228600" algn="l">
              <a:lnSpc>
                <a:spcPct val="90000"/>
              </a:lnSpc>
              <a:spcBef>
                <a:spcPts val="400"/>
              </a:spcBef>
              <a:spcAft>
                <a:spcPts val="0"/>
              </a:spcAft>
              <a:buSzPts val="1400"/>
              <a:buFont typeface="Calibri"/>
              <a:buNone/>
              <a:defRPr/>
            </a:lvl3pPr>
            <a:lvl4pPr marL="1828800" lvl="3" indent="-228600" algn="l">
              <a:lnSpc>
                <a:spcPct val="90000"/>
              </a:lnSpc>
              <a:spcBef>
                <a:spcPts val="400"/>
              </a:spcBef>
              <a:spcAft>
                <a:spcPts val="0"/>
              </a:spcAft>
              <a:buSzPts val="1400"/>
              <a:buFont typeface="Calibri"/>
              <a:buNone/>
              <a:defRPr/>
            </a:lvl4pPr>
            <a:lvl5pPr marL="2286000" lvl="4" indent="-228600" algn="l">
              <a:lnSpc>
                <a:spcPct val="90000"/>
              </a:lnSpc>
              <a:spcBef>
                <a:spcPts val="400"/>
              </a:spcBef>
              <a:spcAft>
                <a:spcPts val="0"/>
              </a:spcAft>
              <a:buSzPts val="1400"/>
              <a:buFont typeface="Calibri"/>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400"/>
              <a:buFont typeface="Century Gothic"/>
              <a:buNone/>
              <a:defRPr/>
            </a:lvl1pPr>
            <a:lvl2pPr lvl="1" algn="l">
              <a:lnSpc>
                <a:spcPct val="100000"/>
              </a:lnSpc>
              <a:spcBef>
                <a:spcPts val="0"/>
              </a:spcBef>
              <a:spcAft>
                <a:spcPts val="0"/>
              </a:spcAft>
              <a:buClr>
                <a:schemeClr val="lt1"/>
              </a:buClr>
              <a:buSzPts val="1400"/>
              <a:buFont typeface="Century Gothic"/>
              <a:buNone/>
              <a:defRPr/>
            </a:lvl2pPr>
            <a:lvl3pPr lvl="2" algn="l">
              <a:lnSpc>
                <a:spcPct val="100000"/>
              </a:lnSpc>
              <a:spcBef>
                <a:spcPts val="0"/>
              </a:spcBef>
              <a:spcAft>
                <a:spcPts val="0"/>
              </a:spcAft>
              <a:buClr>
                <a:schemeClr val="lt1"/>
              </a:buClr>
              <a:buSzPts val="1400"/>
              <a:buFont typeface="Century Gothic"/>
              <a:buNone/>
              <a:defRPr/>
            </a:lvl3pPr>
            <a:lvl4pPr lvl="3" algn="l">
              <a:lnSpc>
                <a:spcPct val="100000"/>
              </a:lnSpc>
              <a:spcBef>
                <a:spcPts val="0"/>
              </a:spcBef>
              <a:spcAft>
                <a:spcPts val="0"/>
              </a:spcAft>
              <a:buClr>
                <a:schemeClr val="lt1"/>
              </a:buClr>
              <a:buSzPts val="1400"/>
              <a:buFont typeface="Century Gothic"/>
              <a:buNone/>
              <a:defRPr/>
            </a:lvl4pPr>
            <a:lvl5pPr lvl="4" algn="l">
              <a:lnSpc>
                <a:spcPct val="100000"/>
              </a:lnSpc>
              <a:spcBef>
                <a:spcPts val="0"/>
              </a:spcBef>
              <a:spcAft>
                <a:spcPts val="0"/>
              </a:spcAft>
              <a:buClr>
                <a:schemeClr val="lt1"/>
              </a:buClr>
              <a:buSzPts val="1400"/>
              <a:buFont typeface="Century Gothic"/>
              <a:buNone/>
              <a:defRPr/>
            </a:lvl5pPr>
            <a:lvl6pPr lvl="5" algn="l">
              <a:lnSpc>
                <a:spcPct val="100000"/>
              </a:lnSpc>
              <a:spcBef>
                <a:spcPts val="0"/>
              </a:spcBef>
              <a:spcAft>
                <a:spcPts val="0"/>
              </a:spcAft>
              <a:buClr>
                <a:schemeClr val="lt1"/>
              </a:buClr>
              <a:buSzPts val="1400"/>
              <a:buFont typeface="Century Gothic"/>
              <a:buNone/>
              <a:defRPr/>
            </a:lvl6pPr>
            <a:lvl7pPr lvl="6" algn="l">
              <a:lnSpc>
                <a:spcPct val="100000"/>
              </a:lnSpc>
              <a:spcBef>
                <a:spcPts val="0"/>
              </a:spcBef>
              <a:spcAft>
                <a:spcPts val="0"/>
              </a:spcAft>
              <a:buClr>
                <a:schemeClr val="lt1"/>
              </a:buClr>
              <a:buSzPts val="1400"/>
              <a:buFont typeface="Century Gothic"/>
              <a:buNone/>
              <a:defRPr/>
            </a:lvl7pPr>
            <a:lvl8pPr lvl="7" algn="l">
              <a:lnSpc>
                <a:spcPct val="100000"/>
              </a:lnSpc>
              <a:spcBef>
                <a:spcPts val="0"/>
              </a:spcBef>
              <a:spcAft>
                <a:spcPts val="0"/>
              </a:spcAft>
              <a:buClr>
                <a:schemeClr val="lt1"/>
              </a:buClr>
              <a:buSzPts val="1400"/>
              <a:buFont typeface="Century Gothic"/>
              <a:buNone/>
              <a:defRPr/>
            </a:lvl8pPr>
            <a:lvl9pPr lvl="8" algn="l">
              <a:lnSpc>
                <a:spcPct val="100000"/>
              </a:lnSpc>
              <a:spcBef>
                <a:spcPts val="0"/>
              </a:spcBef>
              <a:spcAft>
                <a:spcPts val="0"/>
              </a:spcAft>
              <a:buClr>
                <a:schemeClr val="lt1"/>
              </a:buClr>
              <a:buSzPts val="1400"/>
              <a:buFont typeface="Century Gothic"/>
              <a:buNone/>
              <a:defRPr/>
            </a:lvl9pPr>
          </a:lstStyle>
          <a:p>
            <a:endParaRPr/>
          </a:p>
        </p:txBody>
      </p:sp>
      <p:sp>
        <p:nvSpPr>
          <p:cNvPr id="46" name="Google Shape;46;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400"/>
              <a:buFont typeface="Century Gothic"/>
              <a:buNone/>
              <a:defRPr/>
            </a:lvl1pPr>
            <a:lvl2pPr lvl="1" algn="l">
              <a:lnSpc>
                <a:spcPct val="100000"/>
              </a:lnSpc>
              <a:spcBef>
                <a:spcPts val="0"/>
              </a:spcBef>
              <a:spcAft>
                <a:spcPts val="0"/>
              </a:spcAft>
              <a:buClr>
                <a:schemeClr val="lt1"/>
              </a:buClr>
              <a:buSzPts val="1400"/>
              <a:buFont typeface="Century Gothic"/>
              <a:buNone/>
              <a:defRPr/>
            </a:lvl2pPr>
            <a:lvl3pPr lvl="2" algn="l">
              <a:lnSpc>
                <a:spcPct val="100000"/>
              </a:lnSpc>
              <a:spcBef>
                <a:spcPts val="0"/>
              </a:spcBef>
              <a:spcAft>
                <a:spcPts val="0"/>
              </a:spcAft>
              <a:buClr>
                <a:schemeClr val="lt1"/>
              </a:buClr>
              <a:buSzPts val="1400"/>
              <a:buFont typeface="Century Gothic"/>
              <a:buNone/>
              <a:defRPr/>
            </a:lvl3pPr>
            <a:lvl4pPr lvl="3" algn="l">
              <a:lnSpc>
                <a:spcPct val="100000"/>
              </a:lnSpc>
              <a:spcBef>
                <a:spcPts val="0"/>
              </a:spcBef>
              <a:spcAft>
                <a:spcPts val="0"/>
              </a:spcAft>
              <a:buClr>
                <a:schemeClr val="lt1"/>
              </a:buClr>
              <a:buSzPts val="1400"/>
              <a:buFont typeface="Century Gothic"/>
              <a:buNone/>
              <a:defRPr/>
            </a:lvl4pPr>
            <a:lvl5pPr lvl="4" algn="l">
              <a:lnSpc>
                <a:spcPct val="100000"/>
              </a:lnSpc>
              <a:spcBef>
                <a:spcPts val="0"/>
              </a:spcBef>
              <a:spcAft>
                <a:spcPts val="0"/>
              </a:spcAft>
              <a:buClr>
                <a:schemeClr val="lt1"/>
              </a:buClr>
              <a:buSzPts val="1400"/>
              <a:buFont typeface="Century Gothic"/>
              <a:buNone/>
              <a:defRPr/>
            </a:lvl5pPr>
            <a:lvl6pPr lvl="5" algn="l">
              <a:lnSpc>
                <a:spcPct val="100000"/>
              </a:lnSpc>
              <a:spcBef>
                <a:spcPts val="0"/>
              </a:spcBef>
              <a:spcAft>
                <a:spcPts val="0"/>
              </a:spcAft>
              <a:buClr>
                <a:schemeClr val="lt1"/>
              </a:buClr>
              <a:buSzPts val="1400"/>
              <a:buFont typeface="Century Gothic"/>
              <a:buNone/>
              <a:defRPr/>
            </a:lvl6pPr>
            <a:lvl7pPr lvl="6" algn="l">
              <a:lnSpc>
                <a:spcPct val="100000"/>
              </a:lnSpc>
              <a:spcBef>
                <a:spcPts val="0"/>
              </a:spcBef>
              <a:spcAft>
                <a:spcPts val="0"/>
              </a:spcAft>
              <a:buClr>
                <a:schemeClr val="lt1"/>
              </a:buClr>
              <a:buSzPts val="1400"/>
              <a:buFont typeface="Century Gothic"/>
              <a:buNone/>
              <a:defRPr/>
            </a:lvl7pPr>
            <a:lvl8pPr lvl="7" algn="l">
              <a:lnSpc>
                <a:spcPct val="100000"/>
              </a:lnSpc>
              <a:spcBef>
                <a:spcPts val="0"/>
              </a:spcBef>
              <a:spcAft>
                <a:spcPts val="0"/>
              </a:spcAft>
              <a:buClr>
                <a:schemeClr val="lt1"/>
              </a:buClr>
              <a:buSzPts val="1400"/>
              <a:buFont typeface="Century Gothic"/>
              <a:buNone/>
              <a:defRPr/>
            </a:lvl8pPr>
            <a:lvl9pPr lvl="8" algn="l">
              <a:lnSpc>
                <a:spcPct val="100000"/>
              </a:lnSpc>
              <a:spcBef>
                <a:spcPts val="0"/>
              </a:spcBef>
              <a:spcAft>
                <a:spcPts val="0"/>
              </a:spcAft>
              <a:buClr>
                <a:schemeClr val="lt1"/>
              </a:buClr>
              <a:buSzPts val="1400"/>
              <a:buFont typeface="Century Gothic"/>
              <a:buNone/>
              <a:defRPr/>
            </a:lvl9pPr>
          </a:lstStyle>
          <a:p>
            <a:endParaRPr/>
          </a:p>
        </p:txBody>
      </p:sp>
      <p:sp>
        <p:nvSpPr>
          <p:cNvPr id="47" name="Google Shape;4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51" name="Google Shape;51;p17"/>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52" name="Google Shape;52;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8" name="Google Shape;58;p18"/>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9" name="Google Shape;59;p18"/>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0" name="Google Shape;60;p18"/>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61" name="Google Shape;61;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FFAD5B"/>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71" name="Google Shape;71;p2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7" name="Google Shape;77;p2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pic>
        <p:nvPicPr>
          <p:cNvPr id="10" name="Google Shape;10;p12"/>
          <p:cNvPicPr preferRelativeResize="0"/>
          <p:nvPr/>
        </p:nvPicPr>
        <p:blipFill rotWithShape="1">
          <a:blip r:embed="rId21">
            <a:alphaModFix/>
          </a:blip>
          <a:srcRect l="3613"/>
          <a:stretch/>
        </p:blipFill>
        <p:spPr>
          <a:xfrm>
            <a:off x="0" y="2669685"/>
            <a:ext cx="4037012" cy="4188315"/>
          </a:xfrm>
          <a:prstGeom prst="rect">
            <a:avLst/>
          </a:prstGeom>
          <a:noFill/>
          <a:ln>
            <a:noFill/>
          </a:ln>
        </p:spPr>
      </p:pic>
      <p:pic>
        <p:nvPicPr>
          <p:cNvPr id="11" name="Google Shape;11;p12"/>
          <p:cNvPicPr preferRelativeResize="0"/>
          <p:nvPr/>
        </p:nvPicPr>
        <p:blipFill rotWithShape="1">
          <a:blip r:embed="rId22">
            <a:alphaModFix/>
          </a:blip>
          <a:srcRect l="35640"/>
          <a:stretch/>
        </p:blipFill>
        <p:spPr>
          <a:xfrm>
            <a:off x="0" y="2892347"/>
            <a:ext cx="1522412" cy="2365453"/>
          </a:xfrm>
          <a:prstGeom prst="rect">
            <a:avLst/>
          </a:prstGeom>
          <a:noFill/>
          <a:ln>
            <a:noFill/>
          </a:ln>
        </p:spPr>
      </p:pic>
      <p:sp>
        <p:nvSpPr>
          <p:cNvPr id="12" name="Google Shape;12;p12"/>
          <p:cNvSpPr/>
          <p:nvPr/>
        </p:nvSpPr>
        <p:spPr>
          <a:xfrm>
            <a:off x="8609012" y="1676400"/>
            <a:ext cx="2819400" cy="2819400"/>
          </a:xfrm>
          <a:prstGeom prst="ellipse">
            <a:avLst/>
          </a:prstGeom>
          <a:gradFill>
            <a:gsLst>
              <a:gs pos="0">
                <a:srgbClr val="FE820A">
                  <a:alpha val="6666"/>
                </a:srgbClr>
              </a:gs>
              <a:gs pos="36000">
                <a:srgbClr val="FE820A">
                  <a:alpha val="5882"/>
                </a:srgbClr>
              </a:gs>
              <a:gs pos="69000">
                <a:srgbClr val="FE820A">
                  <a:alpha val="0"/>
                </a:srgbClr>
              </a:gs>
              <a:gs pos="100000">
                <a:srgbClr val="FE820A">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2"/>
          <p:cNvPicPr preferRelativeResize="0"/>
          <p:nvPr/>
        </p:nvPicPr>
        <p:blipFill rotWithShape="1">
          <a:blip r:embed="rId23">
            <a:alphaModFix/>
          </a:blip>
          <a:srcRect t="28812"/>
          <a:stretch/>
        </p:blipFill>
        <p:spPr>
          <a:xfrm>
            <a:off x="7999412" y="0"/>
            <a:ext cx="1603387" cy="1141407"/>
          </a:xfrm>
          <a:prstGeom prst="rect">
            <a:avLst/>
          </a:prstGeom>
          <a:noFill/>
          <a:ln>
            <a:noFill/>
          </a:ln>
        </p:spPr>
      </p:pic>
      <p:pic>
        <p:nvPicPr>
          <p:cNvPr id="14" name="Google Shape;14;p12"/>
          <p:cNvPicPr preferRelativeResize="0"/>
          <p:nvPr/>
        </p:nvPicPr>
        <p:blipFill rotWithShape="1">
          <a:blip r:embed="rId24">
            <a:alphaModFix/>
          </a:blip>
          <a:srcRect b="23320"/>
          <a:stretch/>
        </p:blipFill>
        <p:spPr>
          <a:xfrm>
            <a:off x="8605878" y="6096000"/>
            <a:ext cx="993734" cy="762000"/>
          </a:xfrm>
          <a:prstGeom prst="rect">
            <a:avLst/>
          </a:prstGeom>
          <a:noFill/>
          <a:ln>
            <a:noFill/>
          </a:ln>
        </p:spPr>
      </p:pic>
      <p:sp>
        <p:nvSpPr>
          <p:cNvPr id="15" name="Google Shape;15;p1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1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FFAD5B"/>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FFAD5B"/>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FFAD5B"/>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1188460" y="1474135"/>
            <a:ext cx="10058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dirty="0">
                <a:solidFill>
                  <a:schemeClr val="bg2">
                    <a:lumMod val="50000"/>
                  </a:schemeClr>
                </a:solidFill>
              </a:rPr>
              <a:t>Annual Title I Parent Meeting</a:t>
            </a:r>
            <a:endParaRPr dirty="0">
              <a:solidFill>
                <a:schemeClr val="bg2">
                  <a:lumMod val="50000"/>
                </a:schemeClr>
              </a:solidFill>
            </a:endParaRPr>
          </a:p>
        </p:txBody>
      </p:sp>
      <p:sp>
        <p:nvSpPr>
          <p:cNvPr id="159" name="Google Shape;159;p1"/>
          <p:cNvSpPr txBox="1">
            <a:spLocks noGrp="1"/>
          </p:cNvSpPr>
          <p:nvPr>
            <p:ph type="subTitle" idx="1"/>
          </p:nvPr>
        </p:nvSpPr>
        <p:spPr>
          <a:xfrm>
            <a:off x="4047725" y="4941075"/>
            <a:ext cx="7701900" cy="119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100"/>
              <a:buNone/>
            </a:pPr>
            <a:r>
              <a:rPr lang="en-US" dirty="0">
                <a:solidFill>
                  <a:srgbClr val="D9D9D9"/>
                </a:solidFill>
              </a:rPr>
              <a:t>                                                 </a:t>
            </a:r>
            <a:r>
              <a:rPr lang="en-US" sz="2100" dirty="0">
                <a:solidFill>
                  <a:schemeClr val="bg2">
                    <a:lumMod val="50000"/>
                  </a:schemeClr>
                </a:solidFill>
              </a:rPr>
              <a:t>Thursday, October 31, 2024 </a:t>
            </a:r>
            <a:endParaRPr sz="2100" dirty="0">
              <a:solidFill>
                <a:schemeClr val="bg2">
                  <a:lumMod val="50000"/>
                </a:schemeClr>
              </a:solidFill>
            </a:endParaRPr>
          </a:p>
          <a:p>
            <a:pPr marL="0" lvl="0" indent="0" algn="l" rtl="0">
              <a:lnSpc>
                <a:spcPct val="90000"/>
              </a:lnSpc>
              <a:spcBef>
                <a:spcPts val="0"/>
              </a:spcBef>
              <a:spcAft>
                <a:spcPts val="0"/>
              </a:spcAft>
              <a:buSzPts val="1100"/>
              <a:buNone/>
            </a:pPr>
            <a:r>
              <a:rPr lang="en-US" sz="2100" dirty="0">
                <a:solidFill>
                  <a:schemeClr val="bg2">
                    <a:lumMod val="50000"/>
                  </a:schemeClr>
                </a:solidFill>
              </a:rPr>
              <a:t>                                                             9:30am </a:t>
            </a:r>
            <a:endParaRPr sz="2100" dirty="0">
              <a:solidFill>
                <a:schemeClr val="bg2">
                  <a:lumMod val="50000"/>
                </a:schemeClr>
              </a:solidFill>
            </a:endParaRPr>
          </a:p>
          <a:p>
            <a:pPr marL="0" lvl="0" indent="0" algn="l" rtl="0">
              <a:lnSpc>
                <a:spcPct val="90000"/>
              </a:lnSpc>
              <a:spcBef>
                <a:spcPts val="0"/>
              </a:spcBef>
              <a:spcAft>
                <a:spcPts val="0"/>
              </a:spcAft>
              <a:buSzPts val="1100"/>
              <a:buNone/>
            </a:pPr>
            <a:r>
              <a:rPr lang="en-US" sz="2100" dirty="0">
                <a:solidFill>
                  <a:schemeClr val="bg2">
                    <a:lumMod val="50000"/>
                  </a:schemeClr>
                </a:solidFill>
              </a:rPr>
              <a:t>                                                         Zoom Format</a:t>
            </a:r>
            <a:endParaRPr sz="2100" dirty="0">
              <a:solidFill>
                <a:schemeClr val="bg2">
                  <a:lumMod val="50000"/>
                </a:schemeClr>
              </a:solidFill>
            </a:endParaRPr>
          </a:p>
        </p:txBody>
      </p:sp>
      <p:sp>
        <p:nvSpPr>
          <p:cNvPr id="160" name="Google Shape;160;p1"/>
          <p:cNvSpPr txBox="1"/>
          <p:nvPr/>
        </p:nvSpPr>
        <p:spPr>
          <a:xfrm>
            <a:off x="694075" y="627400"/>
            <a:ext cx="8279100" cy="959100"/>
          </a:xfrm>
          <a:prstGeom prst="rect">
            <a:avLst/>
          </a:prstGeom>
          <a:noFill/>
          <a:ln>
            <a:noFill/>
          </a:ln>
        </p:spPr>
        <p:txBody>
          <a:bodyPr spcFirstLastPara="1" wrap="square" lIns="91425" tIns="45700" rIns="91425" bIns="45700" anchor="t" anchorCtr="0">
            <a:noAutofit/>
          </a:bodyPr>
          <a:lstStyle/>
          <a:p>
            <a:pPr marL="914400" marR="0" lvl="0" indent="457200" algn="l" rtl="0">
              <a:lnSpc>
                <a:spcPct val="100000"/>
              </a:lnSpc>
              <a:spcBef>
                <a:spcPts val="0"/>
              </a:spcBef>
              <a:spcAft>
                <a:spcPts val="0"/>
              </a:spcAft>
              <a:buClr>
                <a:srgbClr val="000000"/>
              </a:buClr>
              <a:buSzPts val="2800"/>
              <a:buFont typeface="Arial"/>
              <a:buNone/>
            </a:pPr>
            <a:r>
              <a:rPr lang="en-US" sz="2800" dirty="0">
                <a:solidFill>
                  <a:schemeClr val="bg2">
                    <a:lumMod val="50000"/>
                  </a:schemeClr>
                </a:solidFill>
                <a:latin typeface="Century Gothic"/>
                <a:ea typeface="Century Gothic"/>
                <a:cs typeface="Century Gothic"/>
                <a:sym typeface="Century Gothic"/>
              </a:rPr>
              <a:t>Coretta Scott King Young Women’s   </a:t>
            </a:r>
            <a:endParaRPr sz="2800" dirty="0">
              <a:solidFill>
                <a:schemeClr val="bg2">
                  <a:lumMod val="50000"/>
                </a:schemeClr>
              </a:solidFill>
              <a:latin typeface="Century Gothic"/>
              <a:ea typeface="Century Gothic"/>
              <a:cs typeface="Century Gothic"/>
              <a:sym typeface="Century Gothic"/>
            </a:endParaRPr>
          </a:p>
          <a:p>
            <a:pPr marL="914400" marR="0" lvl="0" indent="457200" algn="l" rtl="0">
              <a:lnSpc>
                <a:spcPct val="100000"/>
              </a:lnSpc>
              <a:spcBef>
                <a:spcPts val="0"/>
              </a:spcBef>
              <a:spcAft>
                <a:spcPts val="0"/>
              </a:spcAft>
              <a:buClr>
                <a:srgbClr val="000000"/>
              </a:buClr>
              <a:buSzPts val="2800"/>
              <a:buFont typeface="Arial"/>
              <a:buNone/>
            </a:pPr>
            <a:r>
              <a:rPr lang="en-US" sz="2800" dirty="0">
                <a:solidFill>
                  <a:schemeClr val="bg2">
                    <a:lumMod val="50000"/>
                  </a:schemeClr>
                </a:solidFill>
                <a:latin typeface="Century Gothic"/>
                <a:ea typeface="Century Gothic"/>
                <a:cs typeface="Century Gothic"/>
                <a:sym typeface="Century Gothic"/>
              </a:rPr>
              <a:t>            Leadership Academy  </a:t>
            </a:r>
            <a:endParaRPr sz="2800" b="0" i="0" u="none" strike="noStrike" cap="none" dirty="0">
              <a:solidFill>
                <a:schemeClr val="bg2">
                  <a:lumMod val="50000"/>
                </a:schemeClr>
              </a:solidFill>
              <a:latin typeface="Century Gothic"/>
              <a:ea typeface="Century Gothic"/>
              <a:cs typeface="Century Gothic"/>
              <a:sym typeface="Century Gothic"/>
            </a:endParaRPr>
          </a:p>
        </p:txBody>
      </p:sp>
      <p:pic>
        <p:nvPicPr>
          <p:cNvPr id="5" name="Picture 4">
            <a:extLst>
              <a:ext uri="{FF2B5EF4-FFF2-40B4-BE49-F238E27FC236}">
                <a16:creationId xmlns:a16="http://schemas.microsoft.com/office/drawing/2014/main" id="{DB5D1C13-98D2-4B97-AFAE-4AB1C8C20BAF}"/>
              </a:ext>
            </a:extLst>
          </p:cNvPr>
          <p:cNvPicPr/>
          <p:nvPr/>
        </p:nvPicPr>
        <p:blipFill>
          <a:blip r:embed="rId3">
            <a:extLst>
              <a:ext uri="{28A0092B-C50C-407E-A947-70E740481C1C}">
                <a14:useLocalDpi xmlns:a14="http://schemas.microsoft.com/office/drawing/2010/main" val="0"/>
              </a:ext>
            </a:extLst>
          </a:blip>
          <a:stretch>
            <a:fillRect/>
          </a:stretch>
        </p:blipFill>
        <p:spPr>
          <a:xfrm>
            <a:off x="9172135" y="1238836"/>
            <a:ext cx="2569110" cy="1813853"/>
          </a:xfrm>
          <a:prstGeom prst="rect">
            <a:avLst/>
          </a:prstGeom>
          <a:scene3d>
            <a:camera prst="orthographicFront"/>
            <a:lightRig rig="threePt" dir="t"/>
          </a:scene3d>
          <a:sp3d prstMaterial="plastic"/>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427425" y="3007598"/>
            <a:ext cx="11125700" cy="22563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2430"/>
              <a:buFont typeface="Calibri"/>
              <a:buNone/>
            </a:pPr>
            <a:br>
              <a:rPr lang="en-US" sz="2430" b="1" dirty="0"/>
            </a:br>
            <a:br>
              <a:rPr lang="en-US" sz="2430" b="1" dirty="0"/>
            </a:br>
            <a:br>
              <a:rPr lang="en-US" sz="2430" b="1" dirty="0"/>
            </a:br>
            <a:br>
              <a:rPr lang="en-US" sz="2430" b="1" dirty="0"/>
            </a:br>
            <a:br>
              <a:rPr lang="en-US" sz="2430" b="1" dirty="0"/>
            </a:br>
            <a:br>
              <a:rPr lang="en-US" sz="2430" b="1" dirty="0"/>
            </a:br>
            <a:r>
              <a:rPr lang="en-US" sz="3600" b="1" dirty="0">
                <a:solidFill>
                  <a:schemeClr val="accent1"/>
                </a:solidFill>
              </a:rPr>
              <a:t>School Parent and Family Engagement Plan</a:t>
            </a:r>
            <a:br>
              <a:rPr lang="en-US" sz="2430" b="1" dirty="0"/>
            </a:br>
            <a:br>
              <a:rPr lang="en-US" sz="1979" b="1" dirty="0"/>
            </a:br>
            <a:r>
              <a:rPr lang="en-US" sz="1979" dirty="0">
                <a:solidFill>
                  <a:srgbClr val="D9D9D9"/>
                </a:solidFill>
              </a:rPr>
              <a:t>T</a:t>
            </a:r>
            <a:r>
              <a:rPr lang="en-US" sz="1979" dirty="0">
                <a:solidFill>
                  <a:srgbClr val="CCCCCC"/>
                </a:solidFill>
              </a:rPr>
              <a:t>he plan establishes the school’s expectations for parent and family engagement and describes how CSK will implement a  number of specific parent and family engagement activities, and it is incorporated into the school’s plan submitted to the local educational agency (LEA).</a:t>
            </a:r>
            <a:br>
              <a:rPr lang="en-US" sz="1979" dirty="0">
                <a:solidFill>
                  <a:srgbClr val="CCCCCC"/>
                </a:solidFill>
              </a:rPr>
            </a:br>
            <a:br>
              <a:rPr lang="en-US" sz="2430" b="1" dirty="0"/>
            </a:br>
            <a:r>
              <a:rPr lang="en-US" sz="3600" b="1" dirty="0">
                <a:solidFill>
                  <a:schemeClr val="accent1"/>
                </a:solidFill>
              </a:rPr>
              <a:t>School Parent Compact</a:t>
            </a:r>
            <a:br>
              <a:rPr lang="en-US" sz="2430" b="1" dirty="0"/>
            </a:br>
            <a:br>
              <a:rPr lang="en-US" sz="2430" b="1" dirty="0"/>
            </a:br>
            <a:r>
              <a:rPr lang="en-US" sz="1979" dirty="0">
                <a:solidFill>
                  <a:srgbClr val="CCCCCC"/>
                </a:solidFill>
              </a:rPr>
              <a:t>School Parent Compact outlines how the parents, the entire school staff, and the students will share the responsibility for improved student academic achievement as well as describes how the school and parents will build and develop a partnership that will help children achieve the State’s high standards.</a:t>
            </a:r>
            <a:br>
              <a:rPr lang="en-US" sz="7200" dirty="0">
                <a:solidFill>
                  <a:srgbClr val="CCCCCC"/>
                </a:solidFill>
              </a:rPr>
            </a:br>
            <a:endParaRPr sz="7200" dirty="0">
              <a:solidFill>
                <a:srgbClr val="CCCCCC"/>
              </a:solidFill>
            </a:endParaRPr>
          </a:p>
        </p:txBody>
      </p:sp>
      <p:sp>
        <p:nvSpPr>
          <p:cNvPr id="218" name="Google Shape;218;p9"/>
          <p:cNvSpPr txBox="1">
            <a:spLocks noGrp="1"/>
          </p:cNvSpPr>
          <p:nvPr>
            <p:ph type="body" idx="1"/>
          </p:nvPr>
        </p:nvSpPr>
        <p:spPr>
          <a:xfrm>
            <a:off x="427424" y="4445300"/>
            <a:ext cx="10554611" cy="818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sz="2000" b="1" dirty="0"/>
              <a:t>SCHOOL COMPACT AND ENGAGEMENT PLANS ARE POSTED ON THE WEB SITE AND ARE  AVAILABLE IN THE PARENT CENTER AND MAIN OFFICE</a:t>
            </a:r>
            <a:endParaRPr sz="2000" b="1" dirty="0"/>
          </a:p>
        </p:txBody>
      </p:sp>
      <p:pic>
        <p:nvPicPr>
          <p:cNvPr id="5" name="Google Shape;212;p8">
            <a:extLst>
              <a:ext uri="{FF2B5EF4-FFF2-40B4-BE49-F238E27FC236}">
                <a16:creationId xmlns:a16="http://schemas.microsoft.com/office/drawing/2014/main" id="{AD758324-1A73-41A8-9F87-51146876DDE6}"/>
              </a:ext>
            </a:extLst>
          </p:cNvPr>
          <p:cNvPicPr preferRelativeResize="0"/>
          <p:nvPr/>
        </p:nvPicPr>
        <p:blipFill rotWithShape="1">
          <a:blip r:embed="rId3">
            <a:alphaModFix/>
          </a:blip>
          <a:srcRect/>
          <a:stretch/>
        </p:blipFill>
        <p:spPr>
          <a:xfrm>
            <a:off x="9369083" y="5134708"/>
            <a:ext cx="2441193" cy="15668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
          <p:cNvSpPr txBox="1">
            <a:spLocks noGrp="1"/>
          </p:cNvSpPr>
          <p:nvPr>
            <p:ph type="body" idx="4294967295"/>
          </p:nvPr>
        </p:nvSpPr>
        <p:spPr>
          <a:xfrm>
            <a:off x="311385" y="638175"/>
            <a:ext cx="11674289" cy="463721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accent1"/>
              </a:buClr>
              <a:buSzPts val="3200"/>
              <a:buNone/>
            </a:pPr>
            <a:r>
              <a:rPr lang="en-US" sz="3200" b="1" dirty="0">
                <a:solidFill>
                  <a:schemeClr val="accent1"/>
                </a:solidFill>
              </a:rPr>
              <a:t>Upcoming Parent and Family Engagement Events!</a:t>
            </a:r>
            <a:endParaRPr sz="3200" b="1" dirty="0">
              <a:solidFill>
                <a:schemeClr val="accent1"/>
              </a:solidFill>
            </a:endParaRPr>
          </a:p>
          <a:p>
            <a:pPr marL="3749040" lvl="8" indent="-127000">
              <a:lnSpc>
                <a:spcPct val="90000"/>
              </a:lnSpc>
              <a:spcBef>
                <a:spcPts val="1400"/>
              </a:spcBef>
              <a:buSzPts val="2000"/>
              <a:buChar char=" "/>
            </a:pPr>
            <a:r>
              <a:rPr lang="en-US" dirty="0">
                <a:solidFill>
                  <a:schemeClr val="accent2">
                    <a:lumMod val="20000"/>
                    <a:lumOff val="80000"/>
                  </a:schemeClr>
                </a:solidFill>
                <a:latin typeface="Century Gothic"/>
                <a:ea typeface="Century Gothic"/>
                <a:cs typeface="Century Gothic"/>
                <a:sym typeface="Century Gothic"/>
              </a:rPr>
              <a:t>              </a:t>
            </a:r>
            <a:r>
              <a:rPr lang="en-US" dirty="0">
                <a:solidFill>
                  <a:srgbClr val="FF0000"/>
                </a:solidFill>
                <a:latin typeface="Century Gothic"/>
                <a:ea typeface="Century Gothic"/>
                <a:cs typeface="Century Gothic"/>
                <a:sym typeface="Century Gothic"/>
              </a:rPr>
              <a:t>				</a:t>
            </a:r>
            <a:endParaRPr dirty="0"/>
          </a:p>
          <a:p>
            <a:pPr marL="91440" lvl="0" indent="0" algn="l" rtl="0">
              <a:lnSpc>
                <a:spcPct val="90000"/>
              </a:lnSpc>
              <a:spcBef>
                <a:spcPts val="1400"/>
              </a:spcBef>
              <a:spcAft>
                <a:spcPts val="0"/>
              </a:spcAft>
              <a:buSzPts val="2000"/>
              <a:buNone/>
            </a:pPr>
            <a:r>
              <a:rPr lang="en-US" dirty="0">
                <a:latin typeface="Century Gothic"/>
                <a:ea typeface="Century Gothic"/>
                <a:cs typeface="Century Gothic"/>
                <a:sym typeface="Century Gothic"/>
              </a:rPr>
              <a:t>				Principal’s Chat </a:t>
            </a:r>
          </a:p>
          <a:p>
            <a:pPr marL="91440" lvl="0" indent="0" algn="l" rtl="0">
              <a:lnSpc>
                <a:spcPct val="90000"/>
              </a:lnSpc>
              <a:spcBef>
                <a:spcPts val="1400"/>
              </a:spcBef>
              <a:spcAft>
                <a:spcPts val="0"/>
              </a:spcAft>
              <a:buSzPts val="2000"/>
              <a:buNone/>
            </a:pPr>
            <a:r>
              <a:rPr lang="en-US" dirty="0"/>
              <a:t>				Annual Title I Meeting	</a:t>
            </a:r>
            <a:endParaRPr lang="en-US" dirty="0">
              <a:latin typeface="Century Gothic"/>
              <a:ea typeface="Century Gothic"/>
              <a:cs typeface="Century Gothic"/>
              <a:sym typeface="Century Gothic"/>
            </a:endParaRPr>
          </a:p>
          <a:p>
            <a:pPr marL="91440" lvl="0" indent="0" algn="l" rtl="0">
              <a:lnSpc>
                <a:spcPct val="90000"/>
              </a:lnSpc>
              <a:spcBef>
                <a:spcPts val="1400"/>
              </a:spcBef>
              <a:spcAft>
                <a:spcPts val="0"/>
              </a:spcAft>
              <a:buSzPts val="2000"/>
              <a:buNone/>
            </a:pPr>
            <a:r>
              <a:rPr lang="en-US" dirty="0"/>
              <a:t>				Parent/Teacher Conferences</a:t>
            </a:r>
          </a:p>
          <a:p>
            <a:pPr marL="91440" lvl="0" indent="0" algn="l" rtl="0">
              <a:lnSpc>
                <a:spcPct val="90000"/>
              </a:lnSpc>
              <a:spcBef>
                <a:spcPts val="1400"/>
              </a:spcBef>
              <a:spcAft>
                <a:spcPts val="0"/>
              </a:spcAft>
              <a:buSzPts val="2000"/>
              <a:buNone/>
            </a:pPr>
            <a:r>
              <a:rPr lang="en-US" dirty="0">
                <a:latin typeface="Century Gothic"/>
                <a:ea typeface="Century Gothic"/>
                <a:cs typeface="Century Gothic"/>
                <a:sym typeface="Century Gothic"/>
              </a:rPr>
              <a:t>				Parent Showcase Night (Quarterly)</a:t>
            </a:r>
          </a:p>
          <a:p>
            <a:pPr marL="91440" lvl="0" indent="0" algn="l" rtl="0">
              <a:lnSpc>
                <a:spcPct val="90000"/>
              </a:lnSpc>
              <a:spcBef>
                <a:spcPts val="1400"/>
              </a:spcBef>
              <a:spcAft>
                <a:spcPts val="0"/>
              </a:spcAft>
              <a:buSzPts val="2000"/>
              <a:buNone/>
            </a:pPr>
            <a:r>
              <a:rPr lang="en-US" dirty="0"/>
              <a:t>				Parent University</a:t>
            </a:r>
          </a:p>
          <a:p>
            <a:pPr marL="91440" lvl="0" indent="0" rtl="0">
              <a:lnSpc>
                <a:spcPct val="90000"/>
              </a:lnSpc>
              <a:spcBef>
                <a:spcPts val="1400"/>
              </a:spcBef>
              <a:spcAft>
                <a:spcPts val="0"/>
              </a:spcAft>
              <a:buSzPts val="2000"/>
              <a:buNone/>
            </a:pPr>
            <a:r>
              <a:rPr lang="en-US" dirty="0"/>
              <a:t>				Grade Level Meetings</a:t>
            </a:r>
            <a:r>
              <a:rPr lang="en-US" dirty="0">
                <a:latin typeface="Century Gothic"/>
                <a:ea typeface="Century Gothic"/>
                <a:cs typeface="Century Gothic"/>
                <a:sym typeface="Century Gothic"/>
              </a:rPr>
              <a:t>				</a:t>
            </a:r>
            <a:endParaRPr dirty="0">
              <a:latin typeface="Century Gothic"/>
              <a:ea typeface="Century Gothic"/>
              <a:cs typeface="Century Gothic"/>
              <a:sym typeface="Century Gothic"/>
            </a:endParaRPr>
          </a:p>
          <a:p>
            <a:pPr marL="91440" lvl="0" indent="-127000" algn="l" rtl="0">
              <a:lnSpc>
                <a:spcPct val="90000"/>
              </a:lnSpc>
              <a:spcBef>
                <a:spcPts val="1400"/>
              </a:spcBef>
              <a:spcAft>
                <a:spcPts val="0"/>
              </a:spcAft>
              <a:buSzPts val="2000"/>
              <a:buChar char=" "/>
            </a:pPr>
            <a:r>
              <a:rPr lang="en-US" dirty="0">
                <a:latin typeface="Century Gothic"/>
                <a:ea typeface="Century Gothic"/>
                <a:cs typeface="Century Gothic"/>
                <a:sym typeface="Century Gothic"/>
              </a:rPr>
              <a:t>Parents and families, we look forward to you joining us for these and other opportunities and events. If you are interested in getting involved, please reach out to your child’s teacher or the front office. </a:t>
            </a:r>
            <a:endParaRPr dirty="0"/>
          </a:p>
        </p:txBody>
      </p:sp>
      <p:pic>
        <p:nvPicPr>
          <p:cNvPr id="225" name="Google Shape;225;p10"/>
          <p:cNvPicPr preferRelativeResize="0"/>
          <p:nvPr/>
        </p:nvPicPr>
        <p:blipFill rotWithShape="1">
          <a:blip r:embed="rId3">
            <a:alphaModFix/>
          </a:blip>
          <a:srcRect/>
          <a:stretch/>
        </p:blipFill>
        <p:spPr>
          <a:xfrm>
            <a:off x="9495692" y="5092505"/>
            <a:ext cx="2384923" cy="13645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7DEC-5DE5-47FB-B399-41A9915624EE}"/>
              </a:ext>
            </a:extLst>
          </p:cNvPr>
          <p:cNvSpPr>
            <a:spLocks noGrp="1"/>
          </p:cNvSpPr>
          <p:nvPr>
            <p:ph type="title"/>
          </p:nvPr>
        </p:nvSpPr>
        <p:spPr>
          <a:xfrm>
            <a:off x="2419643" y="452718"/>
            <a:ext cx="6443003" cy="1094728"/>
          </a:xfrm>
        </p:spPr>
        <p:txBody>
          <a:bodyPr/>
          <a:lstStyle/>
          <a:p>
            <a:pPr algn="ctr"/>
            <a:r>
              <a:rPr lang="en-US" dirty="0"/>
              <a:t>Dates To Remember</a:t>
            </a:r>
          </a:p>
        </p:txBody>
      </p:sp>
      <p:sp>
        <p:nvSpPr>
          <p:cNvPr id="3" name="Text Placeholder 2">
            <a:extLst>
              <a:ext uri="{FF2B5EF4-FFF2-40B4-BE49-F238E27FC236}">
                <a16:creationId xmlns:a16="http://schemas.microsoft.com/office/drawing/2014/main" id="{00D5B7EF-B911-417E-82D2-419C935A6D0E}"/>
              </a:ext>
            </a:extLst>
          </p:cNvPr>
          <p:cNvSpPr>
            <a:spLocks noGrp="1"/>
          </p:cNvSpPr>
          <p:nvPr>
            <p:ph type="body" idx="1"/>
          </p:nvPr>
        </p:nvSpPr>
        <p:spPr>
          <a:xfrm>
            <a:off x="984738" y="1547446"/>
            <a:ext cx="4514913" cy="757104"/>
          </a:xfrm>
        </p:spPr>
        <p:txBody>
          <a:bodyPr/>
          <a:lstStyle/>
          <a:p>
            <a:pPr algn="ctr"/>
            <a:r>
              <a:rPr lang="en-US" dirty="0"/>
              <a:t>Principal’s Chat</a:t>
            </a:r>
          </a:p>
          <a:p>
            <a:pPr algn="ctr"/>
            <a:r>
              <a:rPr lang="en-US" dirty="0"/>
              <a:t>9:30 a.m. – 10:30 a.m.</a:t>
            </a:r>
          </a:p>
        </p:txBody>
      </p:sp>
      <p:sp>
        <p:nvSpPr>
          <p:cNvPr id="4" name="Text Placeholder 3">
            <a:extLst>
              <a:ext uri="{FF2B5EF4-FFF2-40B4-BE49-F238E27FC236}">
                <a16:creationId xmlns:a16="http://schemas.microsoft.com/office/drawing/2014/main" id="{E8995798-BDEF-4894-9E9B-B325328BA267}"/>
              </a:ext>
            </a:extLst>
          </p:cNvPr>
          <p:cNvSpPr>
            <a:spLocks noGrp="1"/>
          </p:cNvSpPr>
          <p:nvPr>
            <p:ph type="body" idx="2"/>
          </p:nvPr>
        </p:nvSpPr>
        <p:spPr>
          <a:xfrm>
            <a:off x="1103312" y="2435470"/>
            <a:ext cx="4396339" cy="3516922"/>
          </a:xfrm>
        </p:spPr>
        <p:txBody>
          <a:bodyPr/>
          <a:lstStyle/>
          <a:p>
            <a:pPr algn="ctr"/>
            <a:r>
              <a:rPr lang="en-US" dirty="0"/>
              <a:t>September 26, 2024</a:t>
            </a:r>
          </a:p>
          <a:p>
            <a:pPr algn="ctr"/>
            <a:r>
              <a:rPr lang="en-US" dirty="0"/>
              <a:t>October 31, 2024</a:t>
            </a:r>
          </a:p>
          <a:p>
            <a:pPr algn="ctr"/>
            <a:r>
              <a:rPr lang="en-US" dirty="0"/>
              <a:t>November 21, 2024</a:t>
            </a:r>
          </a:p>
          <a:p>
            <a:pPr algn="ctr"/>
            <a:r>
              <a:rPr lang="en-US" dirty="0"/>
              <a:t>January 30 2025</a:t>
            </a:r>
          </a:p>
          <a:p>
            <a:pPr algn="ctr"/>
            <a:r>
              <a:rPr lang="en-US" dirty="0"/>
              <a:t>February 27, 2025</a:t>
            </a:r>
          </a:p>
          <a:p>
            <a:pPr algn="ctr"/>
            <a:r>
              <a:rPr lang="en-US" dirty="0"/>
              <a:t>March 27, 2025</a:t>
            </a:r>
          </a:p>
          <a:p>
            <a:pPr algn="ctr"/>
            <a:r>
              <a:rPr lang="en-US" dirty="0"/>
              <a:t>April 24, 2025</a:t>
            </a:r>
          </a:p>
        </p:txBody>
      </p:sp>
      <p:sp>
        <p:nvSpPr>
          <p:cNvPr id="5" name="Text Placeholder 4">
            <a:extLst>
              <a:ext uri="{FF2B5EF4-FFF2-40B4-BE49-F238E27FC236}">
                <a16:creationId xmlns:a16="http://schemas.microsoft.com/office/drawing/2014/main" id="{36C27688-DAE5-4D02-A343-E83C68140980}"/>
              </a:ext>
            </a:extLst>
          </p:cNvPr>
          <p:cNvSpPr>
            <a:spLocks noGrp="1"/>
          </p:cNvSpPr>
          <p:nvPr>
            <p:ph type="body" idx="3"/>
          </p:nvPr>
        </p:nvSpPr>
        <p:spPr>
          <a:xfrm>
            <a:off x="5901212" y="1209822"/>
            <a:ext cx="4762099" cy="1094728"/>
          </a:xfrm>
        </p:spPr>
        <p:txBody>
          <a:bodyPr/>
          <a:lstStyle/>
          <a:p>
            <a:pPr algn="ctr"/>
            <a:r>
              <a:rPr lang="en-US" dirty="0"/>
              <a:t>Parent/Teacher Conference 3:45 p.m.-4:45 p.m.</a:t>
            </a:r>
          </a:p>
        </p:txBody>
      </p:sp>
      <p:sp>
        <p:nvSpPr>
          <p:cNvPr id="6" name="Text Placeholder 5">
            <a:extLst>
              <a:ext uri="{FF2B5EF4-FFF2-40B4-BE49-F238E27FC236}">
                <a16:creationId xmlns:a16="http://schemas.microsoft.com/office/drawing/2014/main" id="{F1DAE7A3-7959-4FE5-86D8-26BEE0795106}"/>
              </a:ext>
            </a:extLst>
          </p:cNvPr>
          <p:cNvSpPr>
            <a:spLocks noGrp="1"/>
          </p:cNvSpPr>
          <p:nvPr>
            <p:ph type="body" idx="4"/>
          </p:nvPr>
        </p:nvSpPr>
        <p:spPr>
          <a:xfrm>
            <a:off x="5901212" y="2242038"/>
            <a:ext cx="4315450" cy="3851031"/>
          </a:xfrm>
        </p:spPr>
        <p:txBody>
          <a:bodyPr/>
          <a:lstStyle/>
          <a:p>
            <a:pPr algn="ctr"/>
            <a:r>
              <a:rPr lang="en-US" dirty="0"/>
              <a:t>September 17, 2024</a:t>
            </a:r>
          </a:p>
          <a:p>
            <a:pPr algn="ctr"/>
            <a:r>
              <a:rPr lang="en-US" dirty="0"/>
              <a:t>October 22, 2024</a:t>
            </a:r>
          </a:p>
          <a:p>
            <a:pPr algn="ctr"/>
            <a:r>
              <a:rPr lang="en-US" dirty="0"/>
              <a:t>November 19, 2024</a:t>
            </a:r>
          </a:p>
          <a:p>
            <a:pPr algn="ctr"/>
            <a:r>
              <a:rPr lang="en-US" dirty="0"/>
              <a:t>January 28 , 2025</a:t>
            </a:r>
          </a:p>
          <a:p>
            <a:pPr algn="ctr"/>
            <a:r>
              <a:rPr lang="en-US" dirty="0"/>
              <a:t>February 25, 2025</a:t>
            </a:r>
          </a:p>
          <a:p>
            <a:pPr algn="ctr"/>
            <a:r>
              <a:rPr lang="en-US" dirty="0"/>
              <a:t>March 18, 2025</a:t>
            </a:r>
          </a:p>
          <a:p>
            <a:pPr algn="ctr"/>
            <a:r>
              <a:rPr lang="en-US" dirty="0"/>
              <a:t>April  15, 2025</a:t>
            </a:r>
          </a:p>
        </p:txBody>
      </p:sp>
      <p:sp>
        <p:nvSpPr>
          <p:cNvPr id="8" name="TextBox 7"/>
          <p:cNvSpPr txBox="1"/>
          <p:nvPr/>
        </p:nvSpPr>
        <p:spPr>
          <a:xfrm>
            <a:off x="2419643" y="5644615"/>
            <a:ext cx="8243668" cy="646331"/>
          </a:xfrm>
          <a:prstGeom prst="rect">
            <a:avLst/>
          </a:prstGeom>
          <a:noFill/>
        </p:spPr>
        <p:txBody>
          <a:bodyPr wrap="square" rtlCol="0">
            <a:spAutoFit/>
          </a:bodyPr>
          <a:lstStyle/>
          <a:p>
            <a:r>
              <a:rPr lang="en-US" sz="3600" dirty="0">
                <a:solidFill>
                  <a:schemeClr val="bg1"/>
                </a:solidFill>
              </a:rPr>
              <a:t>          Saturday School- (TBA)</a:t>
            </a:r>
          </a:p>
        </p:txBody>
      </p:sp>
    </p:spTree>
    <p:extLst>
      <p:ext uri="{BB962C8B-B14F-4D97-AF65-F5344CB8AC3E}">
        <p14:creationId xmlns:p14="http://schemas.microsoft.com/office/powerpoint/2010/main" val="314312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a:t>Question?</a:t>
            </a:r>
            <a:endParaRPr/>
          </a:p>
        </p:txBody>
      </p:sp>
      <p:sp>
        <p:nvSpPr>
          <p:cNvPr id="231" name="Google Shape;231;p11"/>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latin typeface="Century Gothic"/>
                <a:ea typeface="Century Gothic"/>
                <a:cs typeface="Century Gothic"/>
                <a:sym typeface="Century Gothic"/>
              </a:rPr>
              <a:t>THANK YOU FOR ATTENDING.</a:t>
            </a:r>
            <a:endParaRPr>
              <a:latin typeface="Century Gothic"/>
              <a:ea typeface="Century Gothic"/>
              <a:cs typeface="Century Gothic"/>
              <a:sym typeface="Century Gothic"/>
            </a:endParaRPr>
          </a:p>
        </p:txBody>
      </p:sp>
      <p:pic>
        <p:nvPicPr>
          <p:cNvPr id="232" name="Google Shape;232;p11"/>
          <p:cNvPicPr preferRelativeResize="0"/>
          <p:nvPr/>
        </p:nvPicPr>
        <p:blipFill rotWithShape="1">
          <a:blip r:embed="rId3">
            <a:alphaModFix/>
          </a:blip>
          <a:srcRect/>
          <a:stretch/>
        </p:blipFill>
        <p:spPr>
          <a:xfrm>
            <a:off x="3094892" y="566775"/>
            <a:ext cx="5669280" cy="349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780286" y="329829"/>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solidFill>
                  <a:schemeClr val="bg2">
                    <a:lumMod val="50000"/>
                  </a:schemeClr>
                </a:solidFill>
              </a:rPr>
              <a:t>INDEX</a:t>
            </a:r>
            <a:endParaRPr dirty="0">
              <a:solidFill>
                <a:schemeClr val="bg2">
                  <a:lumMod val="50000"/>
                </a:schemeClr>
              </a:solidFill>
            </a:endParaRPr>
          </a:p>
        </p:txBody>
      </p:sp>
      <p:sp>
        <p:nvSpPr>
          <p:cNvPr id="166" name="Google Shape;166;p2"/>
          <p:cNvSpPr txBox="1">
            <a:spLocks noGrp="1"/>
          </p:cNvSpPr>
          <p:nvPr>
            <p:ph type="body" idx="1"/>
          </p:nvPr>
        </p:nvSpPr>
        <p:spPr>
          <a:xfrm>
            <a:off x="1103300" y="1322000"/>
            <a:ext cx="6211900" cy="493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dirty="0">
                <a:solidFill>
                  <a:schemeClr val="bg2">
                    <a:lumMod val="50000"/>
                  </a:schemeClr>
                </a:solidFill>
              </a:rPr>
              <a:t>Meet the Parent Liaison </a:t>
            </a:r>
            <a:endParaRPr sz="2200" dirty="0">
              <a:solidFill>
                <a:schemeClr val="bg2">
                  <a:lumMod val="50000"/>
                </a:schemeClr>
              </a:solidFill>
            </a:endParaRPr>
          </a:p>
          <a:p>
            <a:pPr marL="0" lvl="0" indent="0" algn="l" rtl="0">
              <a:spcBef>
                <a:spcPts val="0"/>
              </a:spcBef>
              <a:spcAft>
                <a:spcPts val="0"/>
              </a:spcAft>
              <a:buNone/>
            </a:pPr>
            <a:endParaRPr sz="2200" dirty="0">
              <a:solidFill>
                <a:schemeClr val="bg2">
                  <a:lumMod val="50000"/>
                </a:schemeClr>
              </a:solidFill>
            </a:endParaRPr>
          </a:p>
          <a:p>
            <a:pPr marL="0" lvl="0" indent="0" algn="l" rtl="0">
              <a:spcBef>
                <a:spcPts val="0"/>
              </a:spcBef>
              <a:spcAft>
                <a:spcPts val="0"/>
              </a:spcAft>
              <a:buNone/>
            </a:pPr>
            <a:r>
              <a:rPr lang="en-US" sz="2200" dirty="0">
                <a:solidFill>
                  <a:schemeClr val="bg2">
                    <a:lumMod val="50000"/>
                  </a:schemeClr>
                </a:solidFill>
              </a:rPr>
              <a:t>Explain and Discuss </a:t>
            </a:r>
            <a:endParaRPr sz="2200" dirty="0">
              <a:solidFill>
                <a:schemeClr val="bg2">
                  <a:lumMod val="50000"/>
                </a:schemeClr>
              </a:solidFill>
            </a:endParaRPr>
          </a:p>
          <a:p>
            <a:pPr marL="0" lvl="0" indent="0" algn="l" rtl="0">
              <a:spcBef>
                <a:spcPts val="0"/>
              </a:spcBef>
              <a:spcAft>
                <a:spcPts val="0"/>
              </a:spcAft>
              <a:buNone/>
            </a:pP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What is Title I</a:t>
            </a: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Title I Schoolwide Program</a:t>
            </a:r>
          </a:p>
          <a:p>
            <a:pPr marL="457200" lvl="0" indent="-368300" algn="l" rtl="0">
              <a:spcBef>
                <a:spcPts val="0"/>
              </a:spcBef>
              <a:spcAft>
                <a:spcPts val="0"/>
              </a:spcAft>
              <a:buSzPts val="2200"/>
              <a:buChar char="►"/>
            </a:pPr>
            <a:r>
              <a:rPr lang="en-US" sz="2200" dirty="0">
                <a:solidFill>
                  <a:schemeClr val="bg2">
                    <a:lumMod val="50000"/>
                  </a:schemeClr>
                </a:solidFill>
              </a:rPr>
              <a:t>What Tests Will My Child Take</a:t>
            </a: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 Parent and Family Engagement </a:t>
            </a: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District-Level Parent and Family Engagement Statement </a:t>
            </a: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Engagement Plan and School Compact</a:t>
            </a: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Parent and Family Engagement Events</a:t>
            </a:r>
            <a:endParaRPr sz="2200" dirty="0">
              <a:solidFill>
                <a:schemeClr val="bg2">
                  <a:lumMod val="50000"/>
                </a:schemeClr>
              </a:solidFill>
            </a:endParaRPr>
          </a:p>
        </p:txBody>
      </p:sp>
      <p:sp>
        <p:nvSpPr>
          <p:cNvPr id="167" name="Google Shape;167;p2"/>
          <p:cNvSpPr txBox="1">
            <a:spLocks noGrp="1"/>
          </p:cNvSpPr>
          <p:nvPr>
            <p:ph type="body" idx="2"/>
          </p:nvPr>
        </p:nvSpPr>
        <p:spPr>
          <a:xfrm>
            <a:off x="6695568" y="2138717"/>
            <a:ext cx="4396200" cy="4200300"/>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r>
              <a:rPr lang="en-US" dirty="0"/>
              <a:t> </a:t>
            </a:r>
            <a:endParaRPr dirty="0"/>
          </a:p>
        </p:txBody>
      </p:sp>
      <p:pic>
        <p:nvPicPr>
          <p:cNvPr id="1026" name="Picture 2" descr="Table Of Contents Cartoon Clipart (#5315070) - PinClipart">
            <a:extLst>
              <a:ext uri="{FF2B5EF4-FFF2-40B4-BE49-F238E27FC236}">
                <a16:creationId xmlns:a16="http://schemas.microsoft.com/office/drawing/2014/main" id="{C605975C-82D0-4927-8078-40A70F45C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389" y="267286"/>
            <a:ext cx="2539229" cy="18714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xfrm>
            <a:off x="943595" y="519168"/>
            <a:ext cx="5092906" cy="135535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3600"/>
              <a:buFont typeface="Century Gothic"/>
              <a:buNone/>
            </a:pPr>
            <a:r>
              <a:rPr lang="en-US" dirty="0">
                <a:solidFill>
                  <a:schemeClr val="bg2">
                    <a:lumMod val="50000"/>
                  </a:schemeClr>
                </a:solidFill>
              </a:rPr>
              <a:t>Meet the Parent Liaison</a:t>
            </a:r>
            <a:endParaRPr dirty="0">
              <a:solidFill>
                <a:schemeClr val="bg2">
                  <a:lumMod val="50000"/>
                </a:schemeClr>
              </a:solidFill>
            </a:endParaRPr>
          </a:p>
          <a:p>
            <a:pPr marL="0" lvl="0" indent="0" algn="l" rtl="0">
              <a:spcBef>
                <a:spcPts val="0"/>
              </a:spcBef>
              <a:spcAft>
                <a:spcPts val="0"/>
              </a:spcAft>
              <a:buClr>
                <a:schemeClr val="lt2"/>
              </a:buClr>
              <a:buSzPts val="3600"/>
              <a:buFont typeface="Century Gothic"/>
              <a:buNone/>
            </a:pPr>
            <a:endParaRPr dirty="0"/>
          </a:p>
        </p:txBody>
      </p:sp>
      <p:sp>
        <p:nvSpPr>
          <p:cNvPr id="174" name="Google Shape;174;p3"/>
          <p:cNvSpPr txBox="1">
            <a:spLocks noGrp="1"/>
          </p:cNvSpPr>
          <p:nvPr>
            <p:ph type="body" idx="1"/>
          </p:nvPr>
        </p:nvSpPr>
        <p:spPr>
          <a:xfrm>
            <a:off x="1319472" y="1766832"/>
            <a:ext cx="8994900" cy="4572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120"/>
              <a:buNone/>
            </a:pPr>
            <a:r>
              <a:rPr lang="en-US" sz="1800" dirty="0">
                <a:solidFill>
                  <a:schemeClr val="bg2">
                    <a:lumMod val="50000"/>
                  </a:schemeClr>
                </a:solidFill>
              </a:rPr>
              <a:t>Name -Julia Jordan</a:t>
            </a:r>
            <a:endParaRPr sz="1800" dirty="0">
              <a:solidFill>
                <a:schemeClr val="bg2">
                  <a:lumMod val="50000"/>
                </a:schemeClr>
              </a:solidFill>
            </a:endParaRPr>
          </a:p>
          <a:p>
            <a:pPr marL="0" lvl="0" indent="0" algn="l" rtl="0">
              <a:spcBef>
                <a:spcPts val="1000"/>
              </a:spcBef>
              <a:spcAft>
                <a:spcPts val="0"/>
              </a:spcAft>
              <a:buSzPts val="1120"/>
              <a:buNone/>
            </a:pPr>
            <a:r>
              <a:rPr lang="en-US" sz="1800" dirty="0">
                <a:solidFill>
                  <a:schemeClr val="bg2">
                    <a:lumMod val="50000"/>
                  </a:schemeClr>
                </a:solidFill>
              </a:rPr>
              <a:t>Phone- (404)-802-4901 </a:t>
            </a:r>
            <a:endParaRPr sz="1800" dirty="0">
              <a:solidFill>
                <a:schemeClr val="bg2">
                  <a:lumMod val="50000"/>
                </a:schemeClr>
              </a:solidFill>
            </a:endParaRPr>
          </a:p>
          <a:p>
            <a:pPr marL="0" lvl="0" indent="0" algn="l" rtl="0">
              <a:spcBef>
                <a:spcPts val="1000"/>
              </a:spcBef>
              <a:spcAft>
                <a:spcPts val="0"/>
              </a:spcAft>
              <a:buSzPts val="1120"/>
              <a:buNone/>
            </a:pPr>
            <a:r>
              <a:rPr lang="en-US" sz="1800" dirty="0">
                <a:solidFill>
                  <a:schemeClr val="bg2">
                    <a:lumMod val="50000"/>
                  </a:schemeClr>
                </a:solidFill>
              </a:rPr>
              <a:t>Email Address-julia.jordan@atlanta.k12.ga.us</a:t>
            </a:r>
            <a:endParaRPr sz="1800" dirty="0">
              <a:solidFill>
                <a:schemeClr val="bg2">
                  <a:lumMod val="50000"/>
                </a:schemeClr>
              </a:solidFill>
            </a:endParaRPr>
          </a:p>
          <a:p>
            <a:pPr marL="0" lvl="0" indent="0" algn="l" rtl="0">
              <a:spcBef>
                <a:spcPts val="1000"/>
              </a:spcBef>
              <a:spcAft>
                <a:spcPts val="0"/>
              </a:spcAft>
              <a:buSzPts val="1120"/>
              <a:buNone/>
            </a:pPr>
            <a:r>
              <a:rPr lang="en-US" sz="1800" dirty="0">
                <a:solidFill>
                  <a:schemeClr val="bg2">
                    <a:lumMod val="50000"/>
                  </a:schemeClr>
                </a:solidFill>
              </a:rPr>
              <a:t>Office Location-Parent Center- Room C369</a:t>
            </a:r>
            <a:endParaRPr sz="1800" dirty="0">
              <a:solidFill>
                <a:schemeClr val="bg2">
                  <a:lumMod val="50000"/>
                </a:schemeClr>
              </a:solidFill>
            </a:endParaRPr>
          </a:p>
          <a:p>
            <a:pPr marL="0" lvl="0" indent="0" algn="l" rtl="0">
              <a:spcBef>
                <a:spcPts val="1000"/>
              </a:spcBef>
              <a:spcAft>
                <a:spcPts val="0"/>
              </a:spcAft>
              <a:buSzPts val="1120"/>
              <a:buNone/>
            </a:pPr>
            <a:r>
              <a:rPr lang="en-US" sz="1800" dirty="0">
                <a:solidFill>
                  <a:schemeClr val="bg2">
                    <a:lumMod val="50000"/>
                  </a:schemeClr>
                </a:solidFill>
              </a:rPr>
              <a:t>Office Hours- Tuesday, Thursday                  9:00am-3:00pm  		     			</a:t>
            </a:r>
            <a:endParaRPr sz="1800" dirty="0">
              <a:solidFill>
                <a:schemeClr val="bg2">
                  <a:lumMod val="50000"/>
                </a:schemeClr>
              </a:solidFill>
            </a:endParaRPr>
          </a:p>
          <a:p>
            <a:pPr marL="0" lvl="0" indent="0" algn="l" rtl="0">
              <a:spcBef>
                <a:spcPts val="1000"/>
              </a:spcBef>
              <a:spcAft>
                <a:spcPts val="0"/>
              </a:spcAft>
              <a:buSzPts val="1120"/>
              <a:buNone/>
            </a:pPr>
            <a:endParaRPr sz="1800" dirty="0">
              <a:solidFill>
                <a:schemeClr val="bg2">
                  <a:lumMod val="50000"/>
                </a:schemeClr>
              </a:solidFill>
            </a:endParaRPr>
          </a:p>
          <a:p>
            <a:pPr marL="0" lvl="0" indent="0" algn="l" rtl="0">
              <a:spcBef>
                <a:spcPts val="1000"/>
              </a:spcBef>
              <a:spcAft>
                <a:spcPts val="0"/>
              </a:spcAft>
              <a:buSzPts val="1120"/>
              <a:buNone/>
            </a:pPr>
            <a:r>
              <a:rPr lang="en-US" sz="1800" dirty="0">
                <a:solidFill>
                  <a:schemeClr val="bg2">
                    <a:lumMod val="50000"/>
                  </a:schemeClr>
                </a:solidFill>
              </a:rPr>
              <a:t>The role of the Parent Liaison is to Empower parents to become active participants in the education of their children. It is my mission to find ways to communicate and build more cooperative working relationships between parent and the school community.</a:t>
            </a:r>
            <a:endParaRPr sz="1800" dirty="0">
              <a:solidFill>
                <a:schemeClr val="bg2">
                  <a:lumMod val="50000"/>
                </a:schemeClr>
              </a:solidFill>
            </a:endParaRPr>
          </a:p>
        </p:txBody>
      </p:sp>
      <p:pic>
        <p:nvPicPr>
          <p:cNvPr id="2050" name="Picture 2" descr="Free Communication Book Cliparts, Download Free Clip Art, Free Clip Art on  Clipart Library">
            <a:extLst>
              <a:ext uri="{FF2B5EF4-FFF2-40B4-BE49-F238E27FC236}">
                <a16:creationId xmlns:a16="http://schemas.microsoft.com/office/drawing/2014/main" id="{0196EFCB-82CF-4DC6-A054-16FCEC8D81E6}"/>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5614" r="5614"/>
          <a:stretch>
            <a:fillRect/>
          </a:stretch>
        </p:blipFill>
        <p:spPr bwMode="auto">
          <a:xfrm>
            <a:off x="7540283" y="157590"/>
            <a:ext cx="2616591" cy="1994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solidFill>
                  <a:schemeClr val="bg2">
                    <a:lumMod val="50000"/>
                  </a:schemeClr>
                </a:solidFill>
              </a:rPr>
              <a:t>What is Title I?</a:t>
            </a:r>
            <a:endParaRPr>
              <a:solidFill>
                <a:schemeClr val="bg2">
                  <a:lumMod val="50000"/>
                </a:schemeClr>
              </a:solidFill>
            </a:endParaRPr>
          </a:p>
        </p:txBody>
      </p:sp>
      <p:sp>
        <p:nvSpPr>
          <p:cNvPr id="181" name="Google Shape;181;p4"/>
          <p:cNvSpPr txBox="1"/>
          <p:nvPr/>
        </p:nvSpPr>
        <p:spPr>
          <a:xfrm>
            <a:off x="1615500" y="2663159"/>
            <a:ext cx="8961000" cy="19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300" b="0" i="0" u="none" strike="noStrike" cap="none">
                <a:solidFill>
                  <a:schemeClr val="bg2">
                    <a:lumMod val="50000"/>
                  </a:schemeClr>
                </a:solidFill>
                <a:latin typeface="Century Gothic"/>
                <a:ea typeface="Century Gothic"/>
                <a:cs typeface="Century Gothic"/>
                <a:sym typeface="Century Gothic"/>
              </a:rPr>
              <a:t>It’s the largest federal aid program for public schools in the United States.  Title I is designed  to support State and local school reform efforts tied to the challenging State academic standards to improving teaching and learning for students. Title I programs must be based on effective  means of improving student achievement and include strategies to support parent and family engagement.  </a:t>
            </a:r>
            <a:endParaRPr sz="2300" b="0" i="0" u="none" strike="noStrike" cap="none">
              <a:solidFill>
                <a:schemeClr val="bg2">
                  <a:lumMod val="50000"/>
                </a:schemeClr>
              </a:solidFill>
              <a:latin typeface="Century Gothic"/>
              <a:ea typeface="Century Gothic"/>
              <a:cs typeface="Century Gothic"/>
              <a:sym typeface="Century Gothic"/>
            </a:endParaRPr>
          </a:p>
        </p:txBody>
      </p:sp>
      <p:pic>
        <p:nvPicPr>
          <p:cNvPr id="3074" name="Picture 2" descr="Title 1 / Meeting Agendas">
            <a:extLst>
              <a:ext uri="{FF2B5EF4-FFF2-40B4-BE49-F238E27FC236}">
                <a16:creationId xmlns:a16="http://schemas.microsoft.com/office/drawing/2014/main" id="{0E295734-E6A9-483F-AAED-F62155CE5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638" y="28660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85"/>
        <p:cNvGrpSpPr/>
        <p:nvPr/>
      </p:nvGrpSpPr>
      <p:grpSpPr>
        <a:xfrm>
          <a:off x="0" y="0"/>
          <a:ext cx="0" cy="0"/>
          <a:chOff x="0" y="0"/>
          <a:chExt cx="0" cy="0"/>
        </a:xfrm>
      </p:grpSpPr>
      <p:sp>
        <p:nvSpPr>
          <p:cNvPr id="186" name="Google Shape;186;p5"/>
          <p:cNvSpPr txBox="1">
            <a:spLocks noGrp="1"/>
          </p:cNvSpPr>
          <p:nvPr>
            <p:ph type="body" idx="1"/>
          </p:nvPr>
        </p:nvSpPr>
        <p:spPr>
          <a:xfrm>
            <a:off x="0" y="1123725"/>
            <a:ext cx="11254153" cy="5124900"/>
          </a:xfrm>
          <a:prstGeom prst="rect">
            <a:avLst/>
          </a:prstGeom>
          <a:noFill/>
          <a:ln>
            <a:noFill/>
          </a:ln>
        </p:spPr>
        <p:txBody>
          <a:bodyPr spcFirstLastPara="1" wrap="square" lIns="0" tIns="45700" rIns="0" bIns="45700" anchor="t" anchorCtr="0">
            <a:noAutofit/>
          </a:bodyPr>
          <a:lstStyle/>
          <a:p>
            <a:pPr marL="91440" lvl="0" indent="-114300" algn="l" rtl="0">
              <a:lnSpc>
                <a:spcPct val="90000"/>
              </a:lnSpc>
              <a:spcBef>
                <a:spcPts val="0"/>
              </a:spcBef>
              <a:spcAft>
                <a:spcPts val="0"/>
              </a:spcAft>
              <a:buClr>
                <a:srgbClr val="D9D9D9"/>
              </a:buClr>
              <a:buSzPts val="1800"/>
              <a:buChar char=" "/>
            </a:pPr>
            <a:endParaRPr sz="1800" dirty="0">
              <a:solidFill>
                <a:srgbClr val="D9D9D9"/>
              </a:solidFill>
              <a:latin typeface="Century Gothic"/>
              <a:ea typeface="Century Gothic"/>
              <a:cs typeface="Century Gothic"/>
              <a:sym typeface="Century Gothic"/>
            </a:endParaRPr>
          </a:p>
        </p:txBody>
      </p:sp>
      <p:sp>
        <p:nvSpPr>
          <p:cNvPr id="187" name="Google Shape;187;p5"/>
          <p:cNvSpPr txBox="1">
            <a:spLocks noGrp="1"/>
          </p:cNvSpPr>
          <p:nvPr>
            <p:ph type="title"/>
          </p:nvPr>
        </p:nvSpPr>
        <p:spPr>
          <a:xfrm>
            <a:off x="0" y="-1"/>
            <a:ext cx="12192000" cy="7253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solidFill>
                  <a:schemeClr val="bg2">
                    <a:lumMod val="50000"/>
                  </a:schemeClr>
                </a:solidFill>
              </a:rPr>
              <a:t>Title I Schoolwide Programs</a:t>
            </a:r>
            <a:endParaRPr sz="2800" dirty="0">
              <a:solidFill>
                <a:schemeClr val="bg2">
                  <a:lumMod val="50000"/>
                </a:schemeClr>
              </a:solidFill>
            </a:endParaRPr>
          </a:p>
          <a:p>
            <a:pPr marL="0" lvl="0" indent="0" algn="l" rtl="0">
              <a:spcBef>
                <a:spcPts val="0"/>
              </a:spcBef>
              <a:spcAft>
                <a:spcPts val="0"/>
              </a:spcAft>
              <a:buNone/>
            </a:pPr>
            <a:br>
              <a:rPr lang="en-US" sz="1800" dirty="0">
                <a:solidFill>
                  <a:schemeClr val="bg2">
                    <a:lumMod val="50000"/>
                  </a:schemeClr>
                </a:solidFill>
              </a:rPr>
            </a:br>
            <a:r>
              <a:rPr lang="en-US" sz="2800" b="1" dirty="0">
                <a:solidFill>
                  <a:schemeClr val="bg2">
                    <a:lumMod val="50000"/>
                  </a:schemeClr>
                </a:solidFill>
              </a:rPr>
              <a:t>Schoolwide Achievement Goals</a:t>
            </a:r>
            <a:endParaRPr sz="1800" b="1" dirty="0">
              <a:solidFill>
                <a:schemeClr val="bg2">
                  <a:lumMod val="50000"/>
                </a:schemeClr>
              </a:solidFill>
            </a:endParaRPr>
          </a:p>
          <a:p>
            <a:pPr marL="342900" lvl="0" indent="-342900" algn="l" rtl="0">
              <a:spcBef>
                <a:spcPts val="0"/>
              </a:spcBef>
              <a:spcAft>
                <a:spcPts val="0"/>
              </a:spcAft>
              <a:buFont typeface="Arial" panose="020B0604020202020204" pitchFamily="34" charset="0"/>
              <a:buChar char="•"/>
            </a:pPr>
            <a:r>
              <a:rPr lang="en-US" sz="2000" b="1" dirty="0">
                <a:solidFill>
                  <a:schemeClr val="bg2">
                    <a:lumMod val="50000"/>
                  </a:schemeClr>
                </a:solidFill>
              </a:rPr>
              <a:t> All Grades-</a:t>
            </a:r>
            <a:br>
              <a:rPr lang="en-US" sz="2000" b="1" dirty="0">
                <a:solidFill>
                  <a:schemeClr val="bg2">
                    <a:lumMod val="50000"/>
                  </a:schemeClr>
                </a:solidFill>
              </a:rPr>
            </a:br>
            <a:r>
              <a:rPr lang="en-US" sz="2000" dirty="0">
                <a:solidFill>
                  <a:schemeClr val="bg2">
                    <a:lumMod val="50000"/>
                  </a:schemeClr>
                </a:solidFill>
              </a:rPr>
              <a:t>Increase the GMAS proficiency rate to 40% for all EOC &amp; EOG performance content areas.</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Increase by 75%  the number of CARE meetings to provide additional wrap around support for </a:t>
            </a:r>
            <a:br>
              <a:rPr lang="en-US" sz="2000" dirty="0">
                <a:solidFill>
                  <a:schemeClr val="bg2">
                    <a:lumMod val="50000"/>
                  </a:schemeClr>
                </a:solidFill>
              </a:rPr>
            </a:br>
            <a:r>
              <a:rPr lang="en-US" sz="2000" dirty="0">
                <a:solidFill>
                  <a:schemeClr val="bg2">
                    <a:lumMod val="50000"/>
                  </a:schemeClr>
                </a:solidFill>
              </a:rPr>
              <a:t>students showing indications of trauma or grief. </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Increase and maintain student average daily attendance to 95%.</a:t>
            </a:r>
            <a:br>
              <a:rPr lang="en-US" sz="2000" dirty="0">
                <a:solidFill>
                  <a:schemeClr val="bg2">
                    <a:lumMod val="50000"/>
                  </a:schemeClr>
                </a:solidFill>
              </a:rPr>
            </a:br>
            <a:br>
              <a:rPr lang="en-US" sz="2000" dirty="0">
                <a:solidFill>
                  <a:schemeClr val="bg2">
                    <a:lumMod val="50000"/>
                  </a:schemeClr>
                </a:solidFill>
              </a:rPr>
            </a:br>
            <a:r>
              <a:rPr lang="en-US" sz="2000" b="1" dirty="0">
                <a:solidFill>
                  <a:schemeClr val="bg2">
                    <a:lumMod val="50000"/>
                  </a:schemeClr>
                </a:solidFill>
              </a:rPr>
              <a:t>High School-  </a:t>
            </a:r>
            <a:br>
              <a:rPr lang="en-US" sz="2000" b="1" dirty="0">
                <a:solidFill>
                  <a:schemeClr val="bg2">
                    <a:lumMod val="50000"/>
                  </a:schemeClr>
                </a:solidFill>
              </a:rPr>
            </a:br>
            <a:r>
              <a:rPr lang="en-US" sz="2000" dirty="0">
                <a:solidFill>
                  <a:schemeClr val="bg2">
                    <a:lumMod val="50000"/>
                  </a:schemeClr>
                </a:solidFill>
              </a:rPr>
              <a:t> Ensure that students graduate prepared for next level learning as demonstrated on a multi-dimensional assessment based on the Profile of a Graduate.</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Increase by 10% from October 2019-October 2025 students who score at the college and career readiness level without needing remediation.</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Assign a staff mentor to all senior students to support academic and SEL growth.</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Maintain a graduation rate of 100% for cohort 25.</a:t>
            </a:r>
            <a:br>
              <a:rPr lang="en-US" sz="2000" dirty="0">
                <a:solidFill>
                  <a:schemeClr val="bg2">
                    <a:lumMod val="50000"/>
                  </a:schemeClr>
                </a:solidFill>
              </a:rPr>
            </a:br>
            <a:endParaRPr sz="2000" dirty="0">
              <a:solidFill>
                <a:schemeClr val="bg2">
                  <a:lumMod val="50000"/>
                </a:schemeClr>
              </a:solidFill>
            </a:endParaRPr>
          </a:p>
        </p:txBody>
      </p:sp>
      <p:pic>
        <p:nvPicPr>
          <p:cNvPr id="4098" name="Picture 2" descr="Title 1 / Meeting Agendas">
            <a:extLst>
              <a:ext uri="{FF2B5EF4-FFF2-40B4-BE49-F238E27FC236}">
                <a16:creationId xmlns:a16="http://schemas.microsoft.com/office/drawing/2014/main" id="{3E463102-2DBF-4234-A1DE-1ABA12402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548" y="127332"/>
            <a:ext cx="1997612" cy="12000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85"/>
        <p:cNvGrpSpPr/>
        <p:nvPr/>
      </p:nvGrpSpPr>
      <p:grpSpPr>
        <a:xfrm>
          <a:off x="0" y="0"/>
          <a:ext cx="0" cy="0"/>
          <a:chOff x="0" y="0"/>
          <a:chExt cx="0" cy="0"/>
        </a:xfrm>
      </p:grpSpPr>
      <p:sp>
        <p:nvSpPr>
          <p:cNvPr id="186" name="Google Shape;186;p5"/>
          <p:cNvSpPr txBox="1">
            <a:spLocks noGrp="1"/>
          </p:cNvSpPr>
          <p:nvPr>
            <p:ph type="body" idx="1"/>
          </p:nvPr>
        </p:nvSpPr>
        <p:spPr>
          <a:xfrm>
            <a:off x="127819" y="1123725"/>
            <a:ext cx="11126334" cy="5124900"/>
          </a:xfrm>
          <a:prstGeom prst="rect">
            <a:avLst/>
          </a:prstGeom>
          <a:noFill/>
          <a:ln>
            <a:noFill/>
          </a:ln>
        </p:spPr>
        <p:txBody>
          <a:bodyPr spcFirstLastPara="1" wrap="square" lIns="0" tIns="45700" rIns="0" bIns="45700" anchor="t" anchorCtr="0">
            <a:noAutofit/>
          </a:bodyPr>
          <a:lstStyle/>
          <a:p>
            <a:pPr marL="91440" lvl="0" indent="-114300" algn="l" rtl="0">
              <a:lnSpc>
                <a:spcPct val="90000"/>
              </a:lnSpc>
              <a:spcBef>
                <a:spcPts val="0"/>
              </a:spcBef>
              <a:spcAft>
                <a:spcPts val="0"/>
              </a:spcAft>
              <a:buClr>
                <a:srgbClr val="D9D9D9"/>
              </a:buClr>
              <a:buSzPts val="1800"/>
              <a:buChar char=" "/>
            </a:pPr>
            <a:endParaRPr sz="1800" dirty="0">
              <a:solidFill>
                <a:srgbClr val="D9D9D9"/>
              </a:solidFill>
              <a:latin typeface="Century Gothic"/>
              <a:ea typeface="Century Gothic"/>
              <a:cs typeface="Century Gothic"/>
              <a:sym typeface="Century Gothic"/>
            </a:endParaRPr>
          </a:p>
        </p:txBody>
      </p:sp>
      <p:sp>
        <p:nvSpPr>
          <p:cNvPr id="187" name="Google Shape;187;p5"/>
          <p:cNvSpPr txBox="1">
            <a:spLocks noGrp="1"/>
          </p:cNvSpPr>
          <p:nvPr>
            <p:ph type="title"/>
          </p:nvPr>
        </p:nvSpPr>
        <p:spPr>
          <a:xfrm>
            <a:off x="0" y="0"/>
            <a:ext cx="12064181" cy="648040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solidFill>
                  <a:schemeClr val="bg2">
                    <a:lumMod val="50000"/>
                  </a:schemeClr>
                </a:solidFill>
              </a:rPr>
              <a:t>Title I Schoolwide Programs</a:t>
            </a:r>
            <a:endParaRPr sz="2800" dirty="0">
              <a:solidFill>
                <a:schemeClr val="bg2">
                  <a:lumMod val="50000"/>
                </a:schemeClr>
              </a:solidFill>
            </a:endParaRPr>
          </a:p>
          <a:p>
            <a:pPr marL="0" lvl="0" indent="0" algn="l" rtl="0">
              <a:spcBef>
                <a:spcPts val="0"/>
              </a:spcBef>
              <a:spcAft>
                <a:spcPts val="0"/>
              </a:spcAft>
              <a:buNone/>
            </a:pPr>
            <a:br>
              <a:rPr lang="en-US" sz="1800" dirty="0">
                <a:solidFill>
                  <a:schemeClr val="bg2">
                    <a:lumMod val="50000"/>
                  </a:schemeClr>
                </a:solidFill>
              </a:rPr>
            </a:br>
            <a:r>
              <a:rPr lang="en-US" sz="2800" b="1" dirty="0">
                <a:solidFill>
                  <a:schemeClr val="bg2">
                    <a:lumMod val="50000"/>
                  </a:schemeClr>
                </a:solidFill>
              </a:rPr>
              <a:t>Programs/Support for Students</a:t>
            </a:r>
            <a:endParaRPr sz="2800" b="1" dirty="0">
              <a:solidFill>
                <a:schemeClr val="bg2">
                  <a:lumMod val="50000"/>
                </a:schemeClr>
              </a:solidFill>
            </a:endParaRPr>
          </a:p>
          <a:p>
            <a:pPr marL="342900" lvl="0" indent="-342900" algn="l" rtl="0">
              <a:spcBef>
                <a:spcPts val="0"/>
              </a:spcBef>
              <a:spcAft>
                <a:spcPts val="0"/>
              </a:spcAft>
              <a:buFont typeface="Arial" panose="020B0604020202020204" pitchFamily="34" charset="0"/>
              <a:buChar char="•"/>
            </a:pPr>
            <a:br>
              <a:rPr lang="en-US" sz="2000" dirty="0">
                <a:solidFill>
                  <a:schemeClr val="bg2">
                    <a:lumMod val="50000"/>
                  </a:schemeClr>
                </a:solidFill>
              </a:rPr>
            </a:br>
            <a:br>
              <a:rPr lang="en-US" sz="2000" b="1" dirty="0">
                <a:solidFill>
                  <a:schemeClr val="bg2">
                    <a:lumMod val="50000"/>
                  </a:schemeClr>
                </a:solidFill>
              </a:rPr>
            </a:br>
            <a:r>
              <a:rPr lang="en-US" sz="2000" dirty="0">
                <a:solidFill>
                  <a:schemeClr val="bg2">
                    <a:lumMod val="50000"/>
                  </a:schemeClr>
                </a:solidFill>
              </a:rPr>
              <a:t>Rigorous and culturally relevant and linguistically responsive curriculum in all core content areas.</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Implement a Whole-Child system of support that integrates social-emotional learning, behavior, wellness, and comprehensive academic intervention plans.</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Utilize flexible learning tools, technology integration, and targeted instruction to personalize learning for all students, </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Strengthen the implementation of signature programming- Early College/STEAM, World Languages, Pathways (Computer science, Veterinary Science, Fine and Performing Arts, Public Health)</a:t>
            </a:r>
            <a:br>
              <a:rPr lang="en-US" sz="2000" b="1" dirty="0">
                <a:solidFill>
                  <a:schemeClr val="bg2">
                    <a:lumMod val="50000"/>
                  </a:schemeClr>
                </a:solidFill>
              </a:rPr>
            </a:br>
            <a:br>
              <a:rPr lang="en-US" sz="2800" b="1" dirty="0">
                <a:solidFill>
                  <a:schemeClr val="bg2">
                    <a:lumMod val="50000"/>
                  </a:schemeClr>
                </a:solidFill>
              </a:rPr>
            </a:br>
            <a:r>
              <a:rPr lang="en-US" sz="2800" b="1" dirty="0">
                <a:solidFill>
                  <a:schemeClr val="bg2">
                    <a:lumMod val="50000"/>
                  </a:schemeClr>
                </a:solidFill>
              </a:rPr>
              <a:t> </a:t>
            </a:r>
            <a:br>
              <a:rPr lang="en-US" sz="2800" b="1" dirty="0">
                <a:solidFill>
                  <a:schemeClr val="bg2">
                    <a:lumMod val="50000"/>
                  </a:schemeClr>
                </a:solidFill>
              </a:rPr>
            </a:br>
            <a:br>
              <a:rPr lang="en-US" sz="28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 </a:t>
            </a:r>
            <a:endParaRPr sz="2000" dirty="0">
              <a:solidFill>
                <a:schemeClr val="bg2">
                  <a:lumMod val="50000"/>
                </a:schemeClr>
              </a:solidFill>
            </a:endParaRPr>
          </a:p>
        </p:txBody>
      </p:sp>
      <p:pic>
        <p:nvPicPr>
          <p:cNvPr id="4098" name="Picture 2" descr="Title 1 / Meeting Agendas">
            <a:extLst>
              <a:ext uri="{FF2B5EF4-FFF2-40B4-BE49-F238E27FC236}">
                <a16:creationId xmlns:a16="http://schemas.microsoft.com/office/drawing/2014/main" id="{3E463102-2DBF-4234-A1DE-1ABA12402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73" y="127332"/>
            <a:ext cx="1939875" cy="119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12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646111" y="239151"/>
            <a:ext cx="9404723" cy="77372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dirty="0">
                <a:solidFill>
                  <a:schemeClr val="bg2">
                    <a:lumMod val="50000"/>
                  </a:schemeClr>
                </a:solidFill>
              </a:rPr>
              <a:t>What Test will my child be taking?</a:t>
            </a:r>
            <a:endParaRPr dirty="0">
              <a:solidFill>
                <a:schemeClr val="bg2">
                  <a:lumMod val="50000"/>
                </a:schemeClr>
              </a:solidFill>
            </a:endParaRPr>
          </a:p>
        </p:txBody>
      </p:sp>
      <p:sp>
        <p:nvSpPr>
          <p:cNvPr id="194" name="Google Shape;194;p6"/>
          <p:cNvSpPr txBox="1">
            <a:spLocks noGrp="1"/>
          </p:cNvSpPr>
          <p:nvPr>
            <p:ph type="body" idx="2"/>
          </p:nvPr>
        </p:nvSpPr>
        <p:spPr>
          <a:xfrm>
            <a:off x="646110" y="2115826"/>
            <a:ext cx="11373825" cy="4503023"/>
          </a:xfrm>
          <a:prstGeom prst="rect">
            <a:avLst/>
          </a:prstGeom>
          <a:noFill/>
          <a:ln>
            <a:noFill/>
          </a:ln>
        </p:spPr>
        <p:txBody>
          <a:bodyPr spcFirstLastPara="1" wrap="square" lIns="0" tIns="45700" rIns="0" bIns="45700" anchor="t" anchorCtr="0">
            <a:noAutofit/>
          </a:bodyPr>
          <a:lstStyle/>
          <a:p>
            <a:pPr marL="377190" indent="-285750">
              <a:lnSpc>
                <a:spcPct val="90000"/>
              </a:lnSpc>
              <a:spcBef>
                <a:spcPts val="0"/>
              </a:spcBef>
              <a:buSzPts val="2000"/>
            </a:pPr>
            <a:r>
              <a:rPr lang="en-US" sz="2000" dirty="0">
                <a:solidFill>
                  <a:schemeClr val="bg2">
                    <a:lumMod val="50000"/>
                  </a:schemeClr>
                </a:solidFill>
              </a:rPr>
              <a:t>MAP Growth Reading and Growth Math-Sept.19-23, Dec.2-13, March 18-28                        </a:t>
            </a:r>
          </a:p>
          <a:p>
            <a:pPr marL="377190" indent="-285750">
              <a:lnSpc>
                <a:spcPct val="90000"/>
              </a:lnSpc>
              <a:spcBef>
                <a:spcPts val="0"/>
              </a:spcBef>
              <a:buSzPts val="2000"/>
            </a:pPr>
            <a:r>
              <a:rPr lang="en-US" sz="2000" dirty="0">
                <a:solidFill>
                  <a:schemeClr val="bg2">
                    <a:lumMod val="50000"/>
                  </a:schemeClr>
                </a:solidFill>
              </a:rPr>
              <a:t>Cognitive Abilities-Oct.1-Nov.1	                    </a:t>
            </a:r>
          </a:p>
          <a:p>
            <a:pPr marL="377190" indent="-285750">
              <a:lnSpc>
                <a:spcPct val="90000"/>
              </a:lnSpc>
              <a:spcBef>
                <a:spcPts val="0"/>
              </a:spcBef>
              <a:buSzPts val="2000"/>
            </a:pPr>
            <a:r>
              <a:rPr lang="en-US" sz="2000" dirty="0">
                <a:solidFill>
                  <a:schemeClr val="bg2">
                    <a:lumMod val="50000"/>
                  </a:schemeClr>
                </a:solidFill>
              </a:rPr>
              <a:t>PSAT-Grade 8-Oct. 30  </a:t>
            </a:r>
          </a:p>
          <a:p>
            <a:pPr marL="377190" indent="-285750">
              <a:lnSpc>
                <a:spcPct val="90000"/>
              </a:lnSpc>
              <a:spcBef>
                <a:spcPts val="0"/>
              </a:spcBef>
              <a:buSzPts val="2000"/>
            </a:pPr>
            <a:r>
              <a:rPr lang="en-US" sz="2000" dirty="0">
                <a:solidFill>
                  <a:schemeClr val="bg2">
                    <a:lumMod val="50000"/>
                  </a:schemeClr>
                </a:solidFill>
              </a:rPr>
              <a:t>Torrance Test of Creative Thinking (TTCT) for Gifted Eligibility-March 18-29</a:t>
            </a:r>
          </a:p>
          <a:p>
            <a:pPr marL="377190" indent="-285750">
              <a:lnSpc>
                <a:spcPct val="90000"/>
              </a:lnSpc>
              <a:spcBef>
                <a:spcPts val="0"/>
              </a:spcBef>
              <a:buSzPts val="2000"/>
            </a:pPr>
            <a:r>
              <a:rPr lang="en-US" sz="2000" dirty="0">
                <a:solidFill>
                  <a:schemeClr val="bg2">
                    <a:lumMod val="50000"/>
                  </a:schemeClr>
                </a:solidFill>
              </a:rPr>
              <a:t>Georgia Alternate Assessment 2.0 (GAA 2.0)-March 24-April 25 </a:t>
            </a:r>
          </a:p>
          <a:p>
            <a:pPr marL="377190" indent="-285750">
              <a:lnSpc>
                <a:spcPct val="90000"/>
              </a:lnSpc>
              <a:spcBef>
                <a:spcPts val="0"/>
              </a:spcBef>
              <a:buSzPts val="2000"/>
            </a:pPr>
            <a:r>
              <a:rPr lang="en-US" sz="2000" dirty="0">
                <a:solidFill>
                  <a:schemeClr val="bg2">
                    <a:lumMod val="50000"/>
                  </a:schemeClr>
                </a:solidFill>
              </a:rPr>
              <a:t>Georgia  Milestones EOC Test Window #2-Feb. 5-March 8</a:t>
            </a:r>
          </a:p>
          <a:p>
            <a:pPr marL="377190" indent="-285750">
              <a:lnSpc>
                <a:spcPct val="90000"/>
              </a:lnSpc>
              <a:spcBef>
                <a:spcPts val="0"/>
              </a:spcBef>
              <a:buSzPts val="2000"/>
            </a:pPr>
            <a:r>
              <a:rPr lang="en-US" sz="2000" dirty="0">
                <a:solidFill>
                  <a:schemeClr val="bg2">
                    <a:lumMod val="50000"/>
                  </a:schemeClr>
                </a:solidFill>
              </a:rPr>
              <a:t>Write Score Test- for identified 8</a:t>
            </a:r>
            <a:r>
              <a:rPr lang="en-US" sz="2000" baseline="30000" dirty="0">
                <a:solidFill>
                  <a:schemeClr val="bg2">
                    <a:lumMod val="50000"/>
                  </a:schemeClr>
                </a:solidFill>
              </a:rPr>
              <a:t>th grade</a:t>
            </a:r>
            <a:r>
              <a:rPr lang="en-US" sz="2000" dirty="0">
                <a:solidFill>
                  <a:schemeClr val="bg2">
                    <a:lumMod val="50000"/>
                  </a:schemeClr>
                </a:solidFill>
              </a:rPr>
              <a:t> students-Sept.30-Oct.8, Dec.9-19, MARCH 3-12 </a:t>
            </a:r>
          </a:p>
          <a:p>
            <a:pPr marL="377190" indent="-285750">
              <a:lnSpc>
                <a:spcPct val="90000"/>
              </a:lnSpc>
              <a:spcBef>
                <a:spcPts val="0"/>
              </a:spcBef>
              <a:buSzPts val="2000"/>
            </a:pPr>
            <a:r>
              <a:rPr lang="en-US" sz="2000" dirty="0">
                <a:solidFill>
                  <a:schemeClr val="bg2">
                    <a:lumMod val="50000"/>
                  </a:schemeClr>
                </a:solidFill>
              </a:rPr>
              <a:t>Georgia Milestones EOC Tests for students in high school courses-April 29-May10</a:t>
            </a:r>
          </a:p>
          <a:p>
            <a:pPr marL="377190" indent="-285750">
              <a:lnSpc>
                <a:spcPct val="90000"/>
              </a:lnSpc>
              <a:spcBef>
                <a:spcPts val="0"/>
              </a:spcBef>
              <a:buSzPts val="2000"/>
            </a:pPr>
            <a:r>
              <a:rPr lang="en-US" sz="2000" dirty="0">
                <a:solidFill>
                  <a:schemeClr val="bg2">
                    <a:lumMod val="50000"/>
                  </a:schemeClr>
                </a:solidFill>
              </a:rPr>
              <a:t>Georgia Milestones EOG Tests in grades 6-8-Dec.9-11, April 28-May 14                                                          </a:t>
            </a:r>
          </a:p>
          <a:p>
            <a:pPr marL="377190" indent="-285750">
              <a:lnSpc>
                <a:spcPct val="90000"/>
              </a:lnSpc>
              <a:spcBef>
                <a:spcPts val="0"/>
              </a:spcBef>
              <a:buSzPts val="2000"/>
            </a:pPr>
            <a:endParaRPr lang="en-US" dirty="0"/>
          </a:p>
          <a:p>
            <a:pPr marL="91440" indent="0">
              <a:lnSpc>
                <a:spcPct val="90000"/>
              </a:lnSpc>
              <a:spcBef>
                <a:spcPts val="0"/>
              </a:spcBef>
              <a:buSzPts val="2000"/>
              <a:buNone/>
            </a:pPr>
            <a:r>
              <a:rPr lang="en-US" dirty="0"/>
              <a:t>       					</a:t>
            </a:r>
            <a:endParaRPr lang="en-US" sz="2000" dirty="0">
              <a:solidFill>
                <a:schemeClr val="bg2">
                  <a:lumMod val="50000"/>
                </a:schemeClr>
              </a:solidFill>
            </a:endParaRPr>
          </a:p>
        </p:txBody>
      </p:sp>
      <p:sp>
        <p:nvSpPr>
          <p:cNvPr id="196" name="Google Shape;196;p6"/>
          <p:cNvSpPr txBox="1">
            <a:spLocks noGrp="1"/>
          </p:cNvSpPr>
          <p:nvPr>
            <p:ph type="body" idx="4"/>
          </p:nvPr>
        </p:nvSpPr>
        <p:spPr>
          <a:xfrm flipH="1">
            <a:off x="12191999" y="2514600"/>
            <a:ext cx="45719" cy="3741738"/>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SzPts val="2000"/>
              <a:buNone/>
            </a:pPr>
            <a:endParaRPr dirty="0"/>
          </a:p>
        </p:txBody>
      </p:sp>
      <p:sp>
        <p:nvSpPr>
          <p:cNvPr id="3" name="Text Placeholder 2">
            <a:extLst>
              <a:ext uri="{FF2B5EF4-FFF2-40B4-BE49-F238E27FC236}">
                <a16:creationId xmlns:a16="http://schemas.microsoft.com/office/drawing/2014/main" id="{51CDA70E-480F-4121-BBE0-986E5D6F427D}"/>
              </a:ext>
            </a:extLst>
          </p:cNvPr>
          <p:cNvSpPr>
            <a:spLocks noGrp="1"/>
          </p:cNvSpPr>
          <p:nvPr>
            <p:ph type="body" idx="1"/>
          </p:nvPr>
        </p:nvSpPr>
        <p:spPr>
          <a:xfrm>
            <a:off x="1761851" y="1012874"/>
            <a:ext cx="5376367" cy="773723"/>
          </a:xfrm>
        </p:spPr>
        <p:txBody>
          <a:bodyPr/>
          <a:lstStyle/>
          <a:p>
            <a:r>
              <a:rPr lang="en-US" sz="2000" dirty="0">
                <a:solidFill>
                  <a:schemeClr val="bg2">
                    <a:lumMod val="50000"/>
                  </a:schemeClr>
                </a:solidFill>
              </a:rPr>
              <a:t>												</a:t>
            </a:r>
          </a:p>
          <a:p>
            <a:r>
              <a:rPr lang="en-US" sz="2000" dirty="0">
                <a:solidFill>
                  <a:schemeClr val="bg2">
                    <a:lumMod val="50000"/>
                  </a:schemeClr>
                </a:solidFill>
              </a:rPr>
              <a:t>				</a:t>
            </a:r>
            <a:r>
              <a:rPr lang="en-US" sz="2800" b="1" dirty="0">
                <a:solidFill>
                  <a:schemeClr val="bg2">
                    <a:lumMod val="50000"/>
                  </a:schemeClr>
                </a:solidFill>
              </a:rPr>
              <a:t>Grades 6-8</a:t>
            </a:r>
          </a:p>
        </p:txBody>
      </p:sp>
      <p:sp>
        <p:nvSpPr>
          <p:cNvPr id="5" name="Text Placeholder 4">
            <a:extLst>
              <a:ext uri="{FF2B5EF4-FFF2-40B4-BE49-F238E27FC236}">
                <a16:creationId xmlns:a16="http://schemas.microsoft.com/office/drawing/2014/main" id="{1949EEF9-0BB3-432E-BAB0-E622D0D1B0AB}"/>
              </a:ext>
            </a:extLst>
          </p:cNvPr>
          <p:cNvSpPr>
            <a:spLocks noGrp="1"/>
          </p:cNvSpPr>
          <p:nvPr>
            <p:ph type="body" idx="3"/>
          </p:nvPr>
        </p:nvSpPr>
        <p:spPr>
          <a:xfrm>
            <a:off x="12192000" y="1905000"/>
            <a:ext cx="4396339" cy="576262"/>
          </a:xfrm>
        </p:spPr>
        <p:txBody>
          <a:bodyPr/>
          <a:lstStyle/>
          <a:p>
            <a:endParaRPr lang="en-US"/>
          </a:p>
        </p:txBody>
      </p:sp>
      <p:pic>
        <p:nvPicPr>
          <p:cNvPr id="1026" name="Picture 2" descr="Take the HiST Exam (For Test Takers)">
            <a:extLst>
              <a:ext uri="{FF2B5EF4-FFF2-40B4-BE49-F238E27FC236}">
                <a16:creationId xmlns:a16="http://schemas.microsoft.com/office/drawing/2014/main" id="{2AB780A3-A2A7-401B-A319-9F62ABD48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5420">
            <a:off x="10307222" y="5007197"/>
            <a:ext cx="1528353" cy="1265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646111" y="239151"/>
            <a:ext cx="9404723" cy="77372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dirty="0">
                <a:solidFill>
                  <a:schemeClr val="bg2">
                    <a:lumMod val="50000"/>
                  </a:schemeClr>
                </a:solidFill>
              </a:rPr>
              <a:t>What Test will my child be taking?</a:t>
            </a:r>
            <a:endParaRPr dirty="0">
              <a:solidFill>
                <a:schemeClr val="bg2">
                  <a:lumMod val="50000"/>
                </a:schemeClr>
              </a:solidFill>
            </a:endParaRPr>
          </a:p>
        </p:txBody>
      </p:sp>
      <p:sp>
        <p:nvSpPr>
          <p:cNvPr id="194" name="Google Shape;194;p6"/>
          <p:cNvSpPr txBox="1">
            <a:spLocks noGrp="1"/>
          </p:cNvSpPr>
          <p:nvPr>
            <p:ph type="body" idx="2"/>
          </p:nvPr>
        </p:nvSpPr>
        <p:spPr>
          <a:xfrm>
            <a:off x="296444" y="1012874"/>
            <a:ext cx="11723492" cy="5605975"/>
          </a:xfrm>
          <a:prstGeom prst="rect">
            <a:avLst/>
          </a:prstGeom>
          <a:noFill/>
          <a:ln>
            <a:noFill/>
          </a:ln>
        </p:spPr>
        <p:txBody>
          <a:bodyPr spcFirstLastPara="1" wrap="square" lIns="0" tIns="45700" rIns="0" bIns="45700" anchor="t" anchorCtr="0">
            <a:noAutofit/>
          </a:bodyPr>
          <a:lstStyle/>
          <a:p>
            <a:pPr marL="377190" indent="-285750">
              <a:lnSpc>
                <a:spcPct val="90000"/>
              </a:lnSpc>
              <a:spcBef>
                <a:spcPts val="0"/>
              </a:spcBef>
              <a:buSzPts val="2000"/>
            </a:pPr>
            <a:endParaRPr lang="en-US" dirty="0"/>
          </a:p>
          <a:p>
            <a:pPr marL="91440" indent="0">
              <a:lnSpc>
                <a:spcPct val="90000"/>
              </a:lnSpc>
              <a:spcBef>
                <a:spcPts val="0"/>
              </a:spcBef>
              <a:buSzPts val="2000"/>
              <a:buNone/>
            </a:pPr>
            <a:r>
              <a:rPr lang="en-US" dirty="0"/>
              <a:t>       				</a:t>
            </a:r>
            <a:r>
              <a:rPr lang="en-US" sz="2800" dirty="0"/>
              <a:t>    </a:t>
            </a:r>
            <a:r>
              <a:rPr lang="en-US" sz="2800" b="1" dirty="0">
                <a:solidFill>
                  <a:schemeClr val="bg2">
                    <a:lumMod val="50000"/>
                  </a:schemeClr>
                </a:solidFill>
              </a:rPr>
              <a:t>Grades 9-12 </a:t>
            </a:r>
          </a:p>
          <a:p>
            <a:pPr marL="91440" indent="0">
              <a:lnSpc>
                <a:spcPct val="90000"/>
              </a:lnSpc>
              <a:spcBef>
                <a:spcPts val="0"/>
              </a:spcBef>
              <a:buSzPts val="2000"/>
              <a:buNone/>
            </a:pPr>
            <a:r>
              <a:rPr lang="en-US" sz="2800" b="1" dirty="0">
                <a:solidFill>
                  <a:schemeClr val="bg2">
                    <a:lumMod val="50000"/>
                  </a:schemeClr>
                </a:solidFill>
              </a:rPr>
              <a:t> </a:t>
            </a:r>
          </a:p>
          <a:p>
            <a:pPr marL="377190" indent="-285750">
              <a:lnSpc>
                <a:spcPct val="90000"/>
              </a:lnSpc>
              <a:spcBef>
                <a:spcPts val="0"/>
              </a:spcBef>
              <a:buSzPts val="2000"/>
            </a:pPr>
            <a:r>
              <a:rPr lang="en-US" sz="2000" dirty="0">
                <a:solidFill>
                  <a:schemeClr val="bg2">
                    <a:lumMod val="50000"/>
                  </a:schemeClr>
                </a:solidFill>
              </a:rPr>
              <a:t>MAP Growth Reading and Growth Math- Aug. 19-23, Dec. 2-13,                                                           </a:t>
            </a:r>
          </a:p>
          <a:p>
            <a:pPr marL="377190" indent="-285750">
              <a:lnSpc>
                <a:spcPct val="90000"/>
              </a:lnSpc>
              <a:spcBef>
                <a:spcPts val="0"/>
              </a:spcBef>
              <a:buSzPts val="2000"/>
            </a:pPr>
            <a:r>
              <a:rPr lang="en-US" sz="2000" dirty="0">
                <a:solidFill>
                  <a:schemeClr val="bg2">
                    <a:lumMod val="50000"/>
                  </a:schemeClr>
                </a:solidFill>
              </a:rPr>
              <a:t>Georgia Milestones EOC- Winter- Dec. 9-17, Spring- April 28-May 9  </a:t>
            </a:r>
          </a:p>
          <a:p>
            <a:pPr marL="377190" indent="-285750">
              <a:lnSpc>
                <a:spcPct val="90000"/>
              </a:lnSpc>
              <a:spcBef>
                <a:spcPts val="0"/>
              </a:spcBef>
              <a:buSzPts val="2000"/>
            </a:pPr>
            <a:r>
              <a:rPr lang="en-US" sz="2000" dirty="0">
                <a:solidFill>
                  <a:schemeClr val="bg2">
                    <a:lumMod val="50000"/>
                  </a:schemeClr>
                </a:solidFill>
              </a:rPr>
              <a:t>CTAE  End of Pathway Assessment-April 14-25 </a:t>
            </a:r>
          </a:p>
          <a:p>
            <a:pPr marL="377190" indent="-285750">
              <a:lnSpc>
                <a:spcPct val="90000"/>
              </a:lnSpc>
              <a:spcBef>
                <a:spcPts val="0"/>
              </a:spcBef>
              <a:buSzPts val="2000"/>
            </a:pPr>
            <a:r>
              <a:rPr lang="en-US" sz="2000" dirty="0">
                <a:solidFill>
                  <a:schemeClr val="bg2">
                    <a:lumMod val="50000"/>
                  </a:schemeClr>
                </a:solidFill>
              </a:rPr>
              <a:t>PSAT (Grades 10-11)-Oct. 30</a:t>
            </a:r>
          </a:p>
          <a:p>
            <a:pPr marL="377190" indent="-285750">
              <a:lnSpc>
                <a:spcPct val="90000"/>
              </a:lnSpc>
              <a:spcBef>
                <a:spcPts val="0"/>
              </a:spcBef>
              <a:buSzPts val="2000"/>
            </a:pPr>
            <a:r>
              <a:rPr lang="en-US" sz="2000" dirty="0">
                <a:solidFill>
                  <a:schemeClr val="bg2">
                    <a:lumMod val="50000"/>
                  </a:schemeClr>
                </a:solidFill>
              </a:rPr>
              <a:t>Write Score-Sept. 30-Oct. 8, Dec. 9-19, March 3-12 </a:t>
            </a:r>
          </a:p>
          <a:p>
            <a:pPr marL="377190" indent="-285750">
              <a:lnSpc>
                <a:spcPct val="90000"/>
              </a:lnSpc>
              <a:spcBef>
                <a:spcPts val="0"/>
              </a:spcBef>
              <a:buSzPts val="2000"/>
            </a:pPr>
            <a:r>
              <a:rPr lang="en-US" sz="2000" dirty="0">
                <a:solidFill>
                  <a:schemeClr val="bg2">
                    <a:lumMod val="50000"/>
                  </a:schemeClr>
                </a:solidFill>
              </a:rPr>
              <a:t>District SAT Day (Grade 11)-April 2 </a:t>
            </a:r>
          </a:p>
          <a:p>
            <a:pPr marL="377190" indent="-285750">
              <a:lnSpc>
                <a:spcPct val="90000"/>
              </a:lnSpc>
              <a:spcBef>
                <a:spcPts val="0"/>
              </a:spcBef>
              <a:buSzPts val="2000"/>
            </a:pPr>
            <a:r>
              <a:rPr lang="en-US" sz="2000" dirty="0">
                <a:solidFill>
                  <a:schemeClr val="bg2">
                    <a:lumMod val="50000"/>
                  </a:schemeClr>
                </a:solidFill>
              </a:rPr>
              <a:t>District ACT Day (Grade 11)-Feb. 27</a:t>
            </a:r>
          </a:p>
          <a:p>
            <a:pPr marL="377190" indent="-285750">
              <a:lnSpc>
                <a:spcPct val="90000"/>
              </a:lnSpc>
              <a:spcBef>
                <a:spcPts val="0"/>
              </a:spcBef>
              <a:buSzPts val="2000"/>
            </a:pPr>
            <a:r>
              <a:rPr lang="en-US" sz="2000" dirty="0">
                <a:solidFill>
                  <a:schemeClr val="bg2">
                    <a:lumMod val="50000"/>
                  </a:schemeClr>
                </a:solidFill>
              </a:rPr>
              <a:t>Georgia Alternate Assessment 2.0 (GAA 2.0)-March 24- April 25</a:t>
            </a:r>
          </a:p>
          <a:p>
            <a:pPr marL="377190" indent="-285750">
              <a:lnSpc>
                <a:spcPct val="90000"/>
              </a:lnSpc>
              <a:spcBef>
                <a:spcPts val="0"/>
              </a:spcBef>
              <a:buSzPts val="2000"/>
            </a:pPr>
            <a:r>
              <a:rPr lang="en-US" sz="2000" dirty="0">
                <a:solidFill>
                  <a:schemeClr val="bg2">
                    <a:lumMod val="50000"/>
                  </a:schemeClr>
                </a:solidFill>
              </a:rPr>
              <a:t>Advanced Placement (AP) Exams-May 5-16</a:t>
            </a:r>
          </a:p>
          <a:p>
            <a:pPr marL="377190" indent="-285750">
              <a:lnSpc>
                <a:spcPct val="90000"/>
              </a:lnSpc>
              <a:spcBef>
                <a:spcPts val="0"/>
              </a:spcBef>
              <a:buSzPts val="2000"/>
            </a:pPr>
            <a:r>
              <a:rPr lang="en-US" sz="2000" dirty="0">
                <a:solidFill>
                  <a:schemeClr val="bg2">
                    <a:lumMod val="50000"/>
                  </a:schemeClr>
                </a:solidFill>
              </a:rPr>
              <a:t>SAT – Oct. 5, Nov. 2, Dec. 7, March 8, May 3</a:t>
            </a:r>
          </a:p>
          <a:p>
            <a:pPr marL="377190" indent="-285750">
              <a:lnSpc>
                <a:spcPct val="90000"/>
              </a:lnSpc>
              <a:spcBef>
                <a:spcPts val="0"/>
              </a:spcBef>
              <a:buSzPts val="2000"/>
            </a:pPr>
            <a:r>
              <a:rPr lang="en-US" sz="2000" dirty="0">
                <a:solidFill>
                  <a:schemeClr val="bg2">
                    <a:lumMod val="50000"/>
                  </a:schemeClr>
                </a:solidFill>
              </a:rPr>
              <a:t>ACT- Nov. 26, Dec. 14, Feb. 8, April 5</a:t>
            </a:r>
          </a:p>
        </p:txBody>
      </p:sp>
      <p:sp>
        <p:nvSpPr>
          <p:cNvPr id="196" name="Google Shape;196;p6"/>
          <p:cNvSpPr txBox="1">
            <a:spLocks noGrp="1"/>
          </p:cNvSpPr>
          <p:nvPr>
            <p:ph type="body" idx="4"/>
          </p:nvPr>
        </p:nvSpPr>
        <p:spPr>
          <a:xfrm flipH="1">
            <a:off x="12191999" y="2514600"/>
            <a:ext cx="45719" cy="3741738"/>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SzPts val="2000"/>
              <a:buNone/>
            </a:pPr>
            <a:endParaRPr dirty="0"/>
          </a:p>
        </p:txBody>
      </p:sp>
      <p:sp>
        <p:nvSpPr>
          <p:cNvPr id="3" name="Text Placeholder 2">
            <a:extLst>
              <a:ext uri="{FF2B5EF4-FFF2-40B4-BE49-F238E27FC236}">
                <a16:creationId xmlns:a16="http://schemas.microsoft.com/office/drawing/2014/main" id="{51CDA70E-480F-4121-BBE0-986E5D6F427D}"/>
              </a:ext>
            </a:extLst>
          </p:cNvPr>
          <p:cNvSpPr>
            <a:spLocks noGrp="1"/>
          </p:cNvSpPr>
          <p:nvPr>
            <p:ph type="body" idx="1"/>
          </p:nvPr>
        </p:nvSpPr>
        <p:spPr>
          <a:xfrm>
            <a:off x="1761852" y="1012874"/>
            <a:ext cx="4396338" cy="329229"/>
          </a:xfrm>
        </p:spPr>
        <p:txBody>
          <a:bodyPr/>
          <a:lstStyle/>
          <a:p>
            <a:r>
              <a:rPr lang="en-US" sz="2000" dirty="0">
                <a:solidFill>
                  <a:schemeClr val="bg2">
                    <a:lumMod val="50000"/>
                  </a:schemeClr>
                </a:solidFill>
              </a:rPr>
              <a:t>												</a:t>
            </a:r>
          </a:p>
          <a:p>
            <a:r>
              <a:rPr lang="en-US" sz="2000" dirty="0">
                <a:solidFill>
                  <a:schemeClr val="bg2">
                    <a:lumMod val="50000"/>
                  </a:schemeClr>
                </a:solidFill>
              </a:rPr>
              <a:t>				</a:t>
            </a:r>
            <a:endParaRPr lang="en-US" sz="2000" b="1" dirty="0">
              <a:solidFill>
                <a:schemeClr val="bg2">
                  <a:lumMod val="50000"/>
                </a:schemeClr>
              </a:solidFill>
            </a:endParaRPr>
          </a:p>
        </p:txBody>
      </p:sp>
      <p:sp>
        <p:nvSpPr>
          <p:cNvPr id="5" name="Text Placeholder 4">
            <a:extLst>
              <a:ext uri="{FF2B5EF4-FFF2-40B4-BE49-F238E27FC236}">
                <a16:creationId xmlns:a16="http://schemas.microsoft.com/office/drawing/2014/main" id="{1949EEF9-0BB3-432E-BAB0-E622D0D1B0AB}"/>
              </a:ext>
            </a:extLst>
          </p:cNvPr>
          <p:cNvSpPr>
            <a:spLocks noGrp="1"/>
          </p:cNvSpPr>
          <p:nvPr>
            <p:ph type="body" idx="3"/>
          </p:nvPr>
        </p:nvSpPr>
        <p:spPr>
          <a:xfrm>
            <a:off x="12192000" y="1905000"/>
            <a:ext cx="4396339" cy="576262"/>
          </a:xfrm>
        </p:spPr>
        <p:txBody>
          <a:bodyPr/>
          <a:lstStyle/>
          <a:p>
            <a:endParaRPr lang="en-US"/>
          </a:p>
        </p:txBody>
      </p:sp>
      <p:pic>
        <p:nvPicPr>
          <p:cNvPr id="1026" name="Picture 2" descr="Take the HiST Exam (For Test Takers)">
            <a:extLst>
              <a:ext uri="{FF2B5EF4-FFF2-40B4-BE49-F238E27FC236}">
                <a16:creationId xmlns:a16="http://schemas.microsoft.com/office/drawing/2014/main" id="{2AB780A3-A2A7-401B-A319-9F62ABD48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5420">
            <a:off x="9849299" y="4893273"/>
            <a:ext cx="1812610" cy="137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7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body" idx="4294967295"/>
          </p:nvPr>
        </p:nvSpPr>
        <p:spPr>
          <a:xfrm>
            <a:off x="176982" y="583809"/>
            <a:ext cx="11564962" cy="4414042"/>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accent1"/>
              </a:buClr>
              <a:buSzPts val="3200"/>
              <a:buNone/>
            </a:pPr>
            <a:r>
              <a:rPr lang="en-US" sz="3237" b="1" dirty="0">
                <a:solidFill>
                  <a:schemeClr val="accent1"/>
                </a:solidFill>
                <a:latin typeface="Calibri"/>
                <a:ea typeface="Calibri"/>
                <a:cs typeface="Calibri"/>
                <a:sym typeface="Calibri"/>
              </a:rPr>
              <a:t>What is Parent and Family Engagement?</a:t>
            </a:r>
            <a:endParaRPr dirty="0"/>
          </a:p>
          <a:p>
            <a:pPr marL="0" lvl="0" indent="0" algn="l" rtl="0">
              <a:lnSpc>
                <a:spcPct val="100000"/>
              </a:lnSpc>
              <a:spcBef>
                <a:spcPts val="200"/>
              </a:spcBef>
              <a:spcAft>
                <a:spcPts val="0"/>
              </a:spcAft>
              <a:buClr>
                <a:schemeClr val="accent1"/>
              </a:buClr>
              <a:buSzPts val="3200"/>
              <a:buNone/>
            </a:pPr>
            <a:endParaRPr sz="3700" b="1" dirty="0">
              <a:solidFill>
                <a:schemeClr val="dk2"/>
              </a:solidFill>
            </a:endParaRPr>
          </a:p>
          <a:p>
            <a:pPr marL="0" lvl="0" indent="0" algn="l" rtl="0">
              <a:lnSpc>
                <a:spcPct val="70000"/>
              </a:lnSpc>
              <a:spcBef>
                <a:spcPts val="200"/>
              </a:spcBef>
              <a:spcAft>
                <a:spcPts val="0"/>
              </a:spcAft>
              <a:buSzPts val="1850"/>
              <a:buNone/>
            </a:pPr>
            <a:r>
              <a:rPr lang="en-US" dirty="0"/>
              <a:t>Parent and Family Engagement is an ongoing process that increases active participation, communication, and collaboration between parents, schools, and communities with the goal of educating the whole child to ensure student achievement and success.</a:t>
            </a:r>
            <a:endParaRPr dirty="0"/>
          </a:p>
          <a:p>
            <a:pPr marL="0" lvl="0" indent="0" algn="l" rtl="0">
              <a:lnSpc>
                <a:spcPct val="70000"/>
              </a:lnSpc>
              <a:spcBef>
                <a:spcPts val="200"/>
              </a:spcBef>
              <a:spcAft>
                <a:spcPts val="0"/>
              </a:spcAft>
              <a:buSzPts val="1850"/>
              <a:buNone/>
            </a:pPr>
            <a:endParaRPr dirty="0"/>
          </a:p>
          <a:p>
            <a:pPr marL="0" lvl="0" indent="0" algn="l" rtl="0">
              <a:lnSpc>
                <a:spcPct val="70000"/>
              </a:lnSpc>
              <a:spcBef>
                <a:spcPts val="200"/>
              </a:spcBef>
              <a:spcAft>
                <a:spcPts val="0"/>
              </a:spcAft>
              <a:buSzPts val="1850"/>
              <a:buNone/>
            </a:pPr>
            <a:endParaRPr sz="1850" dirty="0"/>
          </a:p>
          <a:p>
            <a:pPr marL="0" lvl="0" indent="0" algn="l" rtl="0">
              <a:lnSpc>
                <a:spcPct val="70000"/>
              </a:lnSpc>
              <a:spcBef>
                <a:spcPts val="200"/>
              </a:spcBef>
              <a:spcAft>
                <a:spcPts val="0"/>
              </a:spcAft>
              <a:buSzPts val="1850"/>
              <a:buNone/>
            </a:pPr>
            <a:endParaRPr sz="1850" dirty="0">
              <a:solidFill>
                <a:schemeClr val="accent1"/>
              </a:solidFill>
            </a:endParaRPr>
          </a:p>
          <a:p>
            <a:pPr marL="0" lvl="0" indent="0" algn="l" rtl="0">
              <a:lnSpc>
                <a:spcPct val="70000"/>
              </a:lnSpc>
              <a:spcBef>
                <a:spcPts val="200"/>
              </a:spcBef>
              <a:spcAft>
                <a:spcPts val="0"/>
              </a:spcAft>
              <a:buSzPts val="3607"/>
              <a:buNone/>
            </a:pPr>
            <a:r>
              <a:rPr lang="en-US" sz="3607" b="1" dirty="0">
                <a:solidFill>
                  <a:schemeClr val="accent1"/>
                </a:solidFill>
                <a:latin typeface="Calibri"/>
                <a:ea typeface="Calibri"/>
                <a:cs typeface="Calibri"/>
                <a:sym typeface="Calibri"/>
              </a:rPr>
              <a:t>District Parent and Family Engagement Statement</a:t>
            </a:r>
            <a:endParaRPr dirty="0"/>
          </a:p>
          <a:p>
            <a:pPr marL="0" lvl="0" indent="0" algn="l" rtl="0">
              <a:lnSpc>
                <a:spcPct val="70000"/>
              </a:lnSpc>
              <a:spcBef>
                <a:spcPts val="200"/>
              </a:spcBef>
              <a:spcAft>
                <a:spcPts val="0"/>
              </a:spcAft>
              <a:buSzPts val="1850"/>
              <a:buNone/>
            </a:pPr>
            <a:endParaRPr sz="1850" b="1" dirty="0"/>
          </a:p>
          <a:p>
            <a:pPr marL="0" lvl="0" indent="0" algn="l" rtl="0">
              <a:lnSpc>
                <a:spcPct val="70000"/>
              </a:lnSpc>
              <a:spcBef>
                <a:spcPts val="200"/>
              </a:spcBef>
              <a:spcAft>
                <a:spcPts val="0"/>
              </a:spcAft>
              <a:buSzPts val="1850"/>
              <a:buNone/>
            </a:pPr>
            <a:r>
              <a:rPr lang="en-US" dirty="0"/>
              <a:t>The statement establishes Atlanta Public School’s expectations and objectives for meaningful parent and family engagement and describes how the district will implement a number of specific parent and family engagement activities, and it is incorporated into the LEA’s plan submitted to the Georgia Department of Education. </a:t>
            </a:r>
            <a:endParaRPr b="1" dirty="0"/>
          </a:p>
          <a:p>
            <a:pPr marL="91440" lvl="0" indent="0" algn="l" rtl="0">
              <a:lnSpc>
                <a:spcPct val="70000"/>
              </a:lnSpc>
              <a:spcBef>
                <a:spcPts val="1400"/>
              </a:spcBef>
              <a:spcAft>
                <a:spcPts val="0"/>
              </a:spcAft>
              <a:buSzPts val="1850"/>
              <a:buNone/>
            </a:pPr>
            <a:endParaRPr sz="1850" dirty="0">
              <a:latin typeface="Century Gothic"/>
              <a:ea typeface="Century Gothic"/>
              <a:cs typeface="Century Gothic"/>
              <a:sym typeface="Century Gothic"/>
            </a:endParaRPr>
          </a:p>
        </p:txBody>
      </p:sp>
      <p:pic>
        <p:nvPicPr>
          <p:cNvPr id="212" name="Google Shape;212;p8"/>
          <p:cNvPicPr preferRelativeResize="0"/>
          <p:nvPr/>
        </p:nvPicPr>
        <p:blipFill rotWithShape="1">
          <a:blip r:embed="rId3">
            <a:alphaModFix/>
          </a:blip>
          <a:srcRect/>
          <a:stretch/>
        </p:blipFill>
        <p:spPr>
          <a:xfrm>
            <a:off x="9095651" y="4645742"/>
            <a:ext cx="2714625" cy="1843547"/>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Custom 58">
      <a:dk1>
        <a:srgbClr val="000000"/>
      </a:dk1>
      <a:lt1>
        <a:srgbClr val="FFFFFF"/>
      </a:lt1>
      <a:dk2>
        <a:srgbClr val="663300"/>
      </a:dk2>
      <a:lt2>
        <a:srgbClr val="EBEBEB"/>
      </a:lt2>
      <a:accent1>
        <a:srgbClr val="FEC1FF"/>
      </a:accent1>
      <a:accent2>
        <a:srgbClr val="840F0E"/>
      </a:accent2>
      <a:accent3>
        <a:srgbClr val="FFE0FF"/>
      </a:accent3>
      <a:accent4>
        <a:srgbClr val="6AAC90"/>
      </a:accent4>
      <a:accent5>
        <a:srgbClr val="795E0E"/>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2714</TotalTime>
  <Words>1225</Words>
  <Application>Microsoft Office PowerPoint</Application>
  <PresentationFormat>Widescreen</PresentationFormat>
  <Paragraphs>109</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Noto Sans Symbols</vt:lpstr>
      <vt:lpstr>Ion</vt:lpstr>
      <vt:lpstr>Annual Title I Parent Meeting</vt:lpstr>
      <vt:lpstr>INDEX</vt:lpstr>
      <vt:lpstr>Meet the Parent Liaison </vt:lpstr>
      <vt:lpstr>What is Title I?</vt:lpstr>
      <vt:lpstr>Title I Schoolwide Programs  Schoolwide Achievement Goals  All Grades- Increase the GMAS proficiency rate to 40% for all EOC &amp; EOG performance content areas.  Increase by 75%  the number of CARE meetings to provide additional wrap around support for  students showing indications of trauma or grief.   Increase and maintain student average daily attendance to 95%.  High School-    Ensure that students graduate prepared for next level learning as demonstrated on a multi-dimensional assessment based on the Profile of a Graduate.  Increase by 10% from October 2019-October 2025 students who score at the college and career readiness level without needing remediation.  Assign a staff mentor to all senior students to support academic and SEL growth.  Maintain a graduation rate of 100% for cohort 25. </vt:lpstr>
      <vt:lpstr>Title I Schoolwide Programs  Programs/Support for Students   Rigorous and culturally relevant and linguistically responsive curriculum in all core content areas.  Implement a Whole-Child system of support that integrates social-emotional learning, behavior, wellness, and comprehensive academic intervention plans.  Utilize flexible learning tools, technology integration, and targeted instruction to personalize learning for all students,   Strengthen the implementation of signature programming- Early College/STEAM, World Languages, Pathways (Computer science, Veterinary Science, Fine and Performing Arts, Public Health)       </vt:lpstr>
      <vt:lpstr>What Test will my child be taking?</vt:lpstr>
      <vt:lpstr>What Test will my child be taking?</vt:lpstr>
      <vt:lpstr>PowerPoint Presentation</vt:lpstr>
      <vt:lpstr>      School Parent and Family Engagement Plan  The plan establishes the school’s expectations for parent and family engagement and describes how CSK will implement a  number of specific parent and family engagement activities, and it is incorporated into the school’s plan submitted to the local educational agency (LEA).  School Parent Compact  School Parent Compact outlines how the parents, the entire school staff, and the students will share the responsibility for improved student academic achievement as well as describes how the school and parents will build and develop a partnership that will help children achieve the State’s high standards. </vt:lpstr>
      <vt:lpstr>PowerPoint Presentation</vt:lpstr>
      <vt:lpstr>Dates To Remember</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Title I Parent Meeting</dc:title>
  <dc:creator>Jordan, Julia</dc:creator>
  <cp:lastModifiedBy>julia jordan</cp:lastModifiedBy>
  <cp:revision>49</cp:revision>
  <cp:lastPrinted>2021-10-14T18:11:43Z</cp:lastPrinted>
  <dcterms:modified xsi:type="dcterms:W3CDTF">2024-10-21T23:42:02Z</dcterms:modified>
</cp:coreProperties>
</file>