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70770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D033-AE30-42F9-8354-EEC0D24C7B0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35B5-7DC6-424A-A37A-AAB8717A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579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D033-AE30-42F9-8354-EEC0D24C7B0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35B5-7DC6-424A-A37A-AAB8717A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370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D033-AE30-42F9-8354-EEC0D24C7B0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35B5-7DC6-424A-A37A-AAB8717A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80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D033-AE30-42F9-8354-EEC0D24C7B0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35B5-7DC6-424A-A37A-AAB8717A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12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D033-AE30-42F9-8354-EEC0D24C7B0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35B5-7DC6-424A-A37A-AAB8717A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377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D033-AE30-42F9-8354-EEC0D24C7B0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35B5-7DC6-424A-A37A-AAB8717A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20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D033-AE30-42F9-8354-EEC0D24C7B0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35B5-7DC6-424A-A37A-AAB8717A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22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D033-AE30-42F9-8354-EEC0D24C7B0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35B5-7DC6-424A-A37A-AAB8717A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28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D033-AE30-42F9-8354-EEC0D24C7B0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35B5-7DC6-424A-A37A-AAB8717A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33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D033-AE30-42F9-8354-EEC0D24C7B0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35B5-7DC6-424A-A37A-AAB8717A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7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4D033-AE30-42F9-8354-EEC0D24C7B0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D35B5-7DC6-424A-A37A-AAB8717A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058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4D033-AE30-42F9-8354-EEC0D24C7B0D}" type="datetimeFigureOut">
              <a:rPr lang="en-US" smtClean="0"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D35B5-7DC6-424A-A37A-AAB8717A3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70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0"/>
            <a:ext cx="73152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400" b="1" u="sng" dirty="0">
                <a:solidFill>
                  <a:prstClr val="black"/>
                </a:solidFill>
                <a:latin typeface="Curlz MT" pitchFamily="82" charset="0"/>
              </a:rPr>
              <a:t>Spanish Lesson Plan</a:t>
            </a:r>
            <a:r>
              <a:rPr lang="en-US" sz="1400" b="1" dirty="0">
                <a:solidFill>
                  <a:prstClr val="black"/>
                </a:solidFill>
              </a:rPr>
              <a:t>                                       L. P. Miles Intermediate</a:t>
            </a:r>
          </a:p>
          <a:p>
            <a:pPr lvl="0"/>
            <a:r>
              <a:rPr lang="en-US" sz="1400" b="1" u="sng" dirty="0">
                <a:solidFill>
                  <a:prstClr val="black"/>
                </a:solidFill>
              </a:rPr>
              <a:t>Grade Level</a:t>
            </a:r>
            <a:r>
              <a:rPr lang="en-US" sz="1400" b="1" dirty="0">
                <a:solidFill>
                  <a:prstClr val="black"/>
                </a:solidFill>
              </a:rPr>
              <a:t>: </a:t>
            </a:r>
            <a:r>
              <a:rPr lang="en-US" sz="1400" b="1" dirty="0" smtClean="0">
                <a:solidFill>
                  <a:prstClr val="black"/>
                </a:solidFill>
              </a:rPr>
              <a:t>5</a:t>
            </a:r>
            <a:r>
              <a:rPr lang="en-US" sz="1400" b="1" baseline="30000" dirty="0" smtClean="0">
                <a:solidFill>
                  <a:prstClr val="black"/>
                </a:solidFill>
              </a:rPr>
              <a:t>th</a:t>
            </a:r>
            <a:r>
              <a:rPr lang="en-US" sz="1400" b="1" dirty="0" smtClean="0">
                <a:solidFill>
                  <a:prstClr val="black"/>
                </a:solidFill>
              </a:rPr>
              <a:t> </a:t>
            </a:r>
            <a:endParaRPr lang="en-US" sz="1400" b="1" dirty="0">
              <a:solidFill>
                <a:prstClr val="black"/>
              </a:solidFill>
            </a:endParaRPr>
          </a:p>
          <a:p>
            <a:pPr lvl="0"/>
            <a:r>
              <a:rPr lang="en-US" sz="1400" b="1" u="sng" dirty="0">
                <a:solidFill>
                  <a:prstClr val="black"/>
                </a:solidFill>
              </a:rPr>
              <a:t>Unit</a:t>
            </a:r>
            <a:r>
              <a:rPr lang="en-US" sz="1400" b="1" dirty="0">
                <a:solidFill>
                  <a:prstClr val="black"/>
                </a:solidFill>
              </a:rPr>
              <a:t>: </a:t>
            </a:r>
            <a:r>
              <a:rPr lang="en-US" sz="1400" b="1" dirty="0" smtClean="0">
                <a:solidFill>
                  <a:prstClr val="black"/>
                </a:solidFill>
              </a:rPr>
              <a:t>Emotions, Calendar, Numbers (15-30), and Weather</a:t>
            </a:r>
            <a:endParaRPr lang="en-US" sz="1400" b="1" dirty="0">
              <a:solidFill>
                <a:prstClr val="black"/>
              </a:solidFill>
            </a:endParaRPr>
          </a:p>
          <a:p>
            <a:pPr lvl="0"/>
            <a:r>
              <a:rPr lang="en-US" sz="1400" b="1" u="sng" dirty="0">
                <a:solidFill>
                  <a:prstClr val="black"/>
                </a:solidFill>
              </a:rPr>
              <a:t>Teacher</a:t>
            </a:r>
            <a:r>
              <a:rPr lang="en-US" sz="1400" b="1" dirty="0">
                <a:solidFill>
                  <a:prstClr val="black"/>
                </a:solidFill>
              </a:rPr>
              <a:t>: Mrs. Marcia Leal</a:t>
            </a:r>
          </a:p>
          <a:p>
            <a:pPr lvl="0"/>
            <a:r>
              <a:rPr lang="en-US" sz="1400" b="1" u="sng" dirty="0">
                <a:solidFill>
                  <a:prstClr val="black"/>
                </a:solidFill>
              </a:rPr>
              <a:t>General Objective</a:t>
            </a:r>
            <a:r>
              <a:rPr lang="en-US" sz="1400" b="1" dirty="0">
                <a:solidFill>
                  <a:prstClr val="black"/>
                </a:solidFill>
              </a:rPr>
              <a:t>(s): </a:t>
            </a:r>
            <a:r>
              <a:rPr lang="en-US" sz="1200" b="1" i="1" dirty="0">
                <a:solidFill>
                  <a:prstClr val="black"/>
                </a:solidFill>
              </a:rPr>
              <a:t>Students will be able to </a:t>
            </a:r>
            <a:r>
              <a:rPr lang="en-US" sz="1200" b="1" i="1" dirty="0" smtClean="0">
                <a:solidFill>
                  <a:prstClr val="black"/>
                </a:solidFill>
              </a:rPr>
              <a:t>learn, recognize and express different emotions-feelings, recognize vocabulary related to the days of the week, months of the year and the weather.</a:t>
            </a:r>
            <a:r>
              <a:rPr lang="en-US" sz="1200" b="1" dirty="0" smtClean="0">
                <a:solidFill>
                  <a:prstClr val="black"/>
                </a:solidFill>
              </a:rPr>
              <a:t>          </a:t>
            </a:r>
            <a:endParaRPr lang="en-US" sz="1200" b="1" dirty="0">
              <a:solidFill>
                <a:prstClr val="black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3912299"/>
              </p:ext>
            </p:extLst>
          </p:nvPr>
        </p:nvGraphicFramePr>
        <p:xfrm>
          <a:off x="0" y="1827711"/>
          <a:ext cx="9144000" cy="7071360"/>
        </p:xfrm>
        <a:graphic>
          <a:graphicData uri="http://schemas.openxmlformats.org/drawingml/2006/table">
            <a:tbl>
              <a:tblPr/>
              <a:tblGrid>
                <a:gridCol w="1371600"/>
                <a:gridCol w="1676400"/>
                <a:gridCol w="1981200"/>
                <a:gridCol w="1371600"/>
                <a:gridCol w="1524000"/>
                <a:gridCol w="1219200"/>
              </a:tblGrid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Lesson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Objectives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Procedures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Standards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  </a:t>
                      </a: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Evaluation (Oral/Written)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Materials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19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the Lesson –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Emotions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Students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learn, recognize and express different emotions in Spanish.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Improve their listening and speaking skills by pronouncing and expressing their feelings.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develop collaborative skills by working in groups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Introduce the topic to be studied, by asking the students expressing their emotions-feelings.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Introduce the target vocabulary to be studied.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Practice the different emotions by pronouncing each one of them while showing the appropriate picture of it.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TPR’d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the introduced emotions.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St.will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TPR each emotion..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St. will draw and color specific classroom commands.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St. will express how they feel at that exact moment.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1.1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St. engage in conversations, provide and obtain information, express feelings and emotions, and exchange opinions.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1.2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Students understand and interpret written and spoken language on a variety of topics.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Check/evaluate for participation, fluency and collaborative work when doing the oral activity.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Oral Quiz to assess ongoing learning.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 for discipline.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Props and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realia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Papers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Pencils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Colored pencils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  <p:pic>
        <p:nvPicPr>
          <p:cNvPr id="1028" name="Picture 4" descr="http://ts1.mm.bing.net/th?id=HN.608016568945476116&amp;pid=1.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16485">
            <a:off x="127298" y="148775"/>
            <a:ext cx="1371599" cy="1555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54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1431320"/>
              </p:ext>
            </p:extLst>
          </p:nvPr>
        </p:nvGraphicFramePr>
        <p:xfrm>
          <a:off x="4549" y="30707"/>
          <a:ext cx="9144000" cy="7620000"/>
        </p:xfrm>
        <a:graphic>
          <a:graphicData uri="http://schemas.openxmlformats.org/drawingml/2006/table">
            <a:tbl>
              <a:tblPr/>
              <a:tblGrid>
                <a:gridCol w="1443251"/>
                <a:gridCol w="1676400"/>
                <a:gridCol w="1905000"/>
                <a:gridCol w="1524000"/>
                <a:gridCol w="1524000"/>
                <a:gridCol w="1071349"/>
              </a:tblGrid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Lesson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Objectives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Procedures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Standards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  </a:t>
                      </a: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Evaluation (Oral/Written)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Materials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19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Emotions-Review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the Lesson – Days of the week and Months of the year.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Students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learn, recognize and express different emotions in Spanish.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Improve their listening and speaking skills by pronouncing the days of the week and the months of the year.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say the date in Spanish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develop collaborative skills by working in groups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Recap. the topic previously studied, by asking the students expressing their emotions-feelings.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Introduce the target vocabulary to be studied.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Practice the days of the week.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Show the days of the week chart for students to read and copy.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Show a card with a day of the week(word) and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will identify it.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1.1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St. engage in conversations, provide and obtain information, express feelings and emotions, and exchange opinions.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1.2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Students understand and interpret written and spoken language on a variety of topics.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4.1 Students demonstrate understanding of the nature of language through comparison of the language studied and their own.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Check/evaluate for participation, fluency and collaborative work when doing the oral activity.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Oral Quiz to assess ongoing learning.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 for discipline.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Props and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realia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Papers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Pencils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Colored pencils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231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554460"/>
              </p:ext>
            </p:extLst>
          </p:nvPr>
        </p:nvGraphicFramePr>
        <p:xfrm>
          <a:off x="0" y="30707"/>
          <a:ext cx="9144000" cy="8351520"/>
        </p:xfrm>
        <a:graphic>
          <a:graphicData uri="http://schemas.openxmlformats.org/drawingml/2006/table">
            <a:tbl>
              <a:tblPr/>
              <a:tblGrid>
                <a:gridCol w="1447800"/>
                <a:gridCol w="1671851"/>
                <a:gridCol w="1757149"/>
                <a:gridCol w="1524000"/>
                <a:gridCol w="1671851"/>
                <a:gridCol w="1071349"/>
              </a:tblGrid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Lesson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Objectives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Procedures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Standards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  </a:t>
                      </a: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Evaluation (Oral/Written)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Materials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19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Days of the week and months of the year -Review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the Lesson - Numbers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(15-30)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Students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demonstrate comprehension of vocabulary already leaned in Spanish.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Improve their listening and speaking skills by pronouncing the days of the week and the months of the year.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say the date in Spanish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develop collaborative skills by working in groups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learn and identify numbers in Spanish (15-30)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Recap. the topic previously studied, by asking the students to identify the days of the week and months of the year.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Introduce the target vocabulary to be studied.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Practice the numbers from 15 – 30.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Show a number card and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will identify the number in Spanish.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Ask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to copy the numbers words in Spanish for further study and practice.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1.1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St. engage in conversations, provide and obtain information, express feelings and emotions, and exchange opinions.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1.2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Students understand and interpret written and spoken language on a variety of topics.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4.1 Students demonstrate understanding of the nature of language through comparison of the language studied and their own.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Check/evaluate for participation, fluency and collaborative work when doing the oral activity.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Oral Quiz to assess ongoing learning.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Worksheet completion.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 for discipline.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Props and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realia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Papers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Worksheet about the numbers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Pencils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Colored pencils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494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404081"/>
              </p:ext>
            </p:extLst>
          </p:nvPr>
        </p:nvGraphicFramePr>
        <p:xfrm>
          <a:off x="0" y="0"/>
          <a:ext cx="9144000" cy="9265920"/>
        </p:xfrm>
        <a:graphic>
          <a:graphicData uri="http://schemas.openxmlformats.org/drawingml/2006/table">
            <a:tbl>
              <a:tblPr/>
              <a:tblGrid>
                <a:gridCol w="1443251"/>
                <a:gridCol w="1676400"/>
                <a:gridCol w="1757149"/>
                <a:gridCol w="1524000"/>
                <a:gridCol w="1671851"/>
                <a:gridCol w="1071349"/>
              </a:tblGrid>
              <a:tr h="502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Lesson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Objectives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Procedures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Standards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  </a:t>
                      </a: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Evaluation (Oral/Written)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Materials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19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Numbers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 (15-30) -Review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the Lesson –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Weather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Students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demonstrate comprehension of vocabulary already leaned in Spanish.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Improve their listening and speaking skills by pronouncing the days of the week and the months of the year.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say the date in Spanish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develop collaborative skills by working in groups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learn and identify numbers in Spanish (15-30)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Be able to learn and identify the vocabulary related to the weather in Spanish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Recap. the topic previously studied, by asking the students to identify the numbers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    (15-30).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Introduce the target vocabulary to be studied.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Show a weather card while saying its name.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Ask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to say what they see and to repeat the weather name.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Ask the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st.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to match the weather picture with its correct name.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1.1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 St. engage in conversations, provide and obtain information, express feelings and emotions, and exchange opinions.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1.2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Students understand and interpret written and spoken language on a variety of topics.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4.1 Students demonstrate understanding of the nature of language through comparison of the language studied and their own.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Teacher will</a:t>
                      </a: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: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Check/evaluate for participation, fluency and collaborative work when doing the oral activity.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Oral Quiz to assess ongoing learning.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Worksheet completion.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pitchFamily="18" charset="0"/>
                        </a:rPr>
                        <a:t>Check for discipline.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Props and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realia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Garamond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Papers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Pencils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aramond" pitchFamily="18" charset="0"/>
                        </a:rPr>
                        <a:t>Colored pencils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487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1033</Words>
  <Application>Microsoft Office PowerPoint</Application>
  <PresentationFormat>On-screen Show (4:3)</PresentationFormat>
  <Paragraphs>276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Atlanta Public Schools-.IT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Vasquez, Marcia</dc:creator>
  <cp:lastModifiedBy>Vasquez, Marcia</cp:lastModifiedBy>
  <cp:revision>36</cp:revision>
  <cp:lastPrinted>2015-01-19T01:51:14Z</cp:lastPrinted>
  <dcterms:created xsi:type="dcterms:W3CDTF">2015-01-18T21:39:15Z</dcterms:created>
  <dcterms:modified xsi:type="dcterms:W3CDTF">2015-07-22T00:47:26Z</dcterms:modified>
</cp:coreProperties>
</file>