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70770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9019-02BB-4C80-B47E-5D99B0C1CEFE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6D0A-AFFF-4FCE-98B0-9D526BA03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69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9019-02BB-4C80-B47E-5D99B0C1CEFE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6D0A-AFFF-4FCE-98B0-9D526BA03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87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9019-02BB-4C80-B47E-5D99B0C1CEFE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6D0A-AFFF-4FCE-98B0-9D526BA03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266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9019-02BB-4C80-B47E-5D99B0C1CEFE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6D0A-AFFF-4FCE-98B0-9D526BA03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7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9019-02BB-4C80-B47E-5D99B0C1CEFE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6D0A-AFFF-4FCE-98B0-9D526BA03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72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9019-02BB-4C80-B47E-5D99B0C1CEFE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6D0A-AFFF-4FCE-98B0-9D526BA03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54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9019-02BB-4C80-B47E-5D99B0C1CEFE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6D0A-AFFF-4FCE-98B0-9D526BA03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76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9019-02BB-4C80-B47E-5D99B0C1CEFE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6D0A-AFFF-4FCE-98B0-9D526BA03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1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9019-02BB-4C80-B47E-5D99B0C1CEFE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6D0A-AFFF-4FCE-98B0-9D526BA03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0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9019-02BB-4C80-B47E-5D99B0C1CEFE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6D0A-AFFF-4FCE-98B0-9D526BA03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420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9019-02BB-4C80-B47E-5D99B0C1CEFE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6D0A-AFFF-4FCE-98B0-9D526BA03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125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99019-02BB-4C80-B47E-5D99B0C1CEFE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56D0A-AFFF-4FCE-98B0-9D526BA03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://ts1.mm.bing.net/th?&amp;id=HN.608041256427192514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16422">
            <a:off x="74039" y="199674"/>
            <a:ext cx="2255620" cy="1616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03227" y="1432"/>
            <a:ext cx="64770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latin typeface="Curlz MT" pitchFamily="82" charset="0"/>
              </a:rPr>
              <a:t>Spanish Lesson Plan</a:t>
            </a:r>
            <a:r>
              <a:rPr lang="en-US" sz="1600" b="1" dirty="0" smtClean="0"/>
              <a:t>                                       </a:t>
            </a:r>
            <a:r>
              <a:rPr lang="en-US" sz="1400" b="1" dirty="0" smtClean="0"/>
              <a:t>L. P. Miles Intermediate</a:t>
            </a:r>
          </a:p>
          <a:p>
            <a:r>
              <a:rPr lang="en-US" sz="1400" b="1" u="sng" dirty="0" smtClean="0"/>
              <a:t>Grade Level</a:t>
            </a:r>
            <a:r>
              <a:rPr lang="en-US" sz="1400" b="1" dirty="0" smtClean="0"/>
              <a:t>: </a:t>
            </a:r>
            <a:r>
              <a:rPr lang="en-US" sz="1400" b="1" dirty="0" smtClean="0"/>
              <a:t> 3</a:t>
            </a:r>
            <a:r>
              <a:rPr lang="en-US" sz="1400" b="1" baseline="30000" dirty="0" smtClean="0"/>
              <a:t>rd</a:t>
            </a:r>
            <a:r>
              <a:rPr lang="en-US" sz="1400" b="1" dirty="0" smtClean="0"/>
              <a:t> and 4</a:t>
            </a:r>
            <a:r>
              <a:rPr lang="en-US" sz="1400" b="1" baseline="30000" dirty="0" smtClean="0"/>
              <a:t>th</a:t>
            </a:r>
            <a:r>
              <a:rPr lang="en-US" sz="1400" b="1" dirty="0" smtClean="0"/>
              <a:t> </a:t>
            </a:r>
            <a:endParaRPr lang="en-US" sz="1400" b="1" dirty="0" smtClean="0"/>
          </a:p>
          <a:p>
            <a:r>
              <a:rPr lang="en-US" sz="1400" b="1" u="sng" dirty="0" smtClean="0"/>
              <a:t>Unit</a:t>
            </a:r>
            <a:r>
              <a:rPr lang="en-US" sz="1400" b="1" dirty="0" smtClean="0"/>
              <a:t>: Classroom Commands, Colors and Objects/Tools around the classroom</a:t>
            </a:r>
          </a:p>
          <a:p>
            <a:r>
              <a:rPr lang="en-US" sz="1400" b="1" u="sng" dirty="0" smtClean="0"/>
              <a:t>Teacher</a:t>
            </a:r>
            <a:r>
              <a:rPr lang="en-US" sz="1400" b="1" dirty="0" smtClean="0"/>
              <a:t>: Mrs. Marcia Leal</a:t>
            </a:r>
          </a:p>
          <a:p>
            <a:r>
              <a:rPr lang="en-US" sz="1400" b="1" u="sng" dirty="0" smtClean="0"/>
              <a:t>General Objective</a:t>
            </a:r>
            <a:r>
              <a:rPr lang="en-US" sz="1400" b="1" dirty="0" smtClean="0"/>
              <a:t>(s): </a:t>
            </a:r>
            <a:r>
              <a:rPr lang="en-US" sz="1400" b="1" i="1" dirty="0" smtClean="0"/>
              <a:t>Students will be able to learn and recognize  different classroom commands, objects used in the classroom and to describe them by their color. </a:t>
            </a:r>
            <a:r>
              <a:rPr lang="en-US" sz="1400" b="1" dirty="0" smtClean="0"/>
              <a:t>          </a:t>
            </a:r>
          </a:p>
          <a:p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010584"/>
              </p:ext>
            </p:extLst>
          </p:nvPr>
        </p:nvGraphicFramePr>
        <p:xfrm>
          <a:off x="0" y="2286000"/>
          <a:ext cx="9144000" cy="6705600"/>
        </p:xfrm>
        <a:graphic>
          <a:graphicData uri="http://schemas.openxmlformats.org/drawingml/2006/table">
            <a:tbl>
              <a:tblPr/>
              <a:tblGrid>
                <a:gridCol w="1219200"/>
                <a:gridCol w="1752600"/>
                <a:gridCol w="1905000"/>
                <a:gridCol w="1371600"/>
                <a:gridCol w="1676400"/>
                <a:gridCol w="1219200"/>
              </a:tblGrid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Lesson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Objectives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Procedures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Standards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  </a:t>
                      </a: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Evaluation (Oral/Written)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Materials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119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Introducing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the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Lesson –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Classroom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Commands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Students will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Be able to learn specific commands used during class.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Improve their listening and speaking skills by pronouncing different commands.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Be able to develop collaborative skills by working in groups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Teacher will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Introduce the topic to be studied, by asking the students specific commands used every day.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Introduce the commands to be studied.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Practice the commands by pronouncing each one of them.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TPR’d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the introduced classroom commands.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St.will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TPR each classroom commands.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St. will draw and color specific classroom commands.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1.1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St. engage in conversations, provide and obtain information, express feelings and emotions, and exchange opinions.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1.2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Students understand and interpret written and spoken language on a variety of topics.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Teacher will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Check/evaluate for participation, fluency and collaborative work when doing the oral activity.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Oral Quiz to assess ongoing learning.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Check for discipline.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Props and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realia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Papers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Pencils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Colored pencils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590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190609"/>
              </p:ext>
            </p:extLst>
          </p:nvPr>
        </p:nvGraphicFramePr>
        <p:xfrm>
          <a:off x="0" y="9099"/>
          <a:ext cx="9144000" cy="7802880"/>
        </p:xfrm>
        <a:graphic>
          <a:graphicData uri="http://schemas.openxmlformats.org/drawingml/2006/table">
            <a:tbl>
              <a:tblPr/>
              <a:tblGrid>
                <a:gridCol w="1447800"/>
                <a:gridCol w="1676400"/>
                <a:gridCol w="1752600"/>
                <a:gridCol w="1676400"/>
                <a:gridCol w="1600200"/>
                <a:gridCol w="990600"/>
              </a:tblGrid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Lesson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Objectives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Procedures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Standards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  </a:t>
                      </a: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Evaluation (Oral/Written)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Materials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119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Classroom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Commands - Review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Introducing the objects-tools from around the classroom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Students will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Be able to demonstrate comprehension of the vocabulary already learned.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Improve their listening and speaking skills by pronouncing different commands and the names of different objects-tools from around the classroom.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Be able to develop collaborative skills by working in groups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Teacher will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Recap. previous lesson of classroom commands.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Introduce the topic to be studied, by asking the students specific objects-tools the might use everyday in class.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Introduce the items to be studied.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Practice the items’ names by pronouncing each one of them, while pointing to the appropriate picture at the board.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St. will draw and color specific classroom objects.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1.1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St. engage in conversations, provide and obtain information, express feelings and emotions, and exchange opinions.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1.2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Students understand and interpret written and spoken language on a variety of topics.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Teacher will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Check/evaluate for participation, fluency and collaborative work when doing the oral/written activity.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Oral Quiz to assess ongoing learning.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Check for discipline.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Props and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realia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Papers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Pencils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Colored pencils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8656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129130"/>
              </p:ext>
            </p:extLst>
          </p:nvPr>
        </p:nvGraphicFramePr>
        <p:xfrm>
          <a:off x="-22746" y="17060"/>
          <a:ext cx="9144000" cy="8168640"/>
        </p:xfrm>
        <a:graphic>
          <a:graphicData uri="http://schemas.openxmlformats.org/drawingml/2006/table">
            <a:tbl>
              <a:tblPr/>
              <a:tblGrid>
                <a:gridCol w="1219200"/>
                <a:gridCol w="1752600"/>
                <a:gridCol w="1905000"/>
                <a:gridCol w="1447800"/>
                <a:gridCol w="1600200"/>
                <a:gridCol w="1219200"/>
              </a:tblGrid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Lesson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Objectives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Procedures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Standards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  </a:t>
                      </a: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Evaluation (Oral/Written)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Materials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119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Classroom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Commands/ objects-tools from around the classroom/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colors -REVIEW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Students will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Be able to demonstrate comprehension of the vocabulary already learned.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Improve their listening and speaking skills by pronouncing different commands and the names of different objects-tools from around the classroom.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Be able to describe different objects from around the classroom by their color(s).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Be able to develop collaborative skills by working in groups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Teacher will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Recap. previous lesson of objects from around the classroom.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Introduce the topic to be studied, by asking the students about colors around them.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Introduce the items to be studied.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Practice the items’ names by pronouncing each one of them, while pointing to the appropriate picture at the board.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St. will draw, color, and then verbally describe, specific classroom objects.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1.1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St. engage in conversations, provide and obtain information, express feelings and emotions, and exchange opinions.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1.2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Students understand and interpret written and spoken language on a variety of topics.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4.1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Students demonstrate understanding of the nature of language through comparison of the language studied and their own.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Teacher will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Check/evaluate for participation, fluency and collaborative work when doing the oral/written activity.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Oral Quiz to assess ongoing learning.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Check for discipline.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Props and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realia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Papers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Pencils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Colored pencils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Worksheets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390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700</Words>
  <Application>Microsoft Office PowerPoint</Application>
  <PresentationFormat>On-screen Show (4:3)</PresentationFormat>
  <Paragraphs>196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Atlanta Public Schools-.IT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Vasquez, Marcia</dc:creator>
  <cp:lastModifiedBy>Vasquez, Marcia</cp:lastModifiedBy>
  <cp:revision>38</cp:revision>
  <cp:lastPrinted>2015-01-19T01:55:37Z</cp:lastPrinted>
  <dcterms:created xsi:type="dcterms:W3CDTF">2015-01-18T17:50:06Z</dcterms:created>
  <dcterms:modified xsi:type="dcterms:W3CDTF">2015-07-21T23:31:14Z</dcterms:modified>
</cp:coreProperties>
</file>