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3.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4.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 id="2147483696" r:id="rId4"/>
    <p:sldMasterId id="2147483709" r:id="rId5"/>
    <p:sldMasterId id="2147483722" r:id="rId6"/>
    <p:sldMasterId id="2147483735" r:id="rId7"/>
    <p:sldMasterId id="2147483748" r:id="rId8"/>
    <p:sldMasterId id="2147483760" r:id="rId9"/>
    <p:sldMasterId id="2147483772" r:id="rId10"/>
    <p:sldMasterId id="2147483784" r:id="rId11"/>
    <p:sldMasterId id="2147483797" r:id="rId12"/>
    <p:sldMasterId id="2147483809" r:id="rId13"/>
    <p:sldMasterId id="2147483821" r:id="rId14"/>
    <p:sldMasterId id="2147483833" r:id="rId15"/>
  </p:sldMasterIdLst>
  <p:notesMasterIdLst>
    <p:notesMasterId r:id="rId24"/>
  </p:notesMasterIdLst>
  <p:handoutMasterIdLst>
    <p:handoutMasterId r:id="rId25"/>
  </p:handoutMasterIdLst>
  <p:sldIdLst>
    <p:sldId id="446" r:id="rId16"/>
    <p:sldId id="478" r:id="rId17"/>
    <p:sldId id="464" r:id="rId18"/>
    <p:sldId id="466" r:id="rId19"/>
    <p:sldId id="473" r:id="rId20"/>
    <p:sldId id="474" r:id="rId21"/>
    <p:sldId id="477" r:id="rId22"/>
    <p:sldId id="472" r:id="rId23"/>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33CCFF"/>
    <a:srgbClr val="F5ECDB"/>
    <a:srgbClr val="F1E4CB"/>
    <a:srgbClr val="009999"/>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69" autoAdjust="0"/>
    <p:restoredTop sz="92491" autoAdjust="0"/>
  </p:normalViewPr>
  <p:slideViewPr>
    <p:cSldViewPr snapToGrid="0" snapToObjects="1">
      <p:cViewPr varScale="1">
        <p:scale>
          <a:sx n="70" d="100"/>
          <a:sy n="70" d="100"/>
        </p:scale>
        <p:origin x="1644" y="6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6.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3044154" cy="467363"/>
          </a:xfrm>
          <a:prstGeom prst="rect">
            <a:avLst/>
          </a:prstGeom>
        </p:spPr>
        <p:txBody>
          <a:bodyPr vert="horz" lIns="92519" tIns="46259" rIns="92519" bIns="46259" rtlCol="0"/>
          <a:lstStyle>
            <a:lvl1pPr algn="l">
              <a:defRPr sz="1200"/>
            </a:lvl1pPr>
          </a:lstStyle>
          <a:p>
            <a:endParaRPr lang="en-US" dirty="0"/>
          </a:p>
        </p:txBody>
      </p:sp>
      <p:sp>
        <p:nvSpPr>
          <p:cNvPr id="3" name="Date Placeholder 2"/>
          <p:cNvSpPr>
            <a:spLocks noGrp="1"/>
          </p:cNvSpPr>
          <p:nvPr>
            <p:ph type="dt" sz="quarter" idx="1"/>
          </p:nvPr>
        </p:nvSpPr>
        <p:spPr>
          <a:xfrm>
            <a:off x="3977333" y="4"/>
            <a:ext cx="3044153" cy="467363"/>
          </a:xfrm>
          <a:prstGeom prst="rect">
            <a:avLst/>
          </a:prstGeom>
        </p:spPr>
        <p:txBody>
          <a:bodyPr vert="horz" lIns="92519" tIns="46259" rIns="92519" bIns="46259" rtlCol="0"/>
          <a:lstStyle>
            <a:lvl1pPr algn="r">
              <a:defRPr sz="1200"/>
            </a:lvl1pPr>
          </a:lstStyle>
          <a:p>
            <a:fld id="{059F52E2-F1DE-46D3-BACC-78119557B962}" type="datetimeFigureOut">
              <a:rPr lang="en-US" smtClean="0"/>
              <a:t>1/19/2017</a:t>
            </a:fld>
            <a:endParaRPr lang="en-US" dirty="0"/>
          </a:p>
        </p:txBody>
      </p:sp>
      <p:sp>
        <p:nvSpPr>
          <p:cNvPr id="4" name="Footer Placeholder 3"/>
          <p:cNvSpPr>
            <a:spLocks noGrp="1"/>
          </p:cNvSpPr>
          <p:nvPr>
            <p:ph type="ftr" sz="quarter" idx="2"/>
          </p:nvPr>
        </p:nvSpPr>
        <p:spPr>
          <a:xfrm>
            <a:off x="6" y="8841740"/>
            <a:ext cx="3044154" cy="467363"/>
          </a:xfrm>
          <a:prstGeom prst="rect">
            <a:avLst/>
          </a:prstGeom>
        </p:spPr>
        <p:txBody>
          <a:bodyPr vert="horz" lIns="92519" tIns="46259" rIns="92519" bIns="462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333" y="8841740"/>
            <a:ext cx="3044153" cy="467363"/>
          </a:xfrm>
          <a:prstGeom prst="rect">
            <a:avLst/>
          </a:prstGeom>
        </p:spPr>
        <p:txBody>
          <a:bodyPr vert="horz" lIns="92519" tIns="46259" rIns="92519" bIns="46259" rtlCol="0" anchor="b"/>
          <a:lstStyle>
            <a:lvl1pPr algn="r">
              <a:defRPr sz="1200"/>
            </a:lvl1pPr>
          </a:lstStyle>
          <a:p>
            <a:fld id="{4FE15C78-6CC8-4FB4-9DD6-3BEF9917CD66}" type="slidenum">
              <a:rPr lang="en-US" smtClean="0"/>
              <a:t>‹#›</a:t>
            </a:fld>
            <a:endParaRPr lang="en-US" dirty="0"/>
          </a:p>
        </p:txBody>
      </p:sp>
    </p:spTree>
    <p:extLst>
      <p:ext uri="{BB962C8B-B14F-4D97-AF65-F5344CB8AC3E}">
        <p14:creationId xmlns:p14="http://schemas.microsoft.com/office/powerpoint/2010/main" val="325934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43344" cy="467071"/>
          </a:xfrm>
          <a:prstGeom prst="rect">
            <a:avLst/>
          </a:prstGeom>
        </p:spPr>
        <p:txBody>
          <a:bodyPr vert="horz" lIns="93537" tIns="46768" rIns="93537" bIns="46768" rtlCol="0"/>
          <a:lstStyle>
            <a:lvl1pPr algn="l">
              <a:defRPr sz="1200"/>
            </a:lvl1pPr>
          </a:lstStyle>
          <a:p>
            <a:endParaRPr lang="en-US" dirty="0"/>
          </a:p>
        </p:txBody>
      </p:sp>
      <p:sp>
        <p:nvSpPr>
          <p:cNvPr id="3" name="Date Placeholder 2"/>
          <p:cNvSpPr>
            <a:spLocks noGrp="1"/>
          </p:cNvSpPr>
          <p:nvPr>
            <p:ph type="dt" idx="1"/>
          </p:nvPr>
        </p:nvSpPr>
        <p:spPr>
          <a:xfrm>
            <a:off x="3978133" y="0"/>
            <a:ext cx="3043344" cy="467071"/>
          </a:xfrm>
          <a:prstGeom prst="rect">
            <a:avLst/>
          </a:prstGeom>
        </p:spPr>
        <p:txBody>
          <a:bodyPr vert="horz" lIns="93537" tIns="46768" rIns="93537" bIns="46768" rtlCol="0"/>
          <a:lstStyle>
            <a:lvl1pPr algn="r">
              <a:defRPr sz="1200"/>
            </a:lvl1pPr>
          </a:lstStyle>
          <a:p>
            <a:fld id="{7B299F97-F58F-4790-8A4D-46307B570D7F}" type="datetimeFigureOut">
              <a:rPr lang="en-US" smtClean="0"/>
              <a:t>1/19/2017</a:t>
            </a:fld>
            <a:endParaRPr lang="en-US" dirty="0"/>
          </a:p>
        </p:txBody>
      </p:sp>
      <p:sp>
        <p:nvSpPr>
          <p:cNvPr id="4" name="Slide Image Placeholder 3"/>
          <p:cNvSpPr>
            <a:spLocks noGrp="1" noRot="1" noChangeAspect="1"/>
          </p:cNvSpPr>
          <p:nvPr>
            <p:ph type="sldImg" idx="2"/>
          </p:nvPr>
        </p:nvSpPr>
        <p:spPr>
          <a:xfrm>
            <a:off x="1417638" y="1165225"/>
            <a:ext cx="4187825" cy="3140075"/>
          </a:xfrm>
          <a:prstGeom prst="rect">
            <a:avLst/>
          </a:prstGeom>
          <a:noFill/>
          <a:ln w="12700">
            <a:solidFill>
              <a:prstClr val="black"/>
            </a:solidFill>
          </a:ln>
        </p:spPr>
        <p:txBody>
          <a:bodyPr vert="horz" lIns="93537" tIns="46768" rIns="93537" bIns="46768" rtlCol="0" anchor="ctr"/>
          <a:lstStyle/>
          <a:p>
            <a:endParaRPr lang="en-US" dirty="0"/>
          </a:p>
        </p:txBody>
      </p:sp>
      <p:sp>
        <p:nvSpPr>
          <p:cNvPr id="5" name="Notes Placeholder 4"/>
          <p:cNvSpPr>
            <a:spLocks noGrp="1"/>
          </p:cNvSpPr>
          <p:nvPr>
            <p:ph type="body" sz="quarter" idx="3"/>
          </p:nvPr>
        </p:nvSpPr>
        <p:spPr>
          <a:xfrm>
            <a:off x="702311" y="4480004"/>
            <a:ext cx="5618480" cy="3665458"/>
          </a:xfrm>
          <a:prstGeom prst="rect">
            <a:avLst/>
          </a:prstGeom>
        </p:spPr>
        <p:txBody>
          <a:bodyPr vert="horz" lIns="93537" tIns="46768" rIns="93537" bIns="467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6" y="8842034"/>
            <a:ext cx="3043344" cy="467070"/>
          </a:xfrm>
          <a:prstGeom prst="rect">
            <a:avLst/>
          </a:prstGeom>
        </p:spPr>
        <p:txBody>
          <a:bodyPr vert="horz" lIns="93537" tIns="46768" rIns="93537" bIns="467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4"/>
            <a:ext cx="3043344" cy="467070"/>
          </a:xfrm>
          <a:prstGeom prst="rect">
            <a:avLst/>
          </a:prstGeom>
        </p:spPr>
        <p:txBody>
          <a:bodyPr vert="horz" lIns="93537" tIns="46768" rIns="93537" bIns="46768" rtlCol="0" anchor="b"/>
          <a:lstStyle>
            <a:lvl1pPr algn="r">
              <a:defRPr sz="1200"/>
            </a:lvl1pPr>
          </a:lstStyle>
          <a:p>
            <a:fld id="{06FECA5B-CB69-434F-96AB-1E7E18E86F8F}" type="slidenum">
              <a:rPr lang="en-US" smtClean="0"/>
              <a:t>‹#›</a:t>
            </a:fld>
            <a:endParaRPr lang="en-US" dirty="0"/>
          </a:p>
        </p:txBody>
      </p:sp>
    </p:spTree>
    <p:extLst>
      <p:ext uri="{BB962C8B-B14F-4D97-AF65-F5344CB8AC3E}">
        <p14:creationId xmlns:p14="http://schemas.microsoft.com/office/powerpoint/2010/main" val="20732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379408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4283838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599858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220327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694869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43532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0899356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D9EFD06-B0BC-4C89-881B-42AEC2CD0357}" type="datetime1">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623998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1BAA0D4-A0A4-4F1E-87F4-FFC84D7989BA}" type="datetime1">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1989164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9A573F-8807-4CC0-9991-0671F74433A5}" type="datetime1">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403026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436540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5941361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2247592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8693329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1/19/2017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1014795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1/19/2017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7387096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1/19/2017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629597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6486216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698310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3869467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012582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2004099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4368222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7945939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3142157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0917449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1/19/2017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283382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1/19/2017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48454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8DDD31-84B6-6E40-B7CB-9EBB1DB33AE8}" type="datetimeFigureOut">
              <a:rPr lang="en-US" smtClean="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222822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1/19/2017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62672314"/>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9166228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6961825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5167302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3053031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Audience Participa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28600" y="1447800"/>
            <a:ext cx="86868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122238" y="234950"/>
            <a:ext cx="8869362" cy="369332"/>
          </a:xfrm>
        </p:spPr>
        <p:txBody>
          <a:bodyPr/>
          <a:lstStyle>
            <a:lvl1pPr>
              <a:defRPr sz="24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cxnSp>
        <p:nvCxnSpPr>
          <p:cNvPr id="8" name="Straight Connector 7"/>
          <p:cNvCxnSpPr/>
          <p:nvPr userDrawn="1"/>
        </p:nvCxnSpPr>
        <p:spPr>
          <a:xfrm>
            <a:off x="76200" y="609600"/>
            <a:ext cx="89154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28474219"/>
      </p:ext>
    </p:extLst>
  </p:cSld>
  <p:clrMapOvr>
    <a:masterClrMapping/>
  </p:clrMapOvr>
  <p:transition>
    <p:wipe dir="d"/>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1719345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5556532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9762121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31874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8DDD31-84B6-6E40-B7CB-9EBB1DB33AE8}" type="datetimeFigureOut">
              <a:rPr lang="en-US" smtClean="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696287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1/19/2017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3717253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1/19/2017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0011418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1/19/2017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45826361"/>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444542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4157674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5870707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476995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3" name="Freeform 6" title="Page Number Shape"/>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4"/>
            <a:ext cx="5275772" cy="4268965"/>
          </a:xfrm>
        </p:spPr>
        <p:txBody>
          <a:bodyPr anchor="t">
            <a:normAutofit/>
          </a:bodyPr>
          <a:lstStyle>
            <a:lvl1pPr algn="l">
              <a:lnSpc>
                <a:spcPct val="85000"/>
              </a:lnSpc>
              <a:defRPr sz="58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16685" y="5537926"/>
            <a:ext cx="5275772" cy="706355"/>
          </a:xfrm>
        </p:spPr>
        <p:txBody>
          <a:bodyPr>
            <a:normAutofit/>
          </a:bodyPr>
          <a:lstStyle>
            <a:lvl1pPr marL="0" indent="0" algn="l">
              <a:lnSpc>
                <a:spcPct val="114000"/>
              </a:lnSpc>
              <a:spcBef>
                <a:spcPts val="0"/>
              </a:spcBef>
              <a:buNone/>
              <a:defRPr sz="1800" b="0" i="1"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16685" y="6314441"/>
            <a:ext cx="1197467" cy="365125"/>
          </a:xfrm>
        </p:spPr>
        <p:txBody>
          <a:bodyPr/>
          <a:lstStyle>
            <a:lvl1pPr algn="l">
              <a:defRPr sz="900">
                <a:solidFill>
                  <a:schemeClr val="tx2"/>
                </a:solidFill>
              </a:defRPr>
            </a:lvl1pPr>
          </a:lstStyle>
          <a:p>
            <a:fld id="{BA083766-4B91-814D-B095-CD901C088ED5}" type="datetimeFigureOut">
              <a:rPr lang="en-US" smtClean="0"/>
              <a:t>1/19/2017</a:t>
            </a:fld>
            <a:endParaRPr lang="en-US" dirty="0"/>
          </a:p>
        </p:txBody>
      </p:sp>
      <p:sp>
        <p:nvSpPr>
          <p:cNvPr id="5" name="Footer Placeholder 4"/>
          <p:cNvSpPr>
            <a:spLocks noGrp="1"/>
          </p:cNvSpPr>
          <p:nvPr>
            <p:ph type="ftr" sz="quarter" idx="11"/>
          </p:nvPr>
        </p:nvSpPr>
        <p:spPr>
          <a:xfrm>
            <a:off x="2250444" y="6314441"/>
            <a:ext cx="3842012" cy="365125"/>
          </a:xfr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8736012" y="1416217"/>
            <a:ext cx="407987" cy="365125"/>
          </a:xfrm>
        </p:spPr>
        <p:txBody>
          <a:bodyPr/>
          <a:lstStyle>
            <a:lvl1pPr algn="r">
              <a:defRPr>
                <a:solidFill>
                  <a:schemeClr val="accent6">
                    <a:lumMod val="50000"/>
                  </a:schemeClr>
                </a:solidFill>
              </a:defRPr>
            </a:lvl1pPr>
          </a:lstStyle>
          <a:p>
            <a:fld id="{3D6C3DC6-EF6E-8948-BFE6-808D46D584D8}" type="slidenum">
              <a:rPr lang="en-US" smtClean="0"/>
              <a:t>‹#›</a:t>
            </a:fld>
            <a:endParaRPr lang="en-US" dirty="0"/>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631511"/>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083766-4B91-814D-B095-CD901C088ED5}" type="datetimeFigureOut">
              <a:rPr lang="en-US" smtClean="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24560584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2" name="Freeform 11" title="Page Number Shape"/>
          <p:cNvSpPr/>
          <p:nvPr/>
        </p:nvSpPr>
        <p:spPr bwMode="auto">
          <a:xfrm>
            <a:off x="8736012"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460755" y="2571723"/>
            <a:ext cx="6222491" cy="3286153"/>
          </a:xfrm>
        </p:spPr>
        <p:txBody>
          <a:bodyPr anchor="t">
            <a:normAutofit/>
          </a:bodyPr>
          <a:lstStyle>
            <a:lvl1pPr>
              <a:lnSpc>
                <a:spcPct val="85000"/>
              </a:lnSpc>
              <a:defRPr sz="5800" cap="all" baseline="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1800" b="0" i="1" baseline="0">
                <a:solidFill>
                  <a:schemeClr val="tx1">
                    <a:lumMod val="85000"/>
                    <a:lumOff val="1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57216" y="6314440"/>
            <a:ext cx="1197467" cy="365125"/>
          </a:xfrm>
        </p:spPr>
        <p:txBody>
          <a:bodyPr/>
          <a:lstStyle>
            <a:lvl1pPr>
              <a:defRPr sz="900">
                <a:solidFill>
                  <a:schemeClr val="tx1">
                    <a:lumMod val="85000"/>
                    <a:lumOff val="15000"/>
                  </a:schemeClr>
                </a:solidFill>
              </a:defRPr>
            </a:lvl1pPr>
          </a:lstStyle>
          <a:p>
            <a:fld id="{BA083766-4B91-814D-B095-CD901C088ED5}" type="datetimeFigureOut">
              <a:rPr lang="en-US" smtClean="0"/>
              <a:t>1/19/2017</a:t>
            </a:fld>
            <a:endParaRPr lang="en-US" dirty="0"/>
          </a:p>
        </p:txBody>
      </p:sp>
      <p:sp>
        <p:nvSpPr>
          <p:cNvPr id="5" name="Footer Placeholder 4"/>
          <p:cNvSpPr>
            <a:spLocks noGrp="1"/>
          </p:cNvSpPr>
          <p:nvPr>
            <p:ph type="ftr" sz="quarter" idx="11"/>
          </p:nvPr>
        </p:nvSpPr>
        <p:spPr>
          <a:xfrm>
            <a:off x="1460755" y="6314441"/>
            <a:ext cx="4860170" cy="365125"/>
          </a:xfrm>
        </p:spPr>
        <p:txBody>
          <a:bodyPr/>
          <a:lstStyle>
            <a:lvl1pPr>
              <a:defRPr b="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736012" y="1620761"/>
            <a:ext cx="407987" cy="365125"/>
          </a:xfrm>
        </p:spPr>
        <p:txBody>
          <a:bodyPr/>
          <a:lstStyle>
            <a:lvl1pPr>
              <a:defRPr>
                <a:solidFill>
                  <a:schemeClr val="bg2"/>
                </a:solidFill>
              </a:defRPr>
            </a:lvl1pPr>
          </a:lstStyle>
          <a:p>
            <a:fld id="{3D6C3DC6-EF6E-8948-BFE6-808D46D584D8}" type="slidenum">
              <a:rPr lang="en-US" smtClean="0"/>
              <a:t>‹#›</a:t>
            </a:fld>
            <a:endParaRPr lang="en-US" dirty="0"/>
          </a:p>
        </p:txBody>
      </p:sp>
      <p:cxnSp>
        <p:nvCxnSpPr>
          <p:cNvPr id="10" name="Straight Connector 9"/>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5921317"/>
      </p:ext>
    </p:extLst>
  </p:cSld>
  <p:clrMapOvr>
    <a:masterClrMapping/>
  </p:clrMapOvr>
  <p:extLst mod="1">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8DDD31-84B6-6E40-B7CB-9EBB1DB33AE8}" type="datetimeFigureOut">
              <a:rPr lang="en-US" smtClean="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188422044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86200" y="540628"/>
            <a:ext cx="4686300" cy="24889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86200" y="3712467"/>
            <a:ext cx="4686300" cy="24822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083766-4B91-814D-B095-CD901C088ED5}" type="datetimeFigureOut">
              <a:rPr lang="en-US" smtClean="0"/>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0542809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86200" y="558065"/>
            <a:ext cx="4690872" cy="913212"/>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86200" y="1526122"/>
            <a:ext cx="4690872" cy="1751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86200" y="3700828"/>
            <a:ext cx="4690872" cy="913759"/>
          </a:xfrm>
        </p:spPr>
        <p:txBody>
          <a:bodyPr anchor="b">
            <a:normAutofit/>
          </a:bodyPr>
          <a:lstStyle>
            <a:lvl1pPr marL="0" indent="0">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886200" y="4669432"/>
            <a:ext cx="4690872" cy="1752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A083766-4B91-814D-B095-CD901C088ED5}" type="datetimeFigureOut">
              <a:rPr lang="en-US" smtClean="0"/>
              <a:t>1/19/2017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19509206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A083766-4B91-814D-B095-CD901C088ED5}" type="datetimeFigureOut">
              <a:rPr lang="en-US" smtClean="0"/>
              <a:t>1/19/2017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45398926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083766-4B91-814D-B095-CD901C088ED5}" type="datetimeFigureOut">
              <a:rPr lang="en-US" smtClean="0"/>
              <a:t>1/19/2017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29712137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3000"/>
            </a:lvl1pPr>
          </a:lstStyle>
          <a:p>
            <a:r>
              <a:rPr lang="en-US" smtClean="0"/>
              <a:t>Click to edit Master title style</a:t>
            </a:r>
            <a:endParaRPr lang="en-US" dirty="0"/>
          </a:p>
        </p:txBody>
      </p:sp>
      <p:sp>
        <p:nvSpPr>
          <p:cNvPr id="3" name="Content Placeholder 2"/>
          <p:cNvSpPr>
            <a:spLocks noGrp="1"/>
          </p:cNvSpPr>
          <p:nvPr>
            <p:ph idx="1"/>
          </p:nvPr>
        </p:nvSpPr>
        <p:spPr>
          <a:xfrm>
            <a:off x="3886200" y="564147"/>
            <a:ext cx="46863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 y="2621513"/>
            <a:ext cx="2879082" cy="3239537"/>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083766-4B91-814D-B095-CD901C088ED5}" type="datetimeFigureOut">
              <a:rPr lang="en-US" smtClean="0"/>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91860520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557262"/>
            <a:ext cx="2882528" cy="1919239"/>
          </a:xfrm>
        </p:spPr>
        <p:txBody>
          <a:bodyPr anchor="t">
            <a:noAutofit/>
          </a:bodyPr>
          <a:lstStyle>
            <a:lvl1pPr>
              <a:lnSpc>
                <a:spcPct val="93000"/>
              </a:lnSpc>
              <a:defRPr sz="30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943350" y="1"/>
            <a:ext cx="4629150"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71501" y="2621512"/>
            <a:ext cx="2882528" cy="3236976"/>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083766-4B91-814D-B095-CD901C088ED5}" type="datetimeFigureOut">
              <a:rPr lang="en-US" smtClean="0"/>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53011877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86200" y="640080"/>
            <a:ext cx="4686299" cy="55841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083766-4B91-814D-B095-CD901C088ED5}" type="datetimeFigureOut">
              <a:rPr lang="en-US" smtClean="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20174476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Vertical Title 1"/>
          <p:cNvSpPr>
            <a:spLocks noGrp="1"/>
          </p:cNvSpPr>
          <p:nvPr>
            <p:ph type="title" orient="vert"/>
          </p:nvPr>
        </p:nvSpPr>
        <p:spPr>
          <a:xfrm>
            <a:off x="5993074" y="642931"/>
            <a:ext cx="1835003" cy="467810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642933"/>
            <a:ext cx="5303009" cy="46781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902140" y="5927132"/>
            <a:ext cx="2861142" cy="365125"/>
          </a:xfrm>
        </p:spPr>
        <p:txBody>
          <a:bodyPr/>
          <a:lstStyle/>
          <a:p>
            <a:fld id="{BA083766-4B91-814D-B095-CD901C088ED5}" type="datetimeFigureOut">
              <a:rPr lang="en-US" smtClean="0"/>
              <a:t>1/19/2017</a:t>
            </a:fld>
            <a:endParaRPr lang="en-US" dirty="0"/>
          </a:p>
        </p:txBody>
      </p:sp>
      <p:sp>
        <p:nvSpPr>
          <p:cNvPr id="5" name="Footer Placeholder 4"/>
          <p:cNvSpPr>
            <a:spLocks noGrp="1"/>
          </p:cNvSpPr>
          <p:nvPr>
            <p:ph type="ftr" sz="quarter" idx="11"/>
          </p:nvPr>
        </p:nvSpPr>
        <p:spPr>
          <a:xfrm>
            <a:off x="4902140" y="6315950"/>
            <a:ext cx="2861142" cy="365125"/>
          </a:xfrm>
        </p:spPr>
        <p:txBody>
          <a:bodyPr/>
          <a:lstStyle/>
          <a:p>
            <a:endParaRPr lang="en-US" dirty="0"/>
          </a:p>
        </p:txBody>
      </p:sp>
      <p:sp>
        <p:nvSpPr>
          <p:cNvPr id="6" name="Slide Number Placeholder 5"/>
          <p:cNvSpPr>
            <a:spLocks noGrp="1"/>
          </p:cNvSpPr>
          <p:nvPr>
            <p:ph type="sldNum" sz="quarter" idx="12"/>
          </p:nvPr>
        </p:nvSpPr>
        <p:spPr>
          <a:xfrm>
            <a:off x="8736012" y="5607593"/>
            <a:ext cx="407987" cy="365125"/>
          </a:xfrm>
        </p:spPr>
        <p:txBody>
          <a:bodyPr/>
          <a:lstStyle/>
          <a:p>
            <a:fld id="{3D6C3DC6-EF6E-8948-BFE6-808D46D584D8}" type="slidenum">
              <a:rPr lang="en-US" smtClean="0"/>
              <a:t>‹#›</a:t>
            </a:fld>
            <a:endParaRPr lang="en-US" dirty="0"/>
          </a:p>
        </p:txBody>
      </p:sp>
      <p:cxnSp>
        <p:nvCxnSpPr>
          <p:cNvPr id="13" name="Straight Connector 12"/>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201798"/>
      </p:ext>
    </p:extLst>
  </p:cSld>
  <p:clrMapOvr>
    <a:masterClrMapping/>
  </p:clrMapOvr>
  <p:extLst mod="1">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3" name="Freeform 6" title="Page Number Shape"/>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6"/>
            <a:ext cx="5275772" cy="4268965"/>
          </a:xfrm>
        </p:spPr>
        <p:txBody>
          <a:bodyPr anchor="t">
            <a:normAutofit/>
          </a:bodyPr>
          <a:lstStyle>
            <a:lvl1pPr algn="l">
              <a:lnSpc>
                <a:spcPct val="85000"/>
              </a:lnSpc>
              <a:defRPr sz="435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16685" y="5537928"/>
            <a:ext cx="5275772" cy="706355"/>
          </a:xfrm>
        </p:spPr>
        <p:txBody>
          <a:bodyPr>
            <a:normAutofit/>
          </a:bodyPr>
          <a:lstStyle>
            <a:lvl1pPr marL="0" indent="0" algn="l">
              <a:lnSpc>
                <a:spcPct val="114000"/>
              </a:lnSpc>
              <a:spcBef>
                <a:spcPts val="0"/>
              </a:spcBef>
              <a:buNone/>
              <a:defRPr sz="1350" b="0" i="1" baseline="0">
                <a:solidFill>
                  <a:schemeClr val="tx2"/>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16686" y="6314443"/>
            <a:ext cx="1197467" cy="365125"/>
          </a:xfrm>
        </p:spPr>
        <p:txBody>
          <a:bodyPr/>
          <a:lstStyle>
            <a:lvl1pPr algn="l">
              <a:defRPr sz="675">
                <a:solidFill>
                  <a:schemeClr val="tx2"/>
                </a:solidFill>
              </a:defRPr>
            </a:lvl1pPr>
          </a:lstStyle>
          <a:p>
            <a:fld id="{BA083766-4B91-814D-B095-CD901C088ED5}" type="datetimeFigureOut">
              <a:rPr lang="en-US" smtClean="0">
                <a:solidFill>
                  <a:srgbClr val="F5F5F5"/>
                </a:solidFill>
              </a:rPr>
              <a:pPr/>
              <a:t>1/19/2017</a:t>
            </a:fld>
            <a:endParaRPr lang="en-US" dirty="0">
              <a:solidFill>
                <a:srgbClr val="F5F5F5"/>
              </a:solidFill>
            </a:endParaRPr>
          </a:p>
        </p:txBody>
      </p:sp>
      <p:sp>
        <p:nvSpPr>
          <p:cNvPr id="5" name="Footer Placeholder 4"/>
          <p:cNvSpPr>
            <a:spLocks noGrp="1"/>
          </p:cNvSpPr>
          <p:nvPr>
            <p:ph type="ftr" sz="quarter" idx="11"/>
          </p:nvPr>
        </p:nvSpPr>
        <p:spPr>
          <a:xfrm>
            <a:off x="2250445" y="6314443"/>
            <a:ext cx="3842012" cy="365125"/>
          </a:xfrm>
        </p:spPr>
        <p:txBody>
          <a:bodyPr/>
          <a:lstStyle>
            <a:lvl1pPr algn="l">
              <a:defRPr b="0">
                <a:solidFill>
                  <a:schemeClr val="tx2"/>
                </a:solidFill>
              </a:defRPr>
            </a:lvl1pPr>
          </a:lstStyle>
          <a:p>
            <a:endParaRPr lang="en-US" dirty="0">
              <a:solidFill>
                <a:srgbClr val="F5F5F5"/>
              </a:solidFill>
            </a:endParaRPr>
          </a:p>
        </p:txBody>
      </p:sp>
      <p:sp>
        <p:nvSpPr>
          <p:cNvPr id="6" name="Slide Number Placeholder 5"/>
          <p:cNvSpPr>
            <a:spLocks noGrp="1"/>
          </p:cNvSpPr>
          <p:nvPr>
            <p:ph type="sldNum" sz="quarter" idx="12"/>
          </p:nvPr>
        </p:nvSpPr>
        <p:spPr>
          <a:xfrm>
            <a:off x="8736013" y="1416219"/>
            <a:ext cx="407987" cy="365125"/>
          </a:xfrm>
        </p:spPr>
        <p:txBody>
          <a:bodyPr/>
          <a:lstStyle>
            <a:lvl1pPr algn="r">
              <a:defRPr>
                <a:solidFill>
                  <a:schemeClr val="accent6">
                    <a:lumMod val="50000"/>
                  </a:schemeClr>
                </a:solidFill>
              </a:defRPr>
            </a:lvl1pPr>
          </a:lstStyle>
          <a:p>
            <a:fld id="{3D6C3DC6-EF6E-8948-BFE6-808D46D584D8}" type="slidenum">
              <a:rPr lang="en-US" smtClean="0">
                <a:solidFill>
                  <a:srgbClr val="645135">
                    <a:lumMod val="50000"/>
                  </a:srgbClr>
                </a:solidFill>
              </a:rPr>
              <a:pPr/>
              <a:t>‹#›</a:t>
            </a:fld>
            <a:endParaRPr lang="en-US" dirty="0">
              <a:solidFill>
                <a:srgbClr val="645135">
                  <a:lumMod val="50000"/>
                </a:srgbClr>
              </a:solidFill>
            </a:endParaRPr>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460167"/>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083766-4B91-814D-B095-CD901C088ED5}" type="datetimeFigureOut">
              <a:rPr lang="en-US" smtClean="0">
                <a:solidFill>
                  <a:prstClr val="black">
                    <a:lumMod val="85000"/>
                    <a:lumOff val="15000"/>
                  </a:prstClr>
                </a:solidFill>
              </a:rPr>
              <a:pPr/>
              <a:t>1/19/2017</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1161023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8DDD31-84B6-6E40-B7CB-9EBB1DB33AE8}" type="datetimeFigureOut">
              <a:rPr lang="en-US" smtClean="0"/>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92523935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2" name="Freeform 11" title="Page Number Shape"/>
          <p:cNvSpPr/>
          <p:nvPr/>
        </p:nvSpPr>
        <p:spPr bwMode="auto">
          <a:xfrm>
            <a:off x="8736012"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460756" y="2571725"/>
            <a:ext cx="6222491" cy="3286153"/>
          </a:xfrm>
        </p:spPr>
        <p:txBody>
          <a:bodyPr anchor="t">
            <a:normAutofit/>
          </a:bodyPr>
          <a:lstStyle>
            <a:lvl1pPr>
              <a:lnSpc>
                <a:spcPct val="85000"/>
              </a:lnSpc>
              <a:defRPr sz="4350" cap="all" baseline="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1350" b="0" i="1" baseline="0">
                <a:solidFill>
                  <a:schemeClr val="tx1">
                    <a:lumMod val="85000"/>
                    <a:lumOff val="1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57217" y="6314442"/>
            <a:ext cx="1197467" cy="365125"/>
          </a:xfrm>
        </p:spPr>
        <p:txBody>
          <a:bodyPr/>
          <a:lstStyle>
            <a:lvl1pPr>
              <a:defRPr sz="675">
                <a:solidFill>
                  <a:schemeClr val="tx1">
                    <a:lumMod val="85000"/>
                    <a:lumOff val="15000"/>
                  </a:schemeClr>
                </a:solidFill>
              </a:defRPr>
            </a:lvl1pPr>
          </a:lstStyle>
          <a:p>
            <a:fld id="{BA083766-4B91-814D-B095-CD901C088ED5}" type="datetimeFigureOut">
              <a:rPr lang="en-US" smtClean="0">
                <a:solidFill>
                  <a:prstClr val="black">
                    <a:lumMod val="85000"/>
                    <a:lumOff val="15000"/>
                  </a:prstClr>
                </a:solidFill>
              </a:rPr>
              <a:pPr/>
              <a:t>1/19/2017</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a:xfrm>
            <a:off x="1460755" y="6314443"/>
            <a:ext cx="4860170" cy="365125"/>
          </a:xfrm>
        </p:spPr>
        <p:txBody>
          <a:bodyPr/>
          <a:lstStyle>
            <a:lvl1pPr>
              <a:defRPr b="0">
                <a:solidFill>
                  <a:schemeClr val="tx1">
                    <a:lumMod val="85000"/>
                    <a:lumOff val="15000"/>
                  </a:schemeClr>
                </a:solidFill>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8736013" y="1620763"/>
            <a:ext cx="407987" cy="365125"/>
          </a:xfrm>
        </p:spPr>
        <p:txBody>
          <a:bodyPr/>
          <a:lstStyle>
            <a:lvl1pPr>
              <a:defRPr>
                <a:solidFill>
                  <a:schemeClr val="bg2"/>
                </a:solidFill>
              </a:defRPr>
            </a:lvl1pPr>
          </a:lstStyle>
          <a:p>
            <a:fld id="{3D6C3DC6-EF6E-8948-BFE6-808D46D584D8}" type="slidenum">
              <a:rPr lang="en-US" smtClean="0">
                <a:solidFill>
                  <a:srgbClr val="F5F5F5"/>
                </a:solidFill>
              </a:rPr>
              <a:pPr/>
              <a:t>‹#›</a:t>
            </a:fld>
            <a:endParaRPr lang="en-US" dirty="0">
              <a:solidFill>
                <a:srgbClr val="F5F5F5"/>
              </a:solidFill>
            </a:endParaRPr>
          </a:p>
        </p:txBody>
      </p:sp>
      <p:cxnSp>
        <p:nvCxnSpPr>
          <p:cNvPr id="10" name="Straight Connector 9"/>
          <p:cNvCxnSpPr/>
          <p:nvPr/>
        </p:nvCxnSpPr>
        <p:spPr>
          <a:xfrm flipH="1">
            <a:off x="2"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446940"/>
      </p:ext>
    </p:extLst>
  </p:cSld>
  <p:clrMapOvr>
    <a:masterClrMapping/>
  </p:clrMapOvr>
  <p:extLst mod="1">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86200" y="540628"/>
            <a:ext cx="4686300" cy="24889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86200" y="3712467"/>
            <a:ext cx="4686300" cy="24822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083766-4B91-814D-B095-CD901C088ED5}" type="datetimeFigureOut">
              <a:rPr lang="en-US" smtClean="0">
                <a:solidFill>
                  <a:prstClr val="black">
                    <a:lumMod val="85000"/>
                    <a:lumOff val="15000"/>
                  </a:prstClr>
                </a:solidFill>
              </a:rPr>
              <a:pPr/>
              <a:t>1/19/2017</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59674147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86200" y="558065"/>
            <a:ext cx="4690872" cy="913212"/>
          </a:xfrm>
        </p:spPr>
        <p:txBody>
          <a:bodyPr anchor="b">
            <a:normAutofit/>
          </a:bodyPr>
          <a:lstStyle>
            <a:lvl1pPr marL="0" indent="0">
              <a:lnSpc>
                <a:spcPct val="113000"/>
              </a:lnSpc>
              <a:spcBef>
                <a:spcPts val="0"/>
              </a:spcBef>
              <a:buNone/>
              <a:defRPr sz="1800" b="0" i="1" baseline="0">
                <a:solidFill>
                  <a:schemeClr val="tx1">
                    <a:lumMod val="85000"/>
                    <a:lumOff val="15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3886200" y="1526124"/>
            <a:ext cx="4690872" cy="1751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86200" y="3700830"/>
            <a:ext cx="4690872" cy="913759"/>
          </a:xfrm>
        </p:spPr>
        <p:txBody>
          <a:bodyPr anchor="b">
            <a:normAutofit/>
          </a:bodyPr>
          <a:lstStyle>
            <a:lvl1pPr marL="0" indent="0">
              <a:buNone/>
              <a:defRPr sz="1800" b="0" i="1" baseline="0">
                <a:solidFill>
                  <a:schemeClr val="tx1">
                    <a:lumMod val="85000"/>
                    <a:lumOff val="15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3886200" y="4669432"/>
            <a:ext cx="4690872" cy="1752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A083766-4B91-814D-B095-CD901C088ED5}" type="datetimeFigureOut">
              <a:rPr lang="en-US" smtClean="0">
                <a:solidFill>
                  <a:prstClr val="black">
                    <a:lumMod val="85000"/>
                    <a:lumOff val="15000"/>
                  </a:prstClr>
                </a:solidFill>
              </a:rPr>
              <a:pPr/>
              <a:t>1/19/2017</a:t>
            </a:fld>
            <a:endParaRPr lang="en-US" dirty="0">
              <a:solidFill>
                <a:prstClr val="black">
                  <a:lumMod val="85000"/>
                  <a:lumOff val="1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85000"/>
                  <a:lumOff val="15000"/>
                </a:prstClr>
              </a:solidFill>
            </a:endParaRPr>
          </a:p>
        </p:txBody>
      </p:sp>
      <p:sp>
        <p:nvSpPr>
          <p:cNvPr id="9" name="Slide Number Placeholder 8"/>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45299359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A083766-4B91-814D-B095-CD901C088ED5}" type="datetimeFigureOut">
              <a:rPr lang="en-US" smtClean="0">
                <a:solidFill>
                  <a:prstClr val="black">
                    <a:lumMod val="85000"/>
                    <a:lumOff val="15000"/>
                  </a:prstClr>
                </a:solidFill>
              </a:rPr>
              <a:pPr/>
              <a:t>1/19/2017</a:t>
            </a:fld>
            <a:endParaRPr lang="en-US" dirty="0">
              <a:solidFill>
                <a:prstClr val="black">
                  <a:lumMod val="85000"/>
                  <a:lumOff val="1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85000"/>
                  <a:lumOff val="15000"/>
                </a:prstClr>
              </a:solidFill>
            </a:endParaRPr>
          </a:p>
        </p:txBody>
      </p:sp>
      <p:sp>
        <p:nvSpPr>
          <p:cNvPr id="5" name="Slide Number Placeholder 4"/>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213772649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083766-4B91-814D-B095-CD901C088ED5}" type="datetimeFigureOut">
              <a:rPr lang="en-US" smtClean="0">
                <a:solidFill>
                  <a:prstClr val="black">
                    <a:lumMod val="85000"/>
                    <a:lumOff val="15000"/>
                  </a:prstClr>
                </a:solidFill>
              </a:rPr>
              <a:pPr/>
              <a:t>1/19/2017</a:t>
            </a:fld>
            <a:endParaRPr lang="en-US" dirty="0">
              <a:solidFill>
                <a:prstClr val="black">
                  <a:lumMod val="85000"/>
                  <a:lumOff val="1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85000"/>
                  <a:lumOff val="15000"/>
                </a:prstClr>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90927848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2250"/>
            </a:lvl1pPr>
          </a:lstStyle>
          <a:p>
            <a:r>
              <a:rPr lang="en-US" smtClean="0"/>
              <a:t>Click to edit Master title style</a:t>
            </a:r>
            <a:endParaRPr lang="en-US" dirty="0"/>
          </a:p>
        </p:txBody>
      </p:sp>
      <p:sp>
        <p:nvSpPr>
          <p:cNvPr id="3" name="Content Placeholder 2"/>
          <p:cNvSpPr>
            <a:spLocks noGrp="1"/>
          </p:cNvSpPr>
          <p:nvPr>
            <p:ph idx="1"/>
          </p:nvPr>
        </p:nvSpPr>
        <p:spPr>
          <a:xfrm>
            <a:off x="3886200" y="564147"/>
            <a:ext cx="4686300" cy="5622644"/>
          </a:xfrm>
        </p:spPr>
        <p:txBody>
          <a:bodyPr/>
          <a:lstStyle>
            <a:lvl1pPr>
              <a:lnSpc>
                <a:spcPct val="112000"/>
              </a:lnSpc>
              <a:defRPr sz="1500"/>
            </a:lvl1pPr>
            <a:lvl2pPr>
              <a:lnSpc>
                <a:spcPct val="112000"/>
              </a:lnSpc>
              <a:defRPr sz="1350"/>
            </a:lvl2pPr>
            <a:lvl3pPr>
              <a:lnSpc>
                <a:spcPct val="112000"/>
              </a:lnSpc>
              <a:defRPr sz="1200"/>
            </a:lvl3pPr>
            <a:lvl4pPr>
              <a:lnSpc>
                <a:spcPct val="112000"/>
              </a:lnSpc>
              <a:defRPr sz="1050"/>
            </a:lvl4pPr>
            <a:lvl5pPr>
              <a:lnSpc>
                <a:spcPct val="112000"/>
              </a:lnSpc>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 y="2621515"/>
            <a:ext cx="2879082" cy="3239537"/>
          </a:xfrm>
        </p:spPr>
        <p:txBody>
          <a:bodyPr>
            <a:normAutofit/>
          </a:bodyPr>
          <a:lstStyle>
            <a:lvl1pPr marL="0" indent="0" algn="r">
              <a:lnSpc>
                <a:spcPct val="125000"/>
              </a:lnSpc>
              <a:spcBef>
                <a:spcPts val="900"/>
              </a:spcBef>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083766-4B91-814D-B095-CD901C088ED5}" type="datetimeFigureOut">
              <a:rPr lang="en-US" smtClean="0">
                <a:solidFill>
                  <a:prstClr val="black">
                    <a:lumMod val="85000"/>
                    <a:lumOff val="15000"/>
                  </a:prstClr>
                </a:solidFill>
              </a:rPr>
              <a:pPr/>
              <a:t>1/19/2017</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63542025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557264"/>
            <a:ext cx="2882528" cy="1919239"/>
          </a:xfrm>
        </p:spPr>
        <p:txBody>
          <a:bodyPr anchor="t">
            <a:noAutofit/>
          </a:bodyPr>
          <a:lstStyle>
            <a:lvl1pPr>
              <a:lnSpc>
                <a:spcPct val="93000"/>
              </a:lnSpc>
              <a:defRPr sz="225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943350" y="3"/>
            <a:ext cx="4629150" cy="6857999"/>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en-US" dirty="0"/>
          </a:p>
        </p:txBody>
      </p:sp>
      <p:sp>
        <p:nvSpPr>
          <p:cNvPr id="4" name="Text Placeholder 3"/>
          <p:cNvSpPr>
            <a:spLocks noGrp="1"/>
          </p:cNvSpPr>
          <p:nvPr>
            <p:ph type="body" sz="half" idx="2"/>
          </p:nvPr>
        </p:nvSpPr>
        <p:spPr>
          <a:xfrm>
            <a:off x="571501" y="2621512"/>
            <a:ext cx="2882528" cy="3236976"/>
          </a:xfrm>
        </p:spPr>
        <p:txBody>
          <a:bodyPr>
            <a:normAutofit/>
          </a:bodyPr>
          <a:lstStyle>
            <a:lvl1pPr marL="0" indent="0" algn="r">
              <a:lnSpc>
                <a:spcPct val="125000"/>
              </a:lnSpc>
              <a:spcBef>
                <a:spcPts val="900"/>
              </a:spcBef>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083766-4B91-814D-B095-CD901C088ED5}" type="datetimeFigureOut">
              <a:rPr lang="en-US" smtClean="0">
                <a:solidFill>
                  <a:prstClr val="black">
                    <a:lumMod val="85000"/>
                    <a:lumOff val="15000"/>
                  </a:prstClr>
                </a:solidFill>
              </a:rPr>
              <a:pPr/>
              <a:t>1/19/2017</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70601725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86201" y="640080"/>
            <a:ext cx="4686299" cy="55841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083766-4B91-814D-B095-CD901C088ED5}" type="datetimeFigureOut">
              <a:rPr lang="en-US" smtClean="0">
                <a:solidFill>
                  <a:prstClr val="black">
                    <a:lumMod val="85000"/>
                    <a:lumOff val="15000"/>
                  </a:prstClr>
                </a:solidFill>
              </a:rPr>
              <a:pPr/>
              <a:t>1/19/2017</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60908070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Vertical Title 1"/>
          <p:cNvSpPr>
            <a:spLocks noGrp="1"/>
          </p:cNvSpPr>
          <p:nvPr>
            <p:ph type="title" orient="vert"/>
          </p:nvPr>
        </p:nvSpPr>
        <p:spPr>
          <a:xfrm>
            <a:off x="5993075" y="642931"/>
            <a:ext cx="1835003" cy="467810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642935"/>
            <a:ext cx="5303009" cy="46781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902140" y="5927134"/>
            <a:ext cx="2861142" cy="365125"/>
          </a:xfrm>
        </p:spPr>
        <p:txBody>
          <a:bodyPr/>
          <a:lstStyle/>
          <a:p>
            <a:fld id="{BA083766-4B91-814D-B095-CD901C088ED5}" type="datetimeFigureOut">
              <a:rPr lang="en-US" smtClean="0">
                <a:solidFill>
                  <a:prstClr val="black">
                    <a:lumMod val="85000"/>
                    <a:lumOff val="15000"/>
                  </a:prstClr>
                </a:solidFill>
              </a:rPr>
              <a:pPr/>
              <a:t>1/19/2017</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a:xfrm>
            <a:off x="4902140" y="6315952"/>
            <a:ext cx="2861142" cy="365125"/>
          </a:xfrm>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8736013" y="5607595"/>
            <a:ext cx="407987" cy="365125"/>
          </a:xfrm>
        </p:spPr>
        <p:txBody>
          <a:bodyPr/>
          <a:lstStyle/>
          <a:p>
            <a:fld id="{3D6C3DC6-EF6E-8948-BFE6-808D46D584D8}" type="slidenum">
              <a:rPr lang="en-US" smtClean="0">
                <a:solidFill>
                  <a:srgbClr val="F5F5F5"/>
                </a:solidFill>
              </a:rPr>
              <a:pPr/>
              <a:t>‹#›</a:t>
            </a:fld>
            <a:endParaRPr lang="en-US" dirty="0">
              <a:solidFill>
                <a:srgbClr val="F5F5F5"/>
              </a:solidFill>
            </a:endParaRPr>
          </a:p>
        </p:txBody>
      </p:sp>
      <p:cxnSp>
        <p:nvCxnSpPr>
          <p:cNvPr id="13" name="Straight Connector 12"/>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936484"/>
      </p:ext>
    </p:extLst>
  </p:cSld>
  <p:clrMapOvr>
    <a:masterClrMapping/>
  </p:clrMapOvr>
  <p:extLst mod="1">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4"/>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A40CBBA-220A-447C-9114-73FBB77412C7}"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4FC533-356A-454F-A1AD-5FED9357B9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4770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8DDD31-84B6-6E40-B7CB-9EBB1DB33AE8}" type="datetimeFigureOut">
              <a:rPr lang="en-US" smtClean="0"/>
              <a:t>1/19/2017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73789252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0CBBA-220A-447C-9114-73FBB77412C7}"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4FC533-356A-454F-A1AD-5FED9357B9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987927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0"/>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9" y="4589465"/>
            <a:ext cx="78867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40CBBA-220A-447C-9114-73FBB77412C7}"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4FC533-356A-454F-A1AD-5FED9357B9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085915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1"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A40CBBA-220A-447C-9114-73FBB77412C7}"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4FC533-356A-454F-A1AD-5FED9357B9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405931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7"/>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4"/>
            <a:ext cx="3868340" cy="8239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164"/>
            <a:ext cx="3887391" cy="8239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A40CBBA-220A-447C-9114-73FBB77412C7}" type="datetimeFigureOut">
              <a:rPr lang="en-US" smtClean="0">
                <a:solidFill>
                  <a:prstClr val="black">
                    <a:tint val="75000"/>
                  </a:prstClr>
                </a:solidFill>
              </a:rPr>
              <a:pPr/>
              <a:t>1/19/2017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34FC533-356A-454F-A1AD-5FED9357B9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581230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A40CBBA-220A-447C-9114-73FBB77412C7}" type="datetimeFigureOut">
              <a:rPr lang="en-US" smtClean="0">
                <a:solidFill>
                  <a:prstClr val="black">
                    <a:tint val="75000"/>
                  </a:prstClr>
                </a:solidFill>
              </a:rPr>
              <a:pPr/>
              <a:t>1/19/2017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34FC533-356A-454F-A1AD-5FED9357B9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98187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40CBBA-220A-447C-9114-73FBB77412C7}" type="datetimeFigureOut">
              <a:rPr lang="en-US" smtClean="0">
                <a:solidFill>
                  <a:prstClr val="black">
                    <a:tint val="75000"/>
                  </a:prstClr>
                </a:solidFill>
              </a:rPr>
              <a:pPr/>
              <a:t>1/19/2017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34FC533-356A-454F-A1AD-5FED9357B9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058000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7"/>
            <a:ext cx="462915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600"/>
            </a:lvl1pPr>
            <a:lvl2pPr marL="457189" indent="0">
              <a:buNone/>
              <a:defRPr sz="1400"/>
            </a:lvl2pPr>
            <a:lvl3pPr marL="914378" indent="0">
              <a:buNone/>
              <a:defRPr sz="1200"/>
            </a:lvl3pPr>
            <a:lvl4pPr marL="1371566" indent="0">
              <a:buNone/>
              <a:defRPr sz="1000"/>
            </a:lvl4pPr>
            <a:lvl5pPr marL="1828754" indent="0">
              <a:buNone/>
              <a:defRPr sz="1000"/>
            </a:lvl5pPr>
            <a:lvl6pPr marL="2285943" indent="0">
              <a:buNone/>
              <a:defRPr sz="1000"/>
            </a:lvl6pPr>
            <a:lvl7pPr marL="2743132"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40CBBA-220A-447C-9114-73FBB77412C7}"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4FC533-356A-454F-A1AD-5FED9357B9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278204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7"/>
            <a:ext cx="4629151" cy="4873625"/>
          </a:xfrm>
        </p:spPr>
        <p:txBody>
          <a:bodyPr anchor="t"/>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600"/>
            </a:lvl1pPr>
            <a:lvl2pPr marL="457189" indent="0">
              <a:buNone/>
              <a:defRPr sz="1400"/>
            </a:lvl2pPr>
            <a:lvl3pPr marL="914378" indent="0">
              <a:buNone/>
              <a:defRPr sz="1200"/>
            </a:lvl3pPr>
            <a:lvl4pPr marL="1371566" indent="0">
              <a:buNone/>
              <a:defRPr sz="1000"/>
            </a:lvl4pPr>
            <a:lvl5pPr marL="1828754" indent="0">
              <a:buNone/>
              <a:defRPr sz="1000"/>
            </a:lvl5pPr>
            <a:lvl6pPr marL="2285943" indent="0">
              <a:buNone/>
              <a:defRPr sz="1000"/>
            </a:lvl6pPr>
            <a:lvl7pPr marL="2743132"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40CBBA-220A-447C-9114-73FBB77412C7}"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4FC533-356A-454F-A1AD-5FED9357B9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285518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0CBBA-220A-447C-9114-73FBB77412C7}"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4FC533-356A-454F-A1AD-5FED9357B9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801236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65126"/>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0CBBA-220A-447C-9114-73FBB77412C7}"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4FC533-356A-454F-A1AD-5FED9357B9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0135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8DDD31-84B6-6E40-B7CB-9EBB1DB33AE8}" type="datetimeFigureOut">
              <a:rPr lang="en-US" smtClean="0"/>
              <a:t>1/19/2017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625338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8DDD31-84B6-6E40-B7CB-9EBB1DB33AE8}" type="datetimeFigureOut">
              <a:rPr lang="en-US" smtClean="0"/>
              <a:t>1/19/2017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16377427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8DDD31-84B6-6E40-B7CB-9EBB1DB33AE8}" type="datetimeFigureOut">
              <a:rPr lang="en-US" smtClean="0"/>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56051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015038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8DDD31-84B6-6E40-B7CB-9EBB1DB33AE8}" type="datetimeFigureOut">
              <a:rPr lang="en-US" smtClean="0"/>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531193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8DDD31-84B6-6E40-B7CB-9EBB1DB33AE8}" type="datetimeFigureOut">
              <a:rPr lang="en-US" smtClean="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175223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8DDD31-84B6-6E40-B7CB-9EBB1DB33AE8}" type="datetimeFigureOut">
              <a:rPr lang="en-US" smtClean="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87828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2141145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82111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285881518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4215991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t>1/19/2017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334879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t>1/19/2017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646947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t>1/19/2017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9600132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262965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385346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674617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967323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564686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38752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2653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6884557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57168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solidFill>
                  <a:prstClr val="black">
                    <a:tint val="75000"/>
                  </a:prstClr>
                </a:solidFill>
              </a:rPr>
              <a:pPr/>
              <a:t>1/19/2017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82427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solidFill>
                  <a:prstClr val="black">
                    <a:tint val="75000"/>
                  </a:prstClr>
                </a:solidFill>
              </a:rPr>
              <a:pPr/>
              <a:t>1/19/2017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6149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762772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solidFill>
                  <a:prstClr val="black">
                    <a:tint val="75000"/>
                  </a:prstClr>
                </a:solidFill>
              </a:rPr>
              <a:pPr/>
              <a:t>1/19/2017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2362863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23222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80463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0846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60411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843DBAE-D4AC-413E-9772-FD0630CDC8C1}" type="datetime1">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12091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290B0E-8142-4E9C-82AD-578D5B474E77}" type="datetime1">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46324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C1E7FAB-3306-4064-8F7D-03ADBCBA7EB4}" type="datetime1">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97751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647D705-7DDB-40F6-949B-F7FBFFEB8101}" type="datetime1">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82497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46F5EE5-803C-44EB-B235-FE6806D5A6E2}" type="datetime1">
              <a:rPr lang="en-US" smtClean="0">
                <a:solidFill>
                  <a:prstClr val="black">
                    <a:tint val="75000"/>
                  </a:prstClr>
                </a:solidFill>
              </a:rPr>
              <a:pPr/>
              <a:t>1/19/2017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050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t>1/19/2017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285624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830AD28-1462-4D94-BCCC-87C3B9580121}" type="datetime1">
              <a:rPr lang="en-US" smtClean="0">
                <a:solidFill>
                  <a:prstClr val="black">
                    <a:tint val="75000"/>
                  </a:prstClr>
                </a:solidFill>
              </a:rPr>
              <a:pPr/>
              <a:t>1/19/2017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72182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02583AD-EC1F-433A-9711-443DB0EC93DD}" type="datetime1">
              <a:rPr lang="en-US" smtClean="0">
                <a:solidFill>
                  <a:prstClr val="black">
                    <a:tint val="75000"/>
                  </a:prstClr>
                </a:solidFill>
              </a:rPr>
              <a:pPr/>
              <a:t>1/19/2017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939250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CFE9B62-5665-4DBD-94CD-F3AC7CF3181F}" type="datetime1">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40170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0135E1E-B415-4338-95EE-C6D60A9A00AA}" type="datetime1">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50424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12D537D-E005-42B8-BA13-3EC3BE9471DD}" type="datetime1">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61606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8E3E547-E4A5-4FA4-A52F-4D45F2A9AC28}" type="datetime1">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86853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smtClean="0"/>
              <a:t>Modifiez le style du titre</a:t>
            </a:r>
            <a:endParaRPr lang="en-US" dirty="0"/>
          </a:p>
        </p:txBody>
      </p:sp>
    </p:spTree>
    <p:extLst>
      <p:ext uri="{BB962C8B-B14F-4D97-AF65-F5344CB8AC3E}">
        <p14:creationId xmlns:p14="http://schemas.microsoft.com/office/powerpoint/2010/main" val="146492661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56631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20429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559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t>1/19/2017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938748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109424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1/19/2017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23423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1/19/2017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72945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1/19/2017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3791338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42175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59093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09543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84007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smtClean="0"/>
              <a:t>Modifiez le style du titre</a:t>
            </a:r>
            <a:endParaRPr lang="en-US" dirty="0"/>
          </a:p>
        </p:txBody>
      </p:sp>
    </p:spTree>
    <p:extLst>
      <p:ext uri="{BB962C8B-B14F-4D97-AF65-F5344CB8AC3E}">
        <p14:creationId xmlns:p14="http://schemas.microsoft.com/office/powerpoint/2010/main" val="1189407033"/>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2561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t>1/19/2017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84784125"/>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03173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555180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97568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1/19/2017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36092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1/19/2017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85507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1/19/2017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29353119"/>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30817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456226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91249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0380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316612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smtClean="0"/>
              <a:t>Modifiez le style du titre</a:t>
            </a:r>
            <a:endParaRPr lang="en-US" dirty="0"/>
          </a:p>
        </p:txBody>
      </p:sp>
    </p:spTree>
    <p:extLst>
      <p:ext uri="{BB962C8B-B14F-4D97-AF65-F5344CB8AC3E}">
        <p14:creationId xmlns:p14="http://schemas.microsoft.com/office/powerpoint/2010/main" val="2952817921"/>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F9321AA-A377-4061-AF50-C5E84330E9E7}" type="datetime1">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428683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B0AA0AA-FBB7-4037-8538-552AFFE16734}" type="datetime1">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022108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2332F3-C7A1-4053-BB19-53F02CC7BA75}" type="datetime1">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32453646"/>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11B7BC9-C400-47F3-B455-B66352431E05}" type="datetime1">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517091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F436E16-5C4F-4213-9748-6C9A2FB1D49F}" type="datetime1">
              <a:rPr lang="en-US" smtClean="0">
                <a:solidFill>
                  <a:prstClr val="black">
                    <a:tint val="75000"/>
                  </a:prstClr>
                </a:solidFill>
              </a:rPr>
              <a:pPr/>
              <a:t>1/19/2017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281604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627FE93-FE48-4BD3-9E9C-7472184B1204}" type="datetime1">
              <a:rPr lang="en-US" smtClean="0">
                <a:solidFill>
                  <a:prstClr val="black">
                    <a:tint val="75000"/>
                  </a:prstClr>
                </a:solidFill>
              </a:rPr>
              <a:pPr/>
              <a:t>1/19/2017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723146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AAB1408-4076-4618-AFAD-E1D37A2BA9CA}" type="datetime1">
              <a:rPr lang="en-US" smtClean="0">
                <a:solidFill>
                  <a:prstClr val="black">
                    <a:tint val="75000"/>
                  </a:prstClr>
                </a:solidFill>
              </a:rPr>
              <a:pPr/>
              <a:t>1/19/2017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82050862"/>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73D3B5B-C0DB-4E93-BC7E-A8CEAEA16DC1}" type="datetime1">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039281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705A48A-EE8B-474E-8D7D-6E7A00FE249B}" type="datetime1">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42213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873718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55784CB-EFDE-44D9-8CEC-1DFAEAF97BCA}" type="datetime1">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938413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F5EC09-9645-4A3D-B56F-0BFBADC63F40}" type="datetime1">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672519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73A90DD-A2EE-43A5-B880-645500C3B414}" type="datetime1">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096320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2E7D18B-E782-45F6-95D5-615C6DAC7408}" type="datetime1">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860614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B2E4D0-C4B3-43D4-BA3B-3FD775A8A6A6}" type="datetime1">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08145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BEB3A05-A673-4CE1-BA53-F128A23D810B}" type="datetime1">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04384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9613EB5-7791-4819-A134-2A86E09F364D}" type="datetime1">
              <a:rPr lang="en-US" smtClean="0">
                <a:solidFill>
                  <a:prstClr val="black">
                    <a:tint val="75000"/>
                  </a:prstClr>
                </a:solidFill>
              </a:rPr>
              <a:pPr/>
              <a:t>1/19/2017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3316065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77844E3-E90D-43E0-AD87-CA6A5E9CC8D4}" type="datetime1">
              <a:rPr lang="en-US" smtClean="0">
                <a:solidFill>
                  <a:prstClr val="black">
                    <a:tint val="75000"/>
                  </a:prstClr>
                </a:solidFill>
              </a:rPr>
              <a:pPr/>
              <a:t>1/19/2017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416919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DB620DA-C532-4CA4-AC2D-975E4BFE6C51}" type="datetime1">
              <a:rPr lang="en-US" smtClean="0">
                <a:solidFill>
                  <a:prstClr val="black">
                    <a:tint val="75000"/>
                  </a:prstClr>
                </a:solidFill>
              </a:rPr>
              <a:pPr/>
              <a:t>1/19/2017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14573689"/>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7E3CA7-11B8-4118-B3F8-C34786C38617}" type="datetime1">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9785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pn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theme" Target="../theme/theme1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image" Target="../media/image5.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5.pn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1.png"/><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3.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image" Target="../media/image1.png"/><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4.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6.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theme" Target="../theme/theme15.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3.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pn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DDD31-84B6-6E40-B7CB-9EBB1DB33AE8}" type="datetimeFigureOut">
              <a:rPr lang="en-US" smtClean="0"/>
              <a:t>1/19/2017</a:t>
            </a:fld>
            <a:endParaRPr lang="en-US" dirty="0"/>
          </a:p>
        </p:txBody>
      </p:sp>
    </p:spTree>
    <p:extLst>
      <p:ext uri="{BB962C8B-B14F-4D97-AF65-F5344CB8AC3E}">
        <p14:creationId xmlns:p14="http://schemas.microsoft.com/office/powerpoint/2010/main" val="1658211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DDD31-84B6-6E40-B7CB-9EBB1DB33AE8}" type="datetimeFigureOut">
              <a:rPr lang="en-US" smtClean="0">
                <a:solidFill>
                  <a:prstClr val="black">
                    <a:tint val="75000"/>
                  </a:prstClr>
                </a:solidFill>
              </a:rPr>
              <a:pPr/>
              <a:t>1/19/2017</a:t>
            </a:fld>
            <a:endParaRPr lang="en-US" dirty="0">
              <a:solidFill>
                <a:prstClr val="black">
                  <a:tint val="75000"/>
                </a:prstClr>
              </a:solidFill>
            </a:endParaRPr>
          </a:p>
        </p:txBody>
      </p:sp>
    </p:spTree>
    <p:extLst>
      <p:ext uri="{BB962C8B-B14F-4D97-AF65-F5344CB8AC3E}">
        <p14:creationId xmlns:p14="http://schemas.microsoft.com/office/powerpoint/2010/main" val="1231206230"/>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DDD31-84B6-6E40-B7CB-9EBB1DB33AE8}" type="datetimeFigureOut">
              <a:rPr lang="en-US" smtClean="0">
                <a:solidFill>
                  <a:prstClr val="black">
                    <a:tint val="75000"/>
                  </a:prstClr>
                </a:solidFill>
              </a:rPr>
              <a:pPr/>
              <a:t>1/19/2017</a:t>
            </a:fld>
            <a:endParaRPr lang="en-US" dirty="0">
              <a:solidFill>
                <a:prstClr val="black">
                  <a:tint val="75000"/>
                </a:prstClr>
              </a:solidFill>
            </a:endParaRPr>
          </a:p>
        </p:txBody>
      </p:sp>
    </p:spTree>
    <p:extLst>
      <p:ext uri="{BB962C8B-B14F-4D97-AF65-F5344CB8AC3E}">
        <p14:creationId xmlns:p14="http://schemas.microsoft.com/office/powerpoint/2010/main" val="406783979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DDD31-84B6-6E40-B7CB-9EBB1DB33AE8}" type="datetimeFigureOut">
              <a:rPr lang="en-US" smtClean="0">
                <a:solidFill>
                  <a:prstClr val="black">
                    <a:tint val="75000"/>
                  </a:prstClr>
                </a:solidFill>
              </a:rPr>
              <a:pPr/>
              <a:t>1/19/2017</a:t>
            </a:fld>
            <a:endParaRPr lang="en-US" dirty="0">
              <a:solidFill>
                <a:prstClr val="black">
                  <a:tint val="75000"/>
                </a:prstClr>
              </a:solidFill>
            </a:endParaRPr>
          </a:p>
        </p:txBody>
      </p:sp>
    </p:spTree>
    <p:extLst>
      <p:ext uri="{BB962C8B-B14F-4D97-AF65-F5344CB8AC3E}">
        <p14:creationId xmlns:p14="http://schemas.microsoft.com/office/powerpoint/2010/main" val="136578539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571500" y="559678"/>
            <a:ext cx="2875430" cy="495249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886200" y="569066"/>
            <a:ext cx="4686299" cy="56551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1501" y="5930061"/>
            <a:ext cx="2861142" cy="365125"/>
          </a:xfrm>
          <a:prstGeom prst="rect">
            <a:avLst/>
          </a:prstGeom>
        </p:spPr>
        <p:txBody>
          <a:bodyPr vert="horz" lIns="91440" tIns="45720" rIns="91440" bIns="45720" rtlCol="0" anchor="t"/>
          <a:lstStyle>
            <a:lvl1pPr algn="r">
              <a:defRPr sz="750" b="0" i="1" baseline="0">
                <a:solidFill>
                  <a:schemeClr val="tx1">
                    <a:lumMod val="85000"/>
                    <a:lumOff val="15000"/>
                  </a:schemeClr>
                </a:solidFill>
                <a:latin typeface="+mj-lt"/>
              </a:defRPr>
            </a:lvl1pPr>
          </a:lstStyle>
          <a:p>
            <a:fld id="{1A8DDD31-84B6-6E40-B7CB-9EBB1DB33AE8}" type="datetimeFigureOut">
              <a:rPr lang="en-US" smtClean="0"/>
              <a:t>1/19/2017</a:t>
            </a:fld>
            <a:endParaRPr lang="en-US" dirty="0"/>
          </a:p>
        </p:txBody>
      </p:sp>
      <p:sp>
        <p:nvSpPr>
          <p:cNvPr id="5" name="Footer Placeholder 4"/>
          <p:cNvSpPr>
            <a:spLocks noGrp="1"/>
          </p:cNvSpPr>
          <p:nvPr>
            <p:ph type="ftr" sz="quarter" idx="3"/>
          </p:nvPr>
        </p:nvSpPr>
        <p:spPr>
          <a:xfrm>
            <a:off x="571501" y="6314441"/>
            <a:ext cx="2861142" cy="365125"/>
          </a:xfrm>
          <a:prstGeom prst="rect">
            <a:avLst/>
          </a:prstGeom>
        </p:spPr>
        <p:txBody>
          <a:bodyPr vert="horz" lIns="91440" tIns="45720" rIns="91440" bIns="45720" rtlCol="0" anchor="t"/>
          <a:lstStyle>
            <a:lvl1pPr algn="r">
              <a:defRPr sz="1100" b="1" i="1" baseline="0">
                <a:solidFill>
                  <a:schemeClr val="tx1">
                    <a:lumMod val="85000"/>
                    <a:lumOff val="15000"/>
                  </a:schemeClr>
                </a:solidFill>
                <a:latin typeface="+mj-lt"/>
              </a:defRPr>
            </a:lvl1pPr>
          </a:lstStyle>
          <a:p>
            <a:endParaRPr lang="en-US" dirty="0"/>
          </a:p>
        </p:txBody>
      </p:sp>
      <p:sp>
        <p:nvSpPr>
          <p:cNvPr id="6" name="Slide Number Placeholder 5"/>
          <p:cNvSpPr>
            <a:spLocks noGrp="1"/>
          </p:cNvSpPr>
          <p:nvPr>
            <p:ph type="sldNum" sz="quarter" idx="4"/>
          </p:nvPr>
        </p:nvSpPr>
        <p:spPr>
          <a:xfrm>
            <a:off x="8736012" y="5607593"/>
            <a:ext cx="407987" cy="365125"/>
          </a:xfrm>
          <a:prstGeom prst="rect">
            <a:avLst/>
          </a:prstGeom>
        </p:spPr>
        <p:txBody>
          <a:bodyPr vert="horz" lIns="91440" tIns="45720" rIns="91440" bIns="45720" rtlCol="0" anchor="ctr"/>
          <a:lstStyle>
            <a:lvl1pPr algn="r">
              <a:defRPr sz="1100" b="0" i="1" baseline="0">
                <a:solidFill>
                  <a:schemeClr val="bg2"/>
                </a:solidFill>
                <a:latin typeface="+mj-lt"/>
              </a:defRPr>
            </a:lvl1pPr>
          </a:lstStyle>
          <a:p>
            <a:fld id="{AEC10A0C-BB77-FD4A-8FA4-D4334D01E3A4}" type="slidenum">
              <a:rPr lang="en-US" smtClean="0"/>
              <a:pPr/>
              <a:t>‹#›</a:t>
            </a:fld>
            <a:endParaRPr lang="en-US" dirty="0"/>
          </a:p>
        </p:txBody>
      </p:sp>
      <p:cxnSp>
        <p:nvCxnSpPr>
          <p:cNvPr id="10" name="Straight Connector 9"/>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97058117"/>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r" defTabSz="685800" rtl="0" eaLnBrk="1" latinLnBrk="0" hangingPunct="1">
        <a:lnSpc>
          <a:spcPct val="90000"/>
        </a:lnSpc>
        <a:spcBef>
          <a:spcPct val="0"/>
        </a:spcBef>
        <a:buNone/>
        <a:defRPr sz="3800" b="0" i="1" kern="1200" baseline="0">
          <a:solidFill>
            <a:schemeClr val="tx1">
              <a:lumMod val="85000"/>
              <a:lumOff val="15000"/>
            </a:schemeClr>
          </a:solidFill>
          <a:latin typeface="+mj-lt"/>
          <a:ea typeface="+mj-ea"/>
          <a:cs typeface="+mj-cs"/>
        </a:defRPr>
      </a:lvl1pPr>
    </p:titleStyle>
    <p:bodyStyle>
      <a:lvl1pPr marL="283464" indent="-283464" algn="l" defTabSz="6858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6858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6858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6858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6858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685800" rtl="0" eaLnBrk="1" latinLnBrk="0" hangingPunct="1">
        <a:lnSpc>
          <a:spcPct val="112000"/>
        </a:lnSpc>
        <a:spcBef>
          <a:spcPts val="975"/>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pos="7200">
          <p15:clr>
            <a:srgbClr val="F26B43"/>
          </p15:clr>
        </p15:guide>
        <p15:guide id="4" pos="3264">
          <p15:clr>
            <a:srgbClr val="F26B43"/>
          </p15:clr>
        </p15:guide>
        <p15:guide id="5" pos="2124">
          <p15:clr>
            <a:srgbClr val="F26B43"/>
          </p15:clr>
        </p15:guide>
        <p15:guide id="6" pos="360">
          <p15:clr>
            <a:srgbClr val="F26B43"/>
          </p15:clr>
        </p15:guide>
        <p15:guide id="7" orient="horz" pos="432">
          <p15:clr>
            <a:srgbClr val="F26B43"/>
          </p15:clr>
        </p15:guide>
        <p15:guide id="8" pos="5400">
          <p15:clr>
            <a:srgbClr val="F26B43"/>
          </p15:clr>
        </p15:guide>
        <p15:guide id="9" pos="2448">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571501" y="559678"/>
            <a:ext cx="2875430" cy="495249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886201" y="569066"/>
            <a:ext cx="4686299" cy="56551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1501" y="5930063"/>
            <a:ext cx="2861142" cy="365125"/>
          </a:xfrm>
          <a:prstGeom prst="rect">
            <a:avLst/>
          </a:prstGeom>
        </p:spPr>
        <p:txBody>
          <a:bodyPr vert="horz" lIns="91440" tIns="45720" rIns="91440" bIns="45720" rtlCol="0" anchor="t"/>
          <a:lstStyle>
            <a:lvl1pPr algn="r">
              <a:defRPr sz="563" b="0" i="1" baseline="0">
                <a:solidFill>
                  <a:schemeClr val="tx1">
                    <a:lumMod val="85000"/>
                    <a:lumOff val="15000"/>
                  </a:schemeClr>
                </a:solidFill>
                <a:latin typeface="+mj-lt"/>
              </a:defRPr>
            </a:lvl1pPr>
          </a:lstStyle>
          <a:p>
            <a:fld id="{1A8DDD31-84B6-6E40-B7CB-9EBB1DB33AE8}" type="datetimeFigureOut">
              <a:rPr lang="en-US" smtClean="0">
                <a:solidFill>
                  <a:prstClr val="black">
                    <a:lumMod val="85000"/>
                    <a:lumOff val="15000"/>
                  </a:prstClr>
                </a:solidFill>
              </a:rPr>
              <a:pPr/>
              <a:t>1/19/2017</a:t>
            </a:fld>
            <a:endParaRPr lang="en-US" dirty="0">
              <a:solidFill>
                <a:prstClr val="black">
                  <a:lumMod val="85000"/>
                  <a:lumOff val="15000"/>
                </a:prstClr>
              </a:solidFill>
            </a:endParaRPr>
          </a:p>
        </p:txBody>
      </p:sp>
      <p:sp>
        <p:nvSpPr>
          <p:cNvPr id="5" name="Footer Placeholder 4"/>
          <p:cNvSpPr>
            <a:spLocks noGrp="1"/>
          </p:cNvSpPr>
          <p:nvPr>
            <p:ph type="ftr" sz="quarter" idx="3"/>
          </p:nvPr>
        </p:nvSpPr>
        <p:spPr>
          <a:xfrm>
            <a:off x="571501" y="6314443"/>
            <a:ext cx="2861142" cy="365125"/>
          </a:xfrm>
          <a:prstGeom prst="rect">
            <a:avLst/>
          </a:prstGeom>
        </p:spPr>
        <p:txBody>
          <a:bodyPr vert="horz" lIns="91440" tIns="45720" rIns="91440" bIns="45720" rtlCol="0" anchor="t"/>
          <a:lstStyle>
            <a:lvl1pPr algn="r">
              <a:defRPr sz="825" b="1" i="1" baseline="0">
                <a:solidFill>
                  <a:schemeClr val="tx1">
                    <a:lumMod val="85000"/>
                    <a:lumOff val="15000"/>
                  </a:schemeClr>
                </a:solidFill>
                <a:latin typeface="+mj-lt"/>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4"/>
          </p:nvPr>
        </p:nvSpPr>
        <p:spPr>
          <a:xfrm>
            <a:off x="8736013" y="5607595"/>
            <a:ext cx="407987" cy="365125"/>
          </a:xfrm>
          <a:prstGeom prst="rect">
            <a:avLst/>
          </a:prstGeom>
        </p:spPr>
        <p:txBody>
          <a:bodyPr vert="horz" lIns="91440" tIns="45720" rIns="91440" bIns="45720" rtlCol="0" anchor="ctr"/>
          <a:lstStyle>
            <a:lvl1pPr algn="r">
              <a:defRPr sz="825" b="0" i="1" baseline="0">
                <a:solidFill>
                  <a:schemeClr val="bg2"/>
                </a:solidFill>
                <a:latin typeface="+mj-lt"/>
              </a:defRPr>
            </a:lvl1pPr>
          </a:lstStyle>
          <a:p>
            <a:fld id="{AEC10A0C-BB77-FD4A-8FA4-D4334D01E3A4}" type="slidenum">
              <a:rPr lang="en-US" smtClean="0">
                <a:solidFill>
                  <a:srgbClr val="F5F5F5"/>
                </a:solidFill>
              </a:rPr>
              <a:pPr/>
              <a:t>‹#›</a:t>
            </a:fld>
            <a:endParaRPr lang="en-US" dirty="0">
              <a:solidFill>
                <a:srgbClr val="F5F5F5"/>
              </a:solidFill>
            </a:endParaRPr>
          </a:p>
        </p:txBody>
      </p:sp>
      <p:cxnSp>
        <p:nvCxnSpPr>
          <p:cNvPr id="10" name="Straight Connector 9"/>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9426007"/>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r" defTabSz="514350" rtl="0" eaLnBrk="1" latinLnBrk="0" hangingPunct="1">
        <a:lnSpc>
          <a:spcPct val="90000"/>
        </a:lnSpc>
        <a:spcBef>
          <a:spcPct val="0"/>
        </a:spcBef>
        <a:buNone/>
        <a:defRPr sz="2850" b="0" i="1" kern="1200" baseline="0">
          <a:solidFill>
            <a:schemeClr val="tx1">
              <a:lumMod val="85000"/>
              <a:lumOff val="15000"/>
            </a:schemeClr>
          </a:solidFill>
          <a:latin typeface="+mj-lt"/>
          <a:ea typeface="+mj-ea"/>
          <a:cs typeface="+mj-cs"/>
        </a:defRPr>
      </a:lvl1pPr>
    </p:titleStyle>
    <p:bodyStyle>
      <a:lvl1pPr marL="212598" indent="-212598" algn="l" defTabSz="51435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51435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51435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51435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51435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514350" rtl="0" eaLnBrk="1" latinLnBrk="0" hangingPunct="1">
        <a:lnSpc>
          <a:spcPct val="112000"/>
        </a:lnSpc>
        <a:spcBef>
          <a:spcPts val="731"/>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159449" algn="l" defTabSz="514350" rtl="0" eaLnBrk="1" latinLnBrk="0" hangingPunct="1">
        <a:lnSpc>
          <a:spcPct val="112000"/>
        </a:lnSpc>
        <a:spcBef>
          <a:spcPts val="731"/>
        </a:spcBef>
        <a:buFont typeface="Arial" panose="020B0604020202020204" pitchFamily="34" charset="0"/>
        <a:buChar char="•"/>
        <a:defRPr sz="788" i="1" kern="1200" baseline="0">
          <a:solidFill>
            <a:schemeClr val="tx1">
              <a:lumMod val="85000"/>
              <a:lumOff val="15000"/>
            </a:schemeClr>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pos="7200">
          <p15:clr>
            <a:srgbClr val="F26B43"/>
          </p15:clr>
        </p15:guide>
        <p15:guide id="4" pos="3264">
          <p15:clr>
            <a:srgbClr val="F26B43"/>
          </p15:clr>
        </p15:guide>
        <p15:guide id="5" pos="2124">
          <p15:clr>
            <a:srgbClr val="F26B43"/>
          </p15:clr>
        </p15:guide>
        <p15:guide id="6" pos="360">
          <p15:clr>
            <a:srgbClr val="F26B43"/>
          </p15:clr>
        </p15:guide>
        <p15:guide id="7" orient="horz" pos="432">
          <p15:clr>
            <a:srgbClr val="F26B43"/>
          </p15:clr>
        </p15:guide>
        <p15:guide id="8" pos="5400">
          <p15:clr>
            <a:srgbClr val="F26B43"/>
          </p15:clr>
        </p15:guide>
        <p15:guide id="9" pos="2448">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7"/>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1"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A40CBBA-220A-447C-9114-73FBB77412C7}" type="datetimeFigureOut">
              <a:rPr lang="en-US" smtClean="0">
                <a:solidFill>
                  <a:prstClr val="black">
                    <a:tint val="75000"/>
                  </a:prstClr>
                </a:solidFill>
              </a:rPr>
              <a:pPr defTabSz="914400"/>
              <a:t>1/19/2017</a:t>
            </a:fld>
            <a:endParaRPr lang="en-US">
              <a:solidFill>
                <a:prstClr val="black">
                  <a:tint val="75000"/>
                </a:prstClr>
              </a:solidFill>
            </a:endParaRPr>
          </a:p>
        </p:txBody>
      </p:sp>
      <p:sp>
        <p:nvSpPr>
          <p:cNvPr id="5" name="Footer Placeholder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1"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34FC533-356A-454F-A1AD-5FED9357B9CA}"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23532068"/>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37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4.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DDD31-84B6-6E40-B7CB-9EBB1DB33AE8}" type="datetimeFigureOut">
              <a:rPr lang="en-US" smtClean="0"/>
              <a:t>1/19/2017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443338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DDD31-84B6-6E40-B7CB-9EBB1DB33AE8}" type="datetimeFigureOut">
              <a:rPr lang="en-US" smtClean="0"/>
              <a:t>1/19/2017</a:t>
            </a:fld>
            <a:endParaRPr lang="en-US" dirty="0"/>
          </a:p>
        </p:txBody>
      </p:sp>
    </p:spTree>
    <p:extLst>
      <p:ext uri="{BB962C8B-B14F-4D97-AF65-F5344CB8AC3E}">
        <p14:creationId xmlns:p14="http://schemas.microsoft.com/office/powerpoint/2010/main" val="2256794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DDD31-84B6-6E40-B7CB-9EBB1DB33AE8}" type="datetimeFigureOut">
              <a:rPr lang="en-US" smtClean="0">
                <a:solidFill>
                  <a:prstClr val="black">
                    <a:tint val="75000"/>
                  </a:prstClr>
                </a:solidFill>
              </a:rPr>
              <a:pPr/>
              <a:t>1/19/2017</a:t>
            </a:fld>
            <a:endParaRPr lang="en-US" dirty="0">
              <a:solidFill>
                <a:prstClr val="black">
                  <a:tint val="75000"/>
                </a:prstClr>
              </a:solidFill>
            </a:endParaRPr>
          </a:p>
        </p:txBody>
      </p:sp>
    </p:spTree>
    <p:extLst>
      <p:ext uri="{BB962C8B-B14F-4D97-AF65-F5344CB8AC3E}">
        <p14:creationId xmlns:p14="http://schemas.microsoft.com/office/powerpoint/2010/main" val="3115547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C53DC-AD11-4CC4-AFE4-C5A866BDE2CA}" type="datetime1">
              <a:rPr lang="en-US" smtClean="0">
                <a:solidFill>
                  <a:prstClr val="black">
                    <a:tint val="75000"/>
                  </a:prstClr>
                </a:solidFill>
              </a:rPr>
              <a:pPr/>
              <a:t>1/19/2017</a:t>
            </a:fld>
            <a:endParaRPr lang="en-US" dirty="0">
              <a:solidFill>
                <a:prstClr val="black">
                  <a:tint val="75000"/>
                </a:prstClr>
              </a:solidFill>
            </a:endParaRPr>
          </a:p>
        </p:txBody>
      </p:sp>
    </p:spTree>
    <p:extLst>
      <p:ext uri="{BB962C8B-B14F-4D97-AF65-F5344CB8AC3E}">
        <p14:creationId xmlns:p14="http://schemas.microsoft.com/office/powerpoint/2010/main" val="32400913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DDD31-84B6-6E40-B7CB-9EBB1DB33AE8}" type="datetimeFigureOut">
              <a:rPr lang="en-US" smtClean="0">
                <a:solidFill>
                  <a:prstClr val="black">
                    <a:tint val="75000"/>
                  </a:prstClr>
                </a:solidFill>
              </a:rPr>
              <a:pPr/>
              <a:t>1/19/2017</a:t>
            </a:fld>
            <a:endParaRPr lang="en-US" dirty="0">
              <a:solidFill>
                <a:prstClr val="black">
                  <a:tint val="75000"/>
                </a:prstClr>
              </a:solidFill>
            </a:endParaRPr>
          </a:p>
        </p:txBody>
      </p:sp>
    </p:spTree>
    <p:extLst>
      <p:ext uri="{BB962C8B-B14F-4D97-AF65-F5344CB8AC3E}">
        <p14:creationId xmlns:p14="http://schemas.microsoft.com/office/powerpoint/2010/main" val="14154637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DDD31-84B6-6E40-B7CB-9EBB1DB33AE8}" type="datetimeFigureOut">
              <a:rPr lang="en-US" smtClean="0">
                <a:solidFill>
                  <a:prstClr val="black">
                    <a:tint val="75000"/>
                  </a:prstClr>
                </a:solidFill>
              </a:rPr>
              <a:pPr/>
              <a:t>1/19/2017</a:t>
            </a:fld>
            <a:endParaRPr lang="en-US" dirty="0">
              <a:solidFill>
                <a:prstClr val="black">
                  <a:tint val="75000"/>
                </a:prstClr>
              </a:solidFill>
            </a:endParaRPr>
          </a:p>
        </p:txBody>
      </p:sp>
    </p:spTree>
    <p:extLst>
      <p:ext uri="{BB962C8B-B14F-4D97-AF65-F5344CB8AC3E}">
        <p14:creationId xmlns:p14="http://schemas.microsoft.com/office/powerpoint/2010/main" val="389210904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6EC01-3EE1-4290-89D6-91489E367EA1}" type="datetime1">
              <a:rPr lang="en-US" smtClean="0">
                <a:solidFill>
                  <a:prstClr val="black">
                    <a:tint val="75000"/>
                  </a:prstClr>
                </a:solidFill>
              </a:rPr>
              <a:pPr/>
              <a:t>1/19/2017</a:t>
            </a:fld>
            <a:endParaRPr lang="en-US" dirty="0">
              <a:solidFill>
                <a:prstClr val="black">
                  <a:tint val="75000"/>
                </a:prstClr>
              </a:solidFill>
            </a:endParaRPr>
          </a:p>
        </p:txBody>
      </p:sp>
    </p:spTree>
    <p:extLst>
      <p:ext uri="{BB962C8B-B14F-4D97-AF65-F5344CB8AC3E}">
        <p14:creationId xmlns:p14="http://schemas.microsoft.com/office/powerpoint/2010/main" val="216268330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ABDE51-86A4-44D9-BF50-3667D73DB600}" type="datetime1">
              <a:rPr lang="en-US" smtClean="0">
                <a:solidFill>
                  <a:prstClr val="black">
                    <a:tint val="75000"/>
                  </a:prstClr>
                </a:solidFill>
              </a:rPr>
              <a:pPr/>
              <a:t>1/19/2017</a:t>
            </a:fld>
            <a:endParaRPr lang="en-US" dirty="0">
              <a:solidFill>
                <a:prstClr val="black">
                  <a:tint val="75000"/>
                </a:prstClr>
              </a:solidFill>
            </a:endParaRPr>
          </a:p>
        </p:txBody>
      </p:sp>
    </p:spTree>
    <p:extLst>
      <p:ext uri="{BB962C8B-B14F-4D97-AF65-F5344CB8AC3E}">
        <p14:creationId xmlns:p14="http://schemas.microsoft.com/office/powerpoint/2010/main" val="318450478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0.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38.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49.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4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42950" y="0"/>
            <a:ext cx="8382000" cy="6858000"/>
          </a:xfrm>
          <a:prstGeom prst="rect">
            <a:avLst/>
          </a:prstGeom>
        </p:spPr>
      </p:pic>
      <p:sp>
        <p:nvSpPr>
          <p:cNvPr id="12" name="TextBox 11"/>
          <p:cNvSpPr txBox="1"/>
          <p:nvPr/>
        </p:nvSpPr>
        <p:spPr>
          <a:xfrm>
            <a:off x="1866900" y="2257425"/>
            <a:ext cx="5838825" cy="584775"/>
          </a:xfrm>
          <a:prstGeom prst="rect">
            <a:avLst/>
          </a:prstGeom>
          <a:noFill/>
        </p:spPr>
        <p:txBody>
          <a:bodyPr wrap="square" rtlCol="0">
            <a:spAutoFit/>
          </a:bodyPr>
          <a:lstStyle/>
          <a:p>
            <a:pPr algn="ctr"/>
            <a:r>
              <a:rPr lang="en-US" sz="3200" b="1" dirty="0" smtClean="0">
                <a:solidFill>
                  <a:schemeClr val="bg1"/>
                </a:solidFill>
              </a:rPr>
              <a:t>(Miles Intermediate)</a:t>
            </a:r>
            <a:endParaRPr lang="en-US" sz="3200" b="1" dirty="0">
              <a:solidFill>
                <a:schemeClr val="bg1"/>
              </a:solidFill>
            </a:endParaRPr>
          </a:p>
        </p:txBody>
      </p:sp>
    </p:spTree>
    <p:extLst>
      <p:ext uri="{BB962C8B-B14F-4D97-AF65-F5344CB8AC3E}">
        <p14:creationId xmlns:p14="http://schemas.microsoft.com/office/powerpoint/2010/main" val="2315968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ight Arrow 66"/>
          <p:cNvSpPr/>
          <p:nvPr/>
        </p:nvSpPr>
        <p:spPr>
          <a:xfrm>
            <a:off x="6822107" y="4424498"/>
            <a:ext cx="575474" cy="257661"/>
          </a:xfrm>
          <a:prstGeom prst="rightArrow">
            <a:avLst/>
          </a:prstGeom>
          <a:solidFill>
            <a:sysClr val="window" lastClr="FFFFFF"/>
          </a:solidFill>
          <a:ln w="25400" cap="flat" cmpd="sng" algn="ctr">
            <a:solidFill>
              <a:srgbClr val="FF7C80"/>
            </a:solidFill>
            <a:prstDash val="solid"/>
          </a:ln>
          <a:effectLst/>
        </p:spPr>
        <p:txBody>
          <a:bodyPr rtlCol="0" anchor="ctr"/>
          <a:lstStyle/>
          <a:p>
            <a:pPr algn="ctr" defTabSz="914400">
              <a:defRPr/>
            </a:pPr>
            <a:endParaRPr lang="en-US" sz="1013" kern="0">
              <a:solidFill>
                <a:prstClr val="black"/>
              </a:solidFill>
            </a:endParaRPr>
          </a:p>
        </p:txBody>
      </p:sp>
      <p:sp>
        <p:nvSpPr>
          <p:cNvPr id="63" name="Right Arrow 62"/>
          <p:cNvSpPr/>
          <p:nvPr/>
        </p:nvSpPr>
        <p:spPr>
          <a:xfrm>
            <a:off x="6804423" y="2936813"/>
            <a:ext cx="575474" cy="257661"/>
          </a:xfrm>
          <a:prstGeom prst="rightArrow">
            <a:avLst/>
          </a:prstGeom>
          <a:solidFill>
            <a:sysClr val="window" lastClr="FFFFFF"/>
          </a:solidFill>
          <a:ln w="25400" cap="flat" cmpd="sng" algn="ctr">
            <a:solidFill>
              <a:srgbClr val="F79646"/>
            </a:solidFill>
            <a:prstDash val="solid"/>
          </a:ln>
          <a:effectLst/>
        </p:spPr>
        <p:txBody>
          <a:bodyPr rtlCol="0" anchor="ctr"/>
          <a:lstStyle/>
          <a:p>
            <a:pPr algn="ctr" defTabSz="914400">
              <a:defRPr/>
            </a:pPr>
            <a:endParaRPr lang="en-US" sz="1013" kern="0">
              <a:solidFill>
                <a:prstClr val="black"/>
              </a:solidFill>
            </a:endParaRPr>
          </a:p>
        </p:txBody>
      </p:sp>
      <p:sp>
        <p:nvSpPr>
          <p:cNvPr id="53" name="Right Arrow 52"/>
          <p:cNvSpPr/>
          <p:nvPr/>
        </p:nvSpPr>
        <p:spPr>
          <a:xfrm>
            <a:off x="6754257" y="6195952"/>
            <a:ext cx="643324" cy="254168"/>
          </a:xfrm>
          <a:prstGeom prst="rightArrow">
            <a:avLst/>
          </a:prstGeom>
          <a:solidFill>
            <a:sysClr val="window" lastClr="FFFFFF"/>
          </a:solidFill>
          <a:ln w="25400" cap="flat" cmpd="sng" algn="ctr">
            <a:solidFill>
              <a:schemeClr val="tx1">
                <a:lumMod val="50000"/>
                <a:lumOff val="50000"/>
              </a:schemeClr>
            </a:solidFill>
            <a:prstDash val="solid"/>
          </a:ln>
          <a:effectLst/>
        </p:spPr>
        <p:txBody>
          <a:bodyPr rtlCol="0" anchor="ctr"/>
          <a:lstStyle/>
          <a:p>
            <a:pPr algn="ctr" defTabSz="914400">
              <a:defRPr/>
            </a:pPr>
            <a:endParaRPr lang="en-US" sz="1013" kern="0">
              <a:solidFill>
                <a:prstClr val="black"/>
              </a:solidFill>
            </a:endParaRPr>
          </a:p>
        </p:txBody>
      </p:sp>
      <p:sp>
        <p:nvSpPr>
          <p:cNvPr id="44" name="Right Arrow 43"/>
          <p:cNvSpPr/>
          <p:nvPr/>
        </p:nvSpPr>
        <p:spPr>
          <a:xfrm>
            <a:off x="6754257" y="5393704"/>
            <a:ext cx="643324" cy="254168"/>
          </a:xfrm>
          <a:prstGeom prst="rightArrow">
            <a:avLst/>
          </a:prstGeom>
          <a:solidFill>
            <a:sysClr val="window" lastClr="FFFFFF"/>
          </a:solidFill>
          <a:ln w="25400" cap="flat" cmpd="sng" algn="ctr">
            <a:solidFill>
              <a:schemeClr val="accent6">
                <a:lumMod val="75000"/>
              </a:schemeClr>
            </a:solidFill>
            <a:prstDash val="solid"/>
          </a:ln>
          <a:effectLst/>
        </p:spPr>
        <p:txBody>
          <a:bodyPr rtlCol="0" anchor="ctr"/>
          <a:lstStyle/>
          <a:p>
            <a:pPr algn="ctr" defTabSz="914400">
              <a:defRPr/>
            </a:pPr>
            <a:endParaRPr lang="en-US" sz="1013" kern="0">
              <a:solidFill>
                <a:prstClr val="black"/>
              </a:solidFill>
            </a:endParaRPr>
          </a:p>
        </p:txBody>
      </p:sp>
      <p:sp>
        <p:nvSpPr>
          <p:cNvPr id="43" name="Right Arrow 42"/>
          <p:cNvSpPr/>
          <p:nvPr/>
        </p:nvSpPr>
        <p:spPr>
          <a:xfrm>
            <a:off x="3003681" y="6195952"/>
            <a:ext cx="643324" cy="254168"/>
          </a:xfrm>
          <a:prstGeom prst="rightArrow">
            <a:avLst/>
          </a:prstGeom>
          <a:solidFill>
            <a:sysClr val="window" lastClr="FFFFFF"/>
          </a:solidFill>
          <a:ln w="25400" cap="flat" cmpd="sng" algn="ctr">
            <a:solidFill>
              <a:schemeClr val="tx1">
                <a:lumMod val="50000"/>
                <a:lumOff val="50000"/>
              </a:schemeClr>
            </a:solidFill>
            <a:prstDash val="solid"/>
          </a:ln>
          <a:effectLst/>
        </p:spPr>
        <p:txBody>
          <a:bodyPr rtlCol="0" anchor="ctr"/>
          <a:lstStyle/>
          <a:p>
            <a:pPr algn="ctr" defTabSz="914400">
              <a:defRPr/>
            </a:pPr>
            <a:endParaRPr lang="en-US" sz="1013" kern="0">
              <a:solidFill>
                <a:prstClr val="black"/>
              </a:solidFill>
            </a:endParaRPr>
          </a:p>
        </p:txBody>
      </p:sp>
      <p:sp>
        <p:nvSpPr>
          <p:cNvPr id="59" name="Right Arrow 58"/>
          <p:cNvSpPr/>
          <p:nvPr/>
        </p:nvSpPr>
        <p:spPr>
          <a:xfrm>
            <a:off x="3093084" y="4424498"/>
            <a:ext cx="575474" cy="257661"/>
          </a:xfrm>
          <a:prstGeom prst="rightArrow">
            <a:avLst/>
          </a:prstGeom>
          <a:solidFill>
            <a:sysClr val="window" lastClr="FFFFFF"/>
          </a:solidFill>
          <a:ln w="25400" cap="flat" cmpd="sng" algn="ctr">
            <a:solidFill>
              <a:srgbClr val="FF7C80"/>
            </a:solidFill>
            <a:prstDash val="solid"/>
          </a:ln>
          <a:effectLst/>
        </p:spPr>
        <p:txBody>
          <a:bodyPr rtlCol="0" anchor="ctr"/>
          <a:lstStyle/>
          <a:p>
            <a:pPr algn="ctr" defTabSz="914400">
              <a:defRPr/>
            </a:pPr>
            <a:endParaRPr lang="en-US" sz="1013" kern="0">
              <a:solidFill>
                <a:prstClr val="black"/>
              </a:solidFill>
            </a:endParaRPr>
          </a:p>
        </p:txBody>
      </p:sp>
      <p:sp>
        <p:nvSpPr>
          <p:cNvPr id="54" name="Right Arrow 53"/>
          <p:cNvSpPr/>
          <p:nvPr/>
        </p:nvSpPr>
        <p:spPr>
          <a:xfrm>
            <a:off x="3093084" y="2936813"/>
            <a:ext cx="575474" cy="257661"/>
          </a:xfrm>
          <a:prstGeom prst="rightArrow">
            <a:avLst/>
          </a:prstGeom>
          <a:solidFill>
            <a:sysClr val="window" lastClr="FFFFFF"/>
          </a:solidFill>
          <a:ln w="25400" cap="flat" cmpd="sng" algn="ctr">
            <a:solidFill>
              <a:srgbClr val="F79646"/>
            </a:solidFill>
            <a:prstDash val="solid"/>
          </a:ln>
          <a:effectLst/>
        </p:spPr>
        <p:txBody>
          <a:bodyPr rtlCol="0" anchor="ctr"/>
          <a:lstStyle/>
          <a:p>
            <a:pPr algn="ctr" defTabSz="914400">
              <a:defRPr/>
            </a:pPr>
            <a:endParaRPr lang="en-US" sz="1013" kern="0">
              <a:solidFill>
                <a:prstClr val="black"/>
              </a:solidFill>
            </a:endParaRPr>
          </a:p>
        </p:txBody>
      </p:sp>
      <p:sp>
        <p:nvSpPr>
          <p:cNvPr id="56" name="Right Arrow 55"/>
          <p:cNvSpPr/>
          <p:nvPr/>
        </p:nvSpPr>
        <p:spPr>
          <a:xfrm>
            <a:off x="3003681" y="5389200"/>
            <a:ext cx="643324" cy="254168"/>
          </a:xfrm>
          <a:prstGeom prst="rightArrow">
            <a:avLst/>
          </a:prstGeom>
          <a:solidFill>
            <a:sysClr val="window" lastClr="FFFFFF"/>
          </a:solidFill>
          <a:ln w="25400" cap="flat" cmpd="sng" algn="ctr">
            <a:solidFill>
              <a:schemeClr val="accent6">
                <a:lumMod val="75000"/>
              </a:schemeClr>
            </a:solidFill>
            <a:prstDash val="solid"/>
          </a:ln>
          <a:effectLst/>
        </p:spPr>
        <p:txBody>
          <a:bodyPr rtlCol="0" anchor="ctr"/>
          <a:lstStyle/>
          <a:p>
            <a:pPr algn="ctr" defTabSz="914400">
              <a:defRPr/>
            </a:pPr>
            <a:endParaRPr lang="en-US" sz="1013" kern="0">
              <a:solidFill>
                <a:prstClr val="black"/>
              </a:solidFill>
            </a:endParaRPr>
          </a:p>
        </p:txBody>
      </p:sp>
      <p:sp>
        <p:nvSpPr>
          <p:cNvPr id="5" name="TextBox 4"/>
          <p:cNvSpPr txBox="1"/>
          <p:nvPr/>
        </p:nvSpPr>
        <p:spPr>
          <a:xfrm>
            <a:off x="0" y="49884"/>
            <a:ext cx="9144000" cy="276999"/>
          </a:xfrm>
          <a:prstGeom prst="rect">
            <a:avLst/>
          </a:prstGeom>
          <a:solidFill>
            <a:srgbClr val="0066FF"/>
          </a:solidFill>
        </p:spPr>
        <p:txBody>
          <a:bodyPr wrap="square" rtlCol="0">
            <a:spAutoFit/>
          </a:bodyPr>
          <a:lstStyle/>
          <a:p>
            <a:pPr algn="ctr" defTabSz="914400"/>
            <a:r>
              <a:rPr lang="en-US" sz="1200" dirty="0" smtClean="0">
                <a:solidFill>
                  <a:prstClr val="white"/>
                </a:solidFill>
                <a:latin typeface="Arial"/>
                <a:cs typeface="Arial"/>
              </a:rPr>
              <a:t>Miles Intermediate School (Mays Cluster)    DRAFT</a:t>
            </a:r>
            <a:endParaRPr lang="en-US" sz="1200" dirty="0">
              <a:solidFill>
                <a:prstClr val="white"/>
              </a:solidFill>
              <a:latin typeface="Arial"/>
              <a:cs typeface="Arial"/>
            </a:endParaRPr>
          </a:p>
        </p:txBody>
      </p:sp>
      <p:grpSp>
        <p:nvGrpSpPr>
          <p:cNvPr id="37" name="Group 36"/>
          <p:cNvGrpSpPr/>
          <p:nvPr/>
        </p:nvGrpSpPr>
        <p:grpSpPr>
          <a:xfrm>
            <a:off x="771017" y="4110444"/>
            <a:ext cx="2658173" cy="2633586"/>
            <a:chOff x="1377002" y="4138289"/>
            <a:chExt cx="2648294" cy="4807887"/>
          </a:xfrm>
        </p:grpSpPr>
        <p:sp>
          <p:nvSpPr>
            <p:cNvPr id="38" name="Rounded Rectangle 37"/>
            <p:cNvSpPr/>
            <p:nvPr/>
          </p:nvSpPr>
          <p:spPr>
            <a:xfrm>
              <a:off x="1392623" y="4138289"/>
              <a:ext cx="2632673" cy="1880260"/>
            </a:xfrm>
            <a:prstGeom prst="rect">
              <a:avLst/>
            </a:prstGeom>
            <a:solidFill>
              <a:srgbClr val="FFD5D5"/>
            </a:solidFill>
            <a:ln w="25400" cap="flat" cmpd="sng" algn="ctr">
              <a:solidFill>
                <a:srgbClr val="E3A3A3"/>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225"/>
                </a:spcAft>
              </a:pPr>
              <a:endParaRPr lang="en-US" sz="800" b="1" dirty="0">
                <a:solidFill>
                  <a:srgbClr val="000000"/>
                </a:solidFill>
                <a:latin typeface="Arial"/>
                <a:cs typeface="Arial"/>
              </a:endParaRPr>
            </a:p>
            <a:p>
              <a:pPr>
                <a:defRPr/>
              </a:pPr>
              <a:r>
                <a:rPr lang="en-US" sz="800" b="1" dirty="0" smtClean="0">
                  <a:solidFill>
                    <a:prstClr val="black"/>
                  </a:solidFill>
                  <a:latin typeface="Arial"/>
                  <a:cs typeface="Arial"/>
                </a:rPr>
                <a:t>4. Build teacher capacity in core content areas, specifically Literacy and Mathematics and in International Baccalaureate Ideology. </a:t>
              </a:r>
            </a:p>
            <a:p>
              <a:pPr>
                <a:defRPr/>
              </a:pPr>
              <a:r>
                <a:rPr lang="en-US" sz="800" b="1" dirty="0" smtClean="0">
                  <a:solidFill>
                    <a:prstClr val="black"/>
                  </a:solidFill>
                  <a:latin typeface="Arial"/>
                  <a:cs typeface="Arial"/>
                </a:rPr>
                <a:t> </a:t>
              </a:r>
              <a:endParaRPr lang="en-US" sz="800" b="1" dirty="0">
                <a:solidFill>
                  <a:prstClr val="black"/>
                </a:solidFill>
                <a:latin typeface="Arial"/>
                <a:cs typeface="Arial"/>
              </a:endParaRPr>
            </a:p>
          </p:txBody>
        </p:sp>
        <p:sp>
          <p:nvSpPr>
            <p:cNvPr id="39" name="Rounded Rectangle 38"/>
            <p:cNvSpPr/>
            <p:nvPr/>
          </p:nvSpPr>
          <p:spPr>
            <a:xfrm>
              <a:off x="1377002" y="6164853"/>
              <a:ext cx="2632673" cy="1300564"/>
            </a:xfrm>
            <a:prstGeom prst="rect">
              <a:avLst/>
            </a:prstGeom>
            <a:solidFill>
              <a:schemeClr val="accent6">
                <a:lumMod val="60000"/>
                <a:lumOff val="40000"/>
              </a:schemeClr>
            </a:solidFill>
            <a:ln w="25400" cap="flat" cmpd="sng" algn="ctr">
              <a:solidFill>
                <a:schemeClr val="accent6">
                  <a:lumMod val="75000"/>
                </a:schemeClr>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1200"/>
                </a:spcAft>
              </a:pPr>
              <a:r>
                <a:rPr lang="en-US" sz="800" b="1" dirty="0" smtClean="0">
                  <a:solidFill>
                    <a:prstClr val="black"/>
                  </a:solidFill>
                  <a:latin typeface="Arial"/>
                  <a:cs typeface="Arial"/>
                </a:rPr>
                <a:t> 5. Build systems identifying and addressing root causes to promote social and academic growth</a:t>
              </a:r>
            </a:p>
            <a:p>
              <a:pPr>
                <a:spcAft>
                  <a:spcPts val="1200"/>
                </a:spcAft>
              </a:pPr>
              <a:r>
                <a:rPr lang="en-US" sz="800" b="1" dirty="0" smtClean="0">
                  <a:solidFill>
                    <a:prstClr val="black"/>
                  </a:solidFill>
                  <a:latin typeface="Arial"/>
                  <a:cs typeface="Arial"/>
                </a:rPr>
                <a:t>6. Build systems and resources to support IB implementation</a:t>
              </a:r>
              <a:endParaRPr lang="en-US" sz="800" b="1" dirty="0">
                <a:solidFill>
                  <a:prstClr val="black"/>
                </a:solidFill>
                <a:latin typeface="Arial"/>
                <a:cs typeface="Arial"/>
              </a:endParaRPr>
            </a:p>
          </p:txBody>
        </p:sp>
        <p:sp>
          <p:nvSpPr>
            <p:cNvPr id="40" name="Rounded Rectangle 39"/>
            <p:cNvSpPr/>
            <p:nvPr/>
          </p:nvSpPr>
          <p:spPr>
            <a:xfrm>
              <a:off x="1386621" y="7611721"/>
              <a:ext cx="2632673" cy="1334455"/>
            </a:xfrm>
            <a:prstGeom prst="rect">
              <a:avLst/>
            </a:prstGeom>
            <a:solidFill>
              <a:schemeClr val="bg1">
                <a:lumMod val="75000"/>
              </a:schemeClr>
            </a:solidFill>
            <a:ln w="25400" cap="flat" cmpd="sng" algn="ctr">
              <a:solidFill>
                <a:schemeClr val="bg1">
                  <a:lumMod val="50000"/>
                </a:schemeClr>
              </a:solidFill>
              <a:prstDash val="solid"/>
            </a:ln>
            <a:effectLst/>
          </p:spPr>
          <p:txBody>
            <a:bodyPr vert="vert27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800" b="1" dirty="0">
                <a:solidFill>
                  <a:prstClr val="black"/>
                </a:solidFill>
              </a:endParaRPr>
            </a:p>
            <a:p>
              <a:pPr marL="160727" indent="-160727">
                <a:buFont typeface="Arial" pitchFamily="34" charset="0"/>
                <a:buChar char="•"/>
                <a:defRPr/>
              </a:pPr>
              <a:endParaRPr lang="en-US" sz="800" b="1" dirty="0">
                <a:solidFill>
                  <a:prstClr val="black"/>
                </a:solidFill>
              </a:endParaRPr>
            </a:p>
          </p:txBody>
        </p:sp>
      </p:grpSp>
      <p:sp>
        <p:nvSpPr>
          <p:cNvPr id="34" name="Rectangle 33"/>
          <p:cNvSpPr/>
          <p:nvPr/>
        </p:nvSpPr>
        <p:spPr>
          <a:xfrm>
            <a:off x="1585038" y="1870652"/>
            <a:ext cx="1023036" cy="219291"/>
          </a:xfrm>
          <a:prstGeom prst="rect">
            <a:avLst/>
          </a:prstGeom>
        </p:spPr>
        <p:txBody>
          <a:bodyPr wrap="none">
            <a:spAutoFit/>
          </a:bodyPr>
          <a:lstStyle/>
          <a:p>
            <a:pPr algn="ctr" defTabSz="914400"/>
            <a:r>
              <a:rPr lang="en-US" sz="825" b="1" dirty="0">
                <a:solidFill>
                  <a:prstClr val="black"/>
                </a:solidFill>
                <a:latin typeface="Arial"/>
                <a:cs typeface="Arial"/>
              </a:rPr>
              <a:t>School Priorities</a:t>
            </a:r>
          </a:p>
        </p:txBody>
      </p:sp>
      <p:sp>
        <p:nvSpPr>
          <p:cNvPr id="36" name="Rectangle 35"/>
          <p:cNvSpPr/>
          <p:nvPr/>
        </p:nvSpPr>
        <p:spPr>
          <a:xfrm>
            <a:off x="3750444" y="5207259"/>
            <a:ext cx="3421247" cy="714361"/>
          </a:xfrm>
          <a:prstGeom prst="rect">
            <a:avLst/>
          </a:prstGeom>
          <a:solidFill>
            <a:schemeClr val="accent6">
              <a:lumMod val="20000"/>
              <a:lumOff val="80000"/>
            </a:schemeClr>
          </a:solidFill>
          <a:ln w="25400" cap="flat" cmpd="sng" algn="ctr">
            <a:solidFill>
              <a:schemeClr val="accent6"/>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700" dirty="0" smtClean="0">
                <a:solidFill>
                  <a:sysClr val="windowText" lastClr="000000"/>
                </a:solidFill>
                <a:latin typeface="Arial" panose="020B0604020202020204" pitchFamily="34" charset="0"/>
                <a:cs typeface="Arial" panose="020B0604020202020204" pitchFamily="34" charset="0"/>
              </a:rPr>
              <a:t>5A</a:t>
            </a:r>
            <a:r>
              <a:rPr lang="en-US" sz="700" dirty="0">
                <a:solidFill>
                  <a:sysClr val="windowText" lastClr="000000"/>
                </a:solidFill>
                <a:latin typeface="Arial" panose="020B0604020202020204" pitchFamily="34" charset="0"/>
                <a:cs typeface="Arial" panose="020B0604020202020204" pitchFamily="34" charset="0"/>
              </a:rPr>
              <a:t>. </a:t>
            </a:r>
            <a:r>
              <a:rPr lang="en-US" sz="700" dirty="0" smtClean="0">
                <a:solidFill>
                  <a:sysClr val="windowText" lastClr="000000"/>
                </a:solidFill>
                <a:latin typeface="Arial" panose="020B0604020202020204" pitchFamily="34" charset="0"/>
                <a:cs typeface="Arial" panose="020B0604020202020204" pitchFamily="34" charset="0"/>
              </a:rPr>
              <a:t>Develop two-way communication systems with parents and the community to enhance partnerships. </a:t>
            </a:r>
          </a:p>
          <a:p>
            <a:r>
              <a:rPr lang="en-US" sz="700" dirty="0" smtClean="0">
                <a:solidFill>
                  <a:sysClr val="windowText" lastClr="000000"/>
                </a:solidFill>
                <a:latin typeface="Arial" panose="020B0604020202020204" pitchFamily="34" charset="0"/>
                <a:cs typeface="Arial" panose="020B0604020202020204" pitchFamily="34" charset="0"/>
              </a:rPr>
              <a:t>5B. Increase collaboration with wraparound services to support student and family needs. </a:t>
            </a:r>
            <a:endParaRPr lang="en-US" sz="700" dirty="0">
              <a:solidFill>
                <a:sysClr val="windowText" lastClr="000000"/>
              </a:solidFill>
              <a:latin typeface="Arial" panose="020B0604020202020204" pitchFamily="34" charset="0"/>
              <a:cs typeface="Arial" panose="020B0604020202020204" pitchFamily="34" charset="0"/>
            </a:endParaRPr>
          </a:p>
          <a:p>
            <a:r>
              <a:rPr lang="en-US" sz="700" dirty="0" smtClean="0">
                <a:solidFill>
                  <a:sysClr val="windowText" lastClr="000000"/>
                </a:solidFill>
                <a:latin typeface="Arial" panose="020B0604020202020204" pitchFamily="34" charset="0"/>
                <a:cs typeface="Arial" panose="020B0604020202020204" pitchFamily="34" charset="0"/>
              </a:rPr>
              <a:t>6A. Participate in district IB collaborative sessions. </a:t>
            </a:r>
          </a:p>
          <a:p>
            <a:endParaRPr lang="en-US" sz="700" dirty="0">
              <a:solidFill>
                <a:sysClr val="windowText" lastClr="000000"/>
              </a:solidFill>
              <a:latin typeface="Arial" panose="020B0604020202020204" pitchFamily="34" charset="0"/>
              <a:cs typeface="Arial" panose="020B0604020202020204" pitchFamily="34" charset="0"/>
            </a:endParaRPr>
          </a:p>
          <a:p>
            <a:r>
              <a:rPr lang="en-US" sz="700" dirty="0" smtClean="0">
                <a:solidFill>
                  <a:sysClr val="windowText" lastClr="000000"/>
                </a:solidFill>
                <a:latin typeface="Arial" panose="020B0604020202020204" pitchFamily="34" charset="0"/>
                <a:cs typeface="Arial" panose="020B0604020202020204" pitchFamily="34" charset="0"/>
              </a:rPr>
              <a:t>TBD</a:t>
            </a:r>
            <a:endParaRPr lang="en-US" sz="700" dirty="0">
              <a:solidFill>
                <a:sysClr val="windowText" lastClr="000000"/>
              </a:solidFill>
              <a:latin typeface="Arial" panose="020B0604020202020204" pitchFamily="34" charset="0"/>
              <a:cs typeface="Arial" panose="020B0604020202020204" pitchFamily="34" charset="0"/>
            </a:endParaRPr>
          </a:p>
        </p:txBody>
      </p:sp>
      <p:sp>
        <p:nvSpPr>
          <p:cNvPr id="45" name="Rectangle 44"/>
          <p:cNvSpPr/>
          <p:nvPr/>
        </p:nvSpPr>
        <p:spPr>
          <a:xfrm>
            <a:off x="3740247" y="4112102"/>
            <a:ext cx="3431444" cy="1028280"/>
          </a:xfrm>
          <a:prstGeom prst="rect">
            <a:avLst/>
          </a:prstGeom>
          <a:solidFill>
            <a:srgbClr val="FFEAEC"/>
          </a:solidFill>
          <a:ln w="25400" cap="flat" cmpd="sng" algn="ctr">
            <a:solidFill>
              <a:srgbClr val="E3A3A3"/>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700" dirty="0">
                <a:solidFill>
                  <a:sysClr val="windowText" lastClr="000000"/>
                </a:solidFill>
                <a:latin typeface="Arial" panose="020B0604020202020204" pitchFamily="34" charset="0"/>
                <a:cs typeface="Arial" panose="020B0604020202020204" pitchFamily="34" charset="0"/>
              </a:rPr>
              <a:t>4</a:t>
            </a:r>
            <a:r>
              <a:rPr lang="en-US" sz="700" dirty="0" smtClean="0">
                <a:solidFill>
                  <a:sysClr val="windowText" lastClr="000000"/>
                </a:solidFill>
                <a:latin typeface="Arial" panose="020B0604020202020204" pitchFamily="34" charset="0"/>
                <a:cs typeface="Arial" panose="020B0604020202020204" pitchFamily="34" charset="0"/>
              </a:rPr>
              <a:t>A</a:t>
            </a:r>
            <a:r>
              <a:rPr lang="en-US" sz="700" dirty="0">
                <a:solidFill>
                  <a:sysClr val="windowText" lastClr="000000"/>
                </a:solidFill>
                <a:latin typeface="Arial" panose="020B0604020202020204" pitchFamily="34" charset="0"/>
                <a:cs typeface="Arial" panose="020B0604020202020204" pitchFamily="34" charset="0"/>
              </a:rPr>
              <a:t>. </a:t>
            </a:r>
            <a:r>
              <a:rPr lang="en-US" sz="700" dirty="0" smtClean="0">
                <a:solidFill>
                  <a:sysClr val="windowText" lastClr="000000"/>
                </a:solidFill>
                <a:latin typeface="Arial" panose="020B0604020202020204" pitchFamily="34" charset="0"/>
                <a:cs typeface="Arial" panose="020B0604020202020204" pitchFamily="34" charset="0"/>
              </a:rPr>
              <a:t>Provide targeted professional learning opportunities focused on the implementation of Standards and I. B. </a:t>
            </a:r>
          </a:p>
          <a:p>
            <a:r>
              <a:rPr lang="en-US" sz="700" dirty="0" smtClean="0">
                <a:solidFill>
                  <a:sysClr val="windowText" lastClr="000000"/>
                </a:solidFill>
                <a:latin typeface="Arial" panose="020B0604020202020204" pitchFamily="34" charset="0"/>
                <a:cs typeface="Arial" panose="020B0604020202020204" pitchFamily="34" charset="0"/>
              </a:rPr>
              <a:t>4B. Collaborate with Miles Intermediate to ensure seamless vertical alignment of instructional strategies and interventions.</a:t>
            </a:r>
          </a:p>
          <a:p>
            <a:r>
              <a:rPr lang="en-US" sz="700" dirty="0" smtClean="0">
                <a:solidFill>
                  <a:sysClr val="windowText" lastClr="000000"/>
                </a:solidFill>
                <a:latin typeface="Arial" panose="020B0604020202020204" pitchFamily="34" charset="0"/>
                <a:cs typeface="Arial" panose="020B0604020202020204" pitchFamily="34" charset="0"/>
              </a:rPr>
              <a:t>4C. Provide targeted professional learning opportunities focused on specialized student needs</a:t>
            </a:r>
          </a:p>
          <a:p>
            <a:r>
              <a:rPr lang="en-US" sz="700" dirty="0" smtClean="0">
                <a:solidFill>
                  <a:sysClr val="windowText" lastClr="000000"/>
                </a:solidFill>
                <a:latin typeface="Arial" panose="020B0604020202020204" pitchFamily="34" charset="0"/>
                <a:cs typeface="Arial" panose="020B0604020202020204" pitchFamily="34" charset="0"/>
              </a:rPr>
              <a:t>4D. Ensure that 100% of the instructional staff receive I.B. training</a:t>
            </a:r>
          </a:p>
          <a:p>
            <a:r>
              <a:rPr lang="en-US" sz="700" dirty="0" smtClean="0">
                <a:solidFill>
                  <a:sysClr val="windowText" lastClr="000000"/>
                </a:solidFill>
                <a:latin typeface="Arial" panose="020B0604020202020204" pitchFamily="34" charset="0"/>
                <a:cs typeface="Arial" panose="020B0604020202020204" pitchFamily="34" charset="0"/>
              </a:rPr>
              <a:t>4E. Participate in district capacity-building professional learning opportunities.</a:t>
            </a:r>
          </a:p>
          <a:p>
            <a:endParaRPr lang="en-US" sz="700" dirty="0">
              <a:solidFill>
                <a:sysClr val="windowText" lastClr="000000"/>
              </a:solidFill>
              <a:latin typeface="Arial" panose="020B0604020202020204" pitchFamily="34" charset="0"/>
              <a:cs typeface="Arial" panose="020B0604020202020204" pitchFamily="34" charset="0"/>
            </a:endParaRPr>
          </a:p>
          <a:p>
            <a:r>
              <a:rPr lang="en-US" sz="700" dirty="0" smtClean="0">
                <a:solidFill>
                  <a:sysClr val="windowText" lastClr="000000"/>
                </a:solidFill>
                <a:latin typeface="Arial" panose="020B0604020202020204" pitchFamily="34" charset="0"/>
                <a:cs typeface="Arial" panose="020B0604020202020204" pitchFamily="34" charset="0"/>
              </a:rPr>
              <a:t>TBD</a:t>
            </a:r>
            <a:endParaRPr lang="en-US" sz="700" dirty="0">
              <a:solidFill>
                <a:sysClr val="windowText" lastClr="000000"/>
              </a:solidFill>
              <a:latin typeface="Arial" panose="020B0604020202020204" pitchFamily="34" charset="0"/>
              <a:cs typeface="Arial" panose="020B0604020202020204" pitchFamily="34" charset="0"/>
            </a:endParaRPr>
          </a:p>
        </p:txBody>
      </p:sp>
      <p:sp>
        <p:nvSpPr>
          <p:cNvPr id="51" name="Rectangle 50"/>
          <p:cNvSpPr/>
          <p:nvPr/>
        </p:nvSpPr>
        <p:spPr>
          <a:xfrm>
            <a:off x="780961" y="2105794"/>
            <a:ext cx="2642494" cy="1905210"/>
          </a:xfrm>
          <a:prstGeom prst="rect">
            <a:avLst/>
          </a:prstGeom>
          <a:solidFill>
            <a:srgbClr val="FFE98B"/>
          </a:solidFill>
          <a:ln w="25400" cap="flat" cmpd="sng" algn="ctr">
            <a:solidFill>
              <a:srgbClr val="FFC000"/>
            </a:solidFill>
            <a:prstDash val="solid"/>
          </a:ln>
          <a:effectLst/>
        </p:spPr>
        <p:txBody>
          <a:bodyPr vert="horz"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28600" indent="-228600">
              <a:spcAft>
                <a:spcPts val="1200"/>
              </a:spcAft>
              <a:buFont typeface="+mj-lt"/>
              <a:buAutoNum type="arabicPeriod"/>
            </a:pPr>
            <a:endParaRPr lang="en-US" sz="800" b="1" dirty="0">
              <a:solidFill>
                <a:srgbClr val="000000"/>
              </a:solidFill>
              <a:latin typeface="Arial"/>
              <a:cs typeface="Arial"/>
            </a:endParaRPr>
          </a:p>
          <a:p>
            <a:pPr marL="228600" indent="-228600">
              <a:spcAft>
                <a:spcPts val="1200"/>
              </a:spcAft>
              <a:buFont typeface="+mj-lt"/>
              <a:buAutoNum type="arabicPeriod"/>
            </a:pPr>
            <a:r>
              <a:rPr lang="en-US" sz="800" b="1" dirty="0" smtClean="0">
                <a:solidFill>
                  <a:srgbClr val="000000"/>
                </a:solidFill>
                <a:latin typeface="Arial"/>
                <a:cs typeface="Arial"/>
              </a:rPr>
              <a:t>Improve student mastery of core content knowledge, particularly in literacy and numeracy</a:t>
            </a:r>
          </a:p>
          <a:p>
            <a:pPr marL="228600" indent="-228600">
              <a:spcAft>
                <a:spcPts val="1200"/>
              </a:spcAft>
              <a:buFont typeface="+mj-lt"/>
              <a:buAutoNum type="arabicPeriod"/>
            </a:pPr>
            <a:r>
              <a:rPr lang="en-US" sz="800" b="1" dirty="0" smtClean="0">
                <a:solidFill>
                  <a:srgbClr val="000000"/>
                </a:solidFill>
                <a:latin typeface="Arial"/>
                <a:cs typeface="Arial"/>
              </a:rPr>
              <a:t>Implement IB Instructional Program</a:t>
            </a:r>
          </a:p>
          <a:p>
            <a:pPr marL="228600" indent="-228600">
              <a:spcAft>
                <a:spcPts val="1200"/>
              </a:spcAft>
              <a:buFont typeface="+mj-lt"/>
              <a:buAutoNum type="arabicPeriod"/>
            </a:pPr>
            <a:r>
              <a:rPr lang="en-US" sz="800" b="1" dirty="0" smtClean="0">
                <a:solidFill>
                  <a:srgbClr val="000000"/>
                </a:solidFill>
                <a:latin typeface="Arial"/>
                <a:cs typeface="Arial"/>
              </a:rPr>
              <a:t>Prepare all students to have the critical thinking and self-management skills to make appropriate decisions and to embrace global diversity.</a:t>
            </a:r>
            <a:endParaRPr lang="en-US" sz="800" b="1" dirty="0">
              <a:solidFill>
                <a:srgbClr val="000000"/>
              </a:solidFill>
              <a:latin typeface="Arial"/>
              <a:cs typeface="Arial"/>
            </a:endParaRPr>
          </a:p>
          <a:p>
            <a:pPr algn="ctr">
              <a:spcAft>
                <a:spcPts val="225"/>
              </a:spcAft>
            </a:pPr>
            <a:endParaRPr lang="en-US" sz="800" u="sng" dirty="0">
              <a:solidFill>
                <a:srgbClr val="000000"/>
              </a:solidFill>
              <a:latin typeface="Arial"/>
              <a:cs typeface="Arial"/>
            </a:endParaRPr>
          </a:p>
        </p:txBody>
      </p:sp>
      <p:sp>
        <p:nvSpPr>
          <p:cNvPr id="60" name="Rectangle 59"/>
          <p:cNvSpPr/>
          <p:nvPr/>
        </p:nvSpPr>
        <p:spPr>
          <a:xfrm>
            <a:off x="4927443" y="1852313"/>
            <a:ext cx="1077539" cy="357790"/>
          </a:xfrm>
          <a:prstGeom prst="rect">
            <a:avLst/>
          </a:prstGeom>
        </p:spPr>
        <p:txBody>
          <a:bodyPr wrap="none">
            <a:spAutoFit/>
          </a:bodyPr>
          <a:lstStyle/>
          <a:p>
            <a:pPr defTabSz="914400"/>
            <a:r>
              <a:rPr lang="en-US" sz="825" b="1" dirty="0">
                <a:solidFill>
                  <a:prstClr val="black"/>
                </a:solidFill>
                <a:latin typeface="Arial"/>
                <a:cs typeface="Arial"/>
              </a:rPr>
              <a:t>School Strategies</a:t>
            </a:r>
          </a:p>
          <a:p>
            <a:pPr defTabSz="914400"/>
            <a:endParaRPr lang="en-US" sz="900" b="1" dirty="0">
              <a:solidFill>
                <a:prstClr val="black"/>
              </a:solidFill>
            </a:endParaRPr>
          </a:p>
        </p:txBody>
      </p:sp>
      <p:sp>
        <p:nvSpPr>
          <p:cNvPr id="61" name="Rectangle 60"/>
          <p:cNvSpPr/>
          <p:nvPr/>
        </p:nvSpPr>
        <p:spPr>
          <a:xfrm>
            <a:off x="3760735" y="6013063"/>
            <a:ext cx="3410957" cy="839987"/>
          </a:xfrm>
          <a:prstGeom prst="rect">
            <a:avLst/>
          </a:prstGeom>
          <a:solidFill>
            <a:schemeClr val="bg1">
              <a:lumMod val="95000"/>
            </a:schemeClr>
          </a:solidFill>
          <a:ln w="25400" cap="flat" cmpd="sng" algn="ctr">
            <a:solidFill>
              <a:schemeClr val="bg1">
                <a:lumMod val="50000"/>
              </a:schemeClr>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700" dirty="0" smtClean="0">
                <a:solidFill>
                  <a:sysClr val="windowText" lastClr="000000"/>
                </a:solidFill>
                <a:latin typeface="Arial" panose="020B0604020202020204" pitchFamily="34" charset="0"/>
                <a:cs typeface="Arial" panose="020B0604020202020204" pitchFamily="34" charset="0"/>
              </a:rPr>
              <a:t>7A</a:t>
            </a:r>
            <a:r>
              <a:rPr lang="en-US" sz="700" dirty="0">
                <a:solidFill>
                  <a:sysClr val="windowText" lastClr="000000"/>
                </a:solidFill>
                <a:latin typeface="Arial" panose="020B0604020202020204" pitchFamily="34" charset="0"/>
                <a:cs typeface="Arial" panose="020B0604020202020204" pitchFamily="34" charset="0"/>
              </a:rPr>
              <a:t>. </a:t>
            </a:r>
            <a:r>
              <a:rPr lang="en-US" sz="700" dirty="0" smtClean="0">
                <a:solidFill>
                  <a:sysClr val="windowText" lastClr="000000"/>
                </a:solidFill>
                <a:latin typeface="Arial" panose="020B0604020202020204" pitchFamily="34" charset="0"/>
                <a:cs typeface="Arial" panose="020B0604020202020204" pitchFamily="34" charset="0"/>
              </a:rPr>
              <a:t>Build community awareness, knowledge and support for I.B.</a:t>
            </a:r>
          </a:p>
          <a:p>
            <a:r>
              <a:rPr lang="en-US" sz="700" dirty="0" smtClean="0">
                <a:solidFill>
                  <a:sysClr val="windowText" lastClr="000000"/>
                </a:solidFill>
                <a:latin typeface="Arial" panose="020B0604020202020204" pitchFamily="34" charset="0"/>
                <a:cs typeface="Arial" panose="020B0604020202020204" pitchFamily="34" charset="0"/>
              </a:rPr>
              <a:t>7B. Build parent capacity to understand student needs</a:t>
            </a:r>
          </a:p>
          <a:p>
            <a:r>
              <a:rPr lang="en-US" sz="700" dirty="0" smtClean="0">
                <a:solidFill>
                  <a:sysClr val="windowText" lastClr="000000"/>
                </a:solidFill>
                <a:latin typeface="Arial" panose="020B0604020202020204" pitchFamily="34" charset="0"/>
                <a:cs typeface="Arial" panose="020B0604020202020204" pitchFamily="34" charset="0"/>
              </a:rPr>
              <a:t>7C. Implement student attendance initiative</a:t>
            </a:r>
          </a:p>
          <a:p>
            <a:r>
              <a:rPr lang="en-US" sz="700" dirty="0" smtClean="0">
                <a:solidFill>
                  <a:sysClr val="windowText" lastClr="000000"/>
                </a:solidFill>
                <a:latin typeface="Arial" panose="020B0604020202020204" pitchFamily="34" charset="0"/>
                <a:cs typeface="Arial" panose="020B0604020202020204" pitchFamily="34" charset="0"/>
              </a:rPr>
              <a:t>8A. Implement Social and Emotional Learning (SEL) for school staff</a:t>
            </a:r>
          </a:p>
          <a:p>
            <a:r>
              <a:rPr lang="en-US" sz="700" dirty="0" smtClean="0">
                <a:solidFill>
                  <a:sysClr val="windowText" lastClr="000000"/>
                </a:solidFill>
                <a:latin typeface="Arial" panose="020B0604020202020204" pitchFamily="34" charset="0"/>
                <a:cs typeface="Arial" panose="020B0604020202020204" pitchFamily="34" charset="0"/>
              </a:rPr>
              <a:t>8B. Increase effective internal communication</a:t>
            </a:r>
          </a:p>
          <a:p>
            <a:endParaRPr lang="en-US" sz="700" dirty="0">
              <a:solidFill>
                <a:sysClr val="windowText" lastClr="000000"/>
              </a:solidFill>
              <a:latin typeface="Arial" panose="020B0604020202020204" pitchFamily="34" charset="0"/>
              <a:cs typeface="Arial" panose="020B0604020202020204" pitchFamily="34" charset="0"/>
            </a:endParaRPr>
          </a:p>
          <a:p>
            <a:r>
              <a:rPr lang="en-US" sz="700" dirty="0" smtClean="0">
                <a:solidFill>
                  <a:sysClr val="windowText" lastClr="000000"/>
                </a:solidFill>
                <a:latin typeface="Arial" panose="020B0604020202020204" pitchFamily="34" charset="0"/>
                <a:cs typeface="Arial" panose="020B0604020202020204" pitchFamily="34" charset="0"/>
              </a:rPr>
              <a:t>TBD</a:t>
            </a:r>
            <a:endParaRPr lang="en-US" sz="700" dirty="0">
              <a:solidFill>
                <a:sysClr val="windowText" lastClr="000000"/>
              </a:solidFill>
              <a:latin typeface="Arial" panose="020B0604020202020204" pitchFamily="34" charset="0"/>
              <a:cs typeface="Arial" panose="020B0604020202020204" pitchFamily="34" charset="0"/>
            </a:endParaRPr>
          </a:p>
        </p:txBody>
      </p:sp>
      <p:sp>
        <p:nvSpPr>
          <p:cNvPr id="9" name="Rectangle 8"/>
          <p:cNvSpPr/>
          <p:nvPr/>
        </p:nvSpPr>
        <p:spPr>
          <a:xfrm>
            <a:off x="3764267" y="2093884"/>
            <a:ext cx="3407424" cy="1917119"/>
          </a:xfrm>
          <a:prstGeom prst="rect">
            <a:avLst/>
          </a:prstGeom>
          <a:solidFill>
            <a:srgbClr val="FFF5C9"/>
          </a:solidFill>
          <a:ln w="25400">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defTabSz="914400"/>
            <a:r>
              <a:rPr lang="en-US" sz="700" dirty="0" smtClean="0">
                <a:solidFill>
                  <a:sysClr val="windowText" lastClr="000000"/>
                </a:solidFill>
                <a:latin typeface="Arial" panose="020B0604020202020204" pitchFamily="34" charset="0"/>
                <a:cs typeface="Arial" panose="020B0604020202020204" pitchFamily="34" charset="0"/>
              </a:rPr>
              <a:t>1A. Develop school, grade-level, and classroom targets for student mastery</a:t>
            </a:r>
          </a:p>
          <a:p>
            <a:pPr defTabSz="914400"/>
            <a:r>
              <a:rPr lang="en-US" sz="700" dirty="0" smtClean="0">
                <a:solidFill>
                  <a:sysClr val="windowText" lastClr="000000"/>
                </a:solidFill>
                <a:latin typeface="Arial" panose="020B0604020202020204" pitchFamily="34" charset="0"/>
                <a:cs typeface="Arial" panose="020B0604020202020204" pitchFamily="34" charset="0"/>
              </a:rPr>
              <a:t>1B. Provide targeted professional development based on student learning data</a:t>
            </a:r>
          </a:p>
          <a:p>
            <a:pPr defTabSz="914400"/>
            <a:r>
              <a:rPr lang="en-US" sz="700" dirty="0" smtClean="0">
                <a:solidFill>
                  <a:sysClr val="windowText" lastClr="000000"/>
                </a:solidFill>
                <a:latin typeface="Arial" panose="020B0604020202020204" pitchFamily="34" charset="0"/>
                <a:cs typeface="Arial" panose="020B0604020202020204" pitchFamily="34" charset="0"/>
              </a:rPr>
              <a:t>1C. Implement APS instructional practices consistently and systemically</a:t>
            </a:r>
          </a:p>
          <a:p>
            <a:pPr defTabSz="914400"/>
            <a:r>
              <a:rPr lang="en-US" sz="700" dirty="0" smtClean="0">
                <a:solidFill>
                  <a:sysClr val="windowText" lastClr="000000"/>
                </a:solidFill>
                <a:latin typeface="Arial" panose="020B0604020202020204" pitchFamily="34" charset="0"/>
                <a:cs typeface="Arial" panose="020B0604020202020204" pitchFamily="34" charset="0"/>
              </a:rPr>
              <a:t>1D. Develop common formative assessments to measure </a:t>
            </a:r>
          </a:p>
          <a:p>
            <a:pPr defTabSz="914400"/>
            <a:r>
              <a:rPr lang="en-US" sz="700" dirty="0" smtClean="0">
                <a:solidFill>
                  <a:sysClr val="windowText" lastClr="000000"/>
                </a:solidFill>
                <a:latin typeface="Arial" panose="020B0604020202020204" pitchFamily="34" charset="0"/>
                <a:cs typeface="Arial" panose="020B0604020202020204" pitchFamily="34" charset="0"/>
              </a:rPr>
              <a:t>1E. Implement targeted intervention strategies to support student growth</a:t>
            </a:r>
          </a:p>
          <a:p>
            <a:pPr defTabSz="914400"/>
            <a:r>
              <a:rPr lang="en-US" sz="700" dirty="0" smtClean="0">
                <a:solidFill>
                  <a:sysClr val="windowText" lastClr="000000"/>
                </a:solidFill>
                <a:latin typeface="Arial" panose="020B0604020202020204" pitchFamily="34" charset="0"/>
                <a:cs typeface="Arial" panose="020B0604020202020204" pitchFamily="34" charset="0"/>
              </a:rPr>
              <a:t>2A. Implement IB Standards and Practices</a:t>
            </a:r>
          </a:p>
          <a:p>
            <a:pPr defTabSz="914400"/>
            <a:r>
              <a:rPr lang="en-US" sz="700" dirty="0" smtClean="0">
                <a:solidFill>
                  <a:sysClr val="windowText" lastClr="000000"/>
                </a:solidFill>
                <a:latin typeface="Arial" panose="020B0604020202020204" pitchFamily="34" charset="0"/>
                <a:cs typeface="Arial" panose="020B0604020202020204" pitchFamily="34" charset="0"/>
              </a:rPr>
              <a:t>2B.. Implement trans-disciplinary themes throughout the instructional day</a:t>
            </a:r>
          </a:p>
          <a:p>
            <a:pPr defTabSz="914400"/>
            <a:r>
              <a:rPr lang="en-US" sz="700" dirty="0" smtClean="0">
                <a:solidFill>
                  <a:sysClr val="windowText" lastClr="000000"/>
                </a:solidFill>
                <a:latin typeface="Arial" panose="020B0604020202020204" pitchFamily="34" charset="0"/>
                <a:cs typeface="Arial" panose="020B0604020202020204" pitchFamily="34" charset="0"/>
              </a:rPr>
              <a:t>2C. Implement rigorous and real-world interdisciplinary projects and units</a:t>
            </a:r>
          </a:p>
          <a:p>
            <a:pPr defTabSz="914400"/>
            <a:r>
              <a:rPr lang="en-US" sz="700" dirty="0" smtClean="0">
                <a:solidFill>
                  <a:sysClr val="windowText" lastClr="000000"/>
                </a:solidFill>
                <a:latin typeface="Arial" panose="020B0604020202020204" pitchFamily="34" charset="0"/>
                <a:cs typeface="Arial" panose="020B0604020202020204" pitchFamily="34" charset="0"/>
              </a:rPr>
              <a:t>2D. Integrate technology throughout the curriculum</a:t>
            </a:r>
          </a:p>
          <a:p>
            <a:pPr defTabSz="914400"/>
            <a:r>
              <a:rPr lang="en-US" sz="700" dirty="0" smtClean="0">
                <a:solidFill>
                  <a:sysClr val="windowText" lastClr="000000"/>
                </a:solidFill>
                <a:latin typeface="Arial" panose="020B0604020202020204" pitchFamily="34" charset="0"/>
                <a:cs typeface="Arial" panose="020B0604020202020204" pitchFamily="34" charset="0"/>
              </a:rPr>
              <a:t>3</a:t>
            </a:r>
            <a:r>
              <a:rPr lang="en-US" sz="700" dirty="0">
                <a:solidFill>
                  <a:sysClr val="windowText" lastClr="000000"/>
                </a:solidFill>
                <a:latin typeface="Arial" panose="020B0604020202020204" pitchFamily="34" charset="0"/>
                <a:cs typeface="Arial" panose="020B0604020202020204" pitchFamily="34" charset="0"/>
              </a:rPr>
              <a:t>A</a:t>
            </a:r>
            <a:r>
              <a:rPr lang="en-US" sz="700" dirty="0" smtClean="0">
                <a:solidFill>
                  <a:sysClr val="windowText" lastClr="000000"/>
                </a:solidFill>
                <a:latin typeface="Arial" panose="020B0604020202020204" pitchFamily="34" charset="0"/>
                <a:cs typeface="Arial" panose="020B0604020202020204" pitchFamily="34" charset="0"/>
              </a:rPr>
              <a:t>. Implement PBIS</a:t>
            </a:r>
          </a:p>
          <a:p>
            <a:pPr defTabSz="914400"/>
            <a:r>
              <a:rPr lang="en-US" sz="700" dirty="0" smtClean="0">
                <a:solidFill>
                  <a:sysClr val="windowText" lastClr="000000"/>
                </a:solidFill>
                <a:latin typeface="Arial" panose="020B0604020202020204" pitchFamily="34" charset="0"/>
                <a:cs typeface="Arial" panose="020B0604020202020204" pitchFamily="34" charset="0"/>
              </a:rPr>
              <a:t>3B. Implement Social and Emotional Learning (SEL)</a:t>
            </a:r>
          </a:p>
          <a:p>
            <a:pPr defTabSz="914400"/>
            <a:r>
              <a:rPr lang="en-US" sz="700" dirty="0" smtClean="0">
                <a:solidFill>
                  <a:sysClr val="windowText" lastClr="000000"/>
                </a:solidFill>
                <a:latin typeface="Arial" panose="020B0604020202020204" pitchFamily="34" charset="0"/>
                <a:cs typeface="Arial" panose="020B0604020202020204" pitchFamily="34" charset="0"/>
              </a:rPr>
              <a:t>3B. Execute a plan to increase the communication skills of all students</a:t>
            </a:r>
          </a:p>
          <a:p>
            <a:pPr defTabSz="914400"/>
            <a:endParaRPr lang="en-US" sz="700" dirty="0">
              <a:solidFill>
                <a:sysClr val="windowText" lastClr="000000"/>
              </a:solidFill>
              <a:latin typeface="Arial" panose="020B0604020202020204" pitchFamily="34" charset="0"/>
              <a:cs typeface="Arial" panose="020B0604020202020204" pitchFamily="34" charset="0"/>
            </a:endParaRPr>
          </a:p>
          <a:p>
            <a:pPr defTabSz="914400"/>
            <a:endParaRPr lang="en-US" sz="700" dirty="0" smtClean="0">
              <a:solidFill>
                <a:sysClr val="windowText" lastClr="000000"/>
              </a:solidFill>
              <a:latin typeface="Arial" panose="020B0604020202020204" pitchFamily="34" charset="0"/>
              <a:cs typeface="Arial" panose="020B0604020202020204" pitchFamily="34" charset="0"/>
            </a:endParaRPr>
          </a:p>
          <a:p>
            <a:pPr defTabSz="914400"/>
            <a:endParaRPr lang="en-US" sz="700" dirty="0">
              <a:solidFill>
                <a:sysClr val="windowText" lastClr="000000"/>
              </a:solidFill>
              <a:latin typeface="Arial" panose="020B0604020202020204" pitchFamily="34" charset="0"/>
              <a:cs typeface="Arial" panose="020B0604020202020204" pitchFamily="34" charset="0"/>
            </a:endParaRPr>
          </a:p>
          <a:p>
            <a:pPr defTabSz="914400"/>
            <a:r>
              <a:rPr lang="en-US" sz="700" dirty="0" smtClean="0">
                <a:solidFill>
                  <a:sysClr val="windowText" lastClr="000000"/>
                </a:solidFill>
                <a:latin typeface="Arial" panose="020B0604020202020204" pitchFamily="34" charset="0"/>
                <a:cs typeface="Arial" panose="020B0604020202020204" pitchFamily="34" charset="0"/>
              </a:rPr>
              <a:t>TBD</a:t>
            </a:r>
          </a:p>
          <a:p>
            <a:pPr defTabSz="914400"/>
            <a:endParaRPr lang="en-US" sz="700" dirty="0">
              <a:solidFill>
                <a:sysClr val="windowText" lastClr="000000"/>
              </a:solidFill>
              <a:latin typeface="Arial" panose="020B0604020202020204" pitchFamily="34" charset="0"/>
              <a:cs typeface="Arial" panose="020B0604020202020204" pitchFamily="34" charset="0"/>
            </a:endParaRPr>
          </a:p>
        </p:txBody>
      </p:sp>
      <p:sp>
        <p:nvSpPr>
          <p:cNvPr id="65" name="TextBox 64"/>
          <p:cNvSpPr txBox="1"/>
          <p:nvPr/>
        </p:nvSpPr>
        <p:spPr>
          <a:xfrm>
            <a:off x="4668844" y="3540718"/>
            <a:ext cx="1529586" cy="219291"/>
          </a:xfrm>
          <a:prstGeom prst="rect">
            <a:avLst/>
          </a:prstGeom>
          <a:noFill/>
        </p:spPr>
        <p:txBody>
          <a:bodyPr wrap="none" rtlCol="0">
            <a:spAutoFit/>
          </a:bodyPr>
          <a:lstStyle/>
          <a:p>
            <a:pPr algn="ctr" defTabSz="914400"/>
            <a:r>
              <a:rPr lang="en-US" sz="825" i="1" u="sng" dirty="0">
                <a:solidFill>
                  <a:prstClr val="black"/>
                </a:solidFill>
                <a:latin typeface="Arial"/>
                <a:cs typeface="Arial"/>
              </a:rPr>
              <a:t>Uses of Flexibility/Innovation</a:t>
            </a:r>
          </a:p>
        </p:txBody>
      </p:sp>
      <p:sp>
        <p:nvSpPr>
          <p:cNvPr id="13" name="Rounded Rectangle 12"/>
          <p:cNvSpPr/>
          <p:nvPr/>
        </p:nvSpPr>
        <p:spPr>
          <a:xfrm>
            <a:off x="190990" y="509775"/>
            <a:ext cx="2472223" cy="997354"/>
          </a:xfrm>
          <a:prstGeom prst="roundRect">
            <a:avLst/>
          </a:prstGeom>
          <a:solidFill>
            <a:schemeClr val="accent5">
              <a:lumMod val="20000"/>
              <a:lumOff val="80000"/>
              <a:alpha val="40000"/>
            </a:schemeClr>
          </a:solidFill>
          <a:ln>
            <a:solidFill>
              <a:srgbClr val="00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lnSpc>
                <a:spcPct val="110000"/>
              </a:lnSpc>
              <a:defRPr/>
            </a:pPr>
            <a:r>
              <a:rPr lang="en-US" sz="800" dirty="0">
                <a:solidFill>
                  <a:prstClr val="black"/>
                </a:solidFill>
                <a:latin typeface="Arial"/>
                <a:cs typeface="Arial"/>
              </a:rPr>
              <a:t> </a:t>
            </a:r>
            <a:r>
              <a:rPr lang="en-US" sz="600" dirty="0" smtClean="0">
                <a:solidFill>
                  <a:prstClr val="black"/>
                </a:solidFill>
                <a:latin typeface="Arial"/>
                <a:cs typeface="Arial"/>
              </a:rPr>
              <a:t>With a caring culture of trust and collaboration, every student will graduate ready for college and career.</a:t>
            </a:r>
          </a:p>
          <a:p>
            <a:pPr algn="ctr" defTabSz="914400">
              <a:lnSpc>
                <a:spcPct val="110000"/>
              </a:lnSpc>
              <a:defRPr/>
            </a:pPr>
            <a:endParaRPr lang="en-US" sz="600" dirty="0" smtClean="0">
              <a:solidFill>
                <a:prstClr val="black"/>
              </a:solidFill>
              <a:latin typeface="Arial"/>
              <a:cs typeface="Arial"/>
            </a:endParaRPr>
          </a:p>
          <a:p>
            <a:pPr algn="ctr" defTabSz="914400">
              <a:lnSpc>
                <a:spcPct val="110000"/>
              </a:lnSpc>
              <a:defRPr/>
            </a:pPr>
            <a:r>
              <a:rPr lang="en-US" sz="600" dirty="0" smtClean="0">
                <a:solidFill>
                  <a:prstClr val="black"/>
                </a:solidFill>
                <a:latin typeface="Arial"/>
                <a:cs typeface="Arial"/>
              </a:rPr>
              <a:t>A high-performing school district where students love to learn, educators inspire, families engage and the community trusts the system</a:t>
            </a:r>
            <a:endParaRPr lang="en-US" sz="600" dirty="0">
              <a:solidFill>
                <a:prstClr val="black"/>
              </a:solidFill>
              <a:latin typeface="Arial"/>
              <a:cs typeface="Arial"/>
            </a:endParaRPr>
          </a:p>
        </p:txBody>
      </p:sp>
      <p:pic>
        <p:nvPicPr>
          <p:cNvPr id="33" name="Picture 32"/>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199922" y="5250109"/>
            <a:ext cx="367706" cy="327084"/>
          </a:xfrm>
          <a:prstGeom prst="rect">
            <a:avLst/>
          </a:prstGeom>
        </p:spPr>
      </p:pic>
      <p:pic>
        <p:nvPicPr>
          <p:cNvPr id="35" name="Picture 34"/>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backgroundMark x1="23242" y1="35352" x2="23242" y2="35352"/>
                        <a14:backgroundMark x1="81641" y1="38672" x2="81641" y2="38672"/>
                        <a14:backgroundMark x1="69336" y1="88477" x2="69336" y2="88477"/>
                      </a14:backgroundRemoval>
                    </a14:imgEffect>
                  </a14:imgLayer>
                </a14:imgProps>
              </a:ext>
              <a:ext uri="{28A0092B-C50C-407E-A947-70E740481C1C}">
                <a14:useLocalDpi xmlns:a14="http://schemas.microsoft.com/office/drawing/2010/main"/>
              </a:ext>
            </a:extLst>
          </a:blip>
          <a:stretch>
            <a:fillRect/>
          </a:stretch>
        </p:blipFill>
        <p:spPr>
          <a:xfrm>
            <a:off x="170512" y="4119305"/>
            <a:ext cx="468279" cy="468279"/>
          </a:xfrm>
          <a:prstGeom prst="rect">
            <a:avLst/>
          </a:prstGeom>
        </p:spPr>
      </p:pic>
      <p:pic>
        <p:nvPicPr>
          <p:cNvPr id="41" name="Picture 4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3075" y="6063203"/>
            <a:ext cx="248330" cy="265496"/>
          </a:xfrm>
          <a:prstGeom prst="rect">
            <a:avLst/>
          </a:prstGeom>
        </p:spPr>
      </p:pic>
      <p:pic>
        <p:nvPicPr>
          <p:cNvPr id="46" name="Picture 14" descr="http://www.iconsplace.com/icons/preview/orange/graduation-cap-256.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02226" y="2652319"/>
            <a:ext cx="442513" cy="442513"/>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p:cNvSpPr/>
          <p:nvPr/>
        </p:nvSpPr>
        <p:spPr>
          <a:xfrm>
            <a:off x="49640" y="3024553"/>
            <a:ext cx="715259" cy="346249"/>
          </a:xfrm>
          <a:prstGeom prst="rect">
            <a:avLst/>
          </a:prstGeom>
        </p:spPr>
        <p:txBody>
          <a:bodyPr wrap="none">
            <a:spAutoFit/>
          </a:bodyPr>
          <a:lstStyle/>
          <a:p>
            <a:pPr algn="ctr" defTabSz="914400"/>
            <a:r>
              <a:rPr lang="en-US" sz="825" b="1" dirty="0">
                <a:solidFill>
                  <a:prstClr val="black"/>
                </a:solidFill>
                <a:latin typeface="Arial"/>
                <a:cs typeface="Arial"/>
              </a:rPr>
              <a:t>Academic </a:t>
            </a:r>
          </a:p>
          <a:p>
            <a:pPr algn="ctr" defTabSz="914400"/>
            <a:r>
              <a:rPr lang="en-US" sz="825" b="1" dirty="0">
                <a:solidFill>
                  <a:prstClr val="black"/>
                </a:solidFill>
                <a:latin typeface="Arial"/>
                <a:cs typeface="Arial"/>
              </a:rPr>
              <a:t>Program</a:t>
            </a:r>
          </a:p>
        </p:txBody>
      </p:sp>
      <p:sp>
        <p:nvSpPr>
          <p:cNvPr id="48" name="Rectangle 47"/>
          <p:cNvSpPr/>
          <p:nvPr/>
        </p:nvSpPr>
        <p:spPr>
          <a:xfrm>
            <a:off x="-25857" y="4491244"/>
            <a:ext cx="832279" cy="346249"/>
          </a:xfrm>
          <a:prstGeom prst="rect">
            <a:avLst/>
          </a:prstGeom>
        </p:spPr>
        <p:txBody>
          <a:bodyPr wrap="none">
            <a:spAutoFit/>
          </a:bodyPr>
          <a:lstStyle/>
          <a:p>
            <a:pPr algn="ctr" defTabSz="914400"/>
            <a:r>
              <a:rPr lang="en-US" sz="825" b="1" dirty="0">
                <a:solidFill>
                  <a:prstClr val="black"/>
                </a:solidFill>
                <a:latin typeface="Arial"/>
                <a:cs typeface="Arial"/>
              </a:rPr>
              <a:t>Talent </a:t>
            </a:r>
          </a:p>
          <a:p>
            <a:pPr algn="ctr" defTabSz="914400"/>
            <a:r>
              <a:rPr lang="en-US" sz="825" b="1" dirty="0">
                <a:solidFill>
                  <a:prstClr val="black"/>
                </a:solidFill>
                <a:latin typeface="Arial"/>
                <a:cs typeface="Arial"/>
              </a:rPr>
              <a:t>Management</a:t>
            </a:r>
          </a:p>
        </p:txBody>
      </p:sp>
      <p:sp>
        <p:nvSpPr>
          <p:cNvPr id="52" name="Rectangle 51"/>
          <p:cNvSpPr/>
          <p:nvPr/>
        </p:nvSpPr>
        <p:spPr>
          <a:xfrm>
            <a:off x="9699" y="5540735"/>
            <a:ext cx="728084" cy="346249"/>
          </a:xfrm>
          <a:prstGeom prst="rect">
            <a:avLst/>
          </a:prstGeom>
        </p:spPr>
        <p:txBody>
          <a:bodyPr wrap="none">
            <a:spAutoFit/>
          </a:bodyPr>
          <a:lstStyle/>
          <a:p>
            <a:pPr algn="ctr" defTabSz="914400"/>
            <a:r>
              <a:rPr lang="en-US" sz="825" b="1" dirty="0">
                <a:solidFill>
                  <a:prstClr val="black"/>
                </a:solidFill>
                <a:latin typeface="Arial"/>
                <a:cs typeface="Arial"/>
              </a:rPr>
              <a:t>Systems &amp;</a:t>
            </a:r>
          </a:p>
          <a:p>
            <a:pPr algn="ctr" defTabSz="914400"/>
            <a:r>
              <a:rPr lang="en-US" sz="825" b="1" dirty="0">
                <a:solidFill>
                  <a:prstClr val="black"/>
                </a:solidFill>
                <a:latin typeface="Arial"/>
                <a:cs typeface="Arial"/>
              </a:rPr>
              <a:t>Resources</a:t>
            </a:r>
          </a:p>
        </p:txBody>
      </p:sp>
      <p:sp>
        <p:nvSpPr>
          <p:cNvPr id="55" name="Rectangle 54"/>
          <p:cNvSpPr/>
          <p:nvPr/>
        </p:nvSpPr>
        <p:spPr>
          <a:xfrm>
            <a:off x="89779" y="6328699"/>
            <a:ext cx="554960" cy="219291"/>
          </a:xfrm>
          <a:prstGeom prst="rect">
            <a:avLst/>
          </a:prstGeom>
        </p:spPr>
        <p:txBody>
          <a:bodyPr wrap="none">
            <a:spAutoFit/>
          </a:bodyPr>
          <a:lstStyle/>
          <a:p>
            <a:pPr algn="ctr" defTabSz="914400"/>
            <a:r>
              <a:rPr lang="en-US" sz="825" b="1" dirty="0">
                <a:solidFill>
                  <a:prstClr val="black"/>
                </a:solidFill>
                <a:latin typeface="Arial"/>
                <a:cs typeface="Arial"/>
              </a:rPr>
              <a:t>Culture</a:t>
            </a:r>
          </a:p>
        </p:txBody>
      </p:sp>
      <p:sp>
        <p:nvSpPr>
          <p:cNvPr id="58" name="TextBox 57"/>
          <p:cNvSpPr txBox="1"/>
          <p:nvPr/>
        </p:nvSpPr>
        <p:spPr>
          <a:xfrm>
            <a:off x="762187" y="314759"/>
            <a:ext cx="1422184" cy="219291"/>
          </a:xfrm>
          <a:prstGeom prst="rect">
            <a:avLst/>
          </a:prstGeom>
          <a:noFill/>
        </p:spPr>
        <p:txBody>
          <a:bodyPr wrap="none" rtlCol="0">
            <a:spAutoFit/>
          </a:bodyPr>
          <a:lstStyle/>
          <a:p>
            <a:pPr algn="ctr" defTabSz="914400"/>
            <a:r>
              <a:rPr lang="en-US" sz="825" b="1" dirty="0">
                <a:solidFill>
                  <a:prstClr val="black"/>
                </a:solidFill>
                <a:latin typeface="Arial"/>
                <a:cs typeface="Arial"/>
              </a:rPr>
              <a:t>District Mission &amp; Vision</a:t>
            </a:r>
          </a:p>
        </p:txBody>
      </p:sp>
      <p:sp>
        <p:nvSpPr>
          <p:cNvPr id="62" name="Rounded Rectangle 61"/>
          <p:cNvSpPr/>
          <p:nvPr/>
        </p:nvSpPr>
        <p:spPr>
          <a:xfrm>
            <a:off x="2968844" y="510719"/>
            <a:ext cx="2863060" cy="994007"/>
          </a:xfrm>
          <a:prstGeom prst="roundRect">
            <a:avLst/>
          </a:prstGeom>
          <a:solidFill>
            <a:schemeClr val="accent5">
              <a:lumMod val="20000"/>
              <a:lumOff val="80000"/>
              <a:alpha val="40000"/>
            </a:schemeClr>
          </a:solidFill>
          <a:ln>
            <a:solidFill>
              <a:srgbClr val="0066FF"/>
            </a:solidFill>
          </a:ln>
        </p:spPr>
        <p:style>
          <a:lnRef idx="1">
            <a:schemeClr val="accent1"/>
          </a:lnRef>
          <a:fillRef idx="3">
            <a:schemeClr val="accent1"/>
          </a:fillRef>
          <a:effectRef idx="2">
            <a:schemeClr val="accent1"/>
          </a:effectRef>
          <a:fontRef idx="minor">
            <a:schemeClr val="lt1"/>
          </a:fontRef>
        </p:style>
        <p:txBody>
          <a:bodyPr rtlCol="0" anchor="ctr"/>
          <a:lstStyle/>
          <a:p>
            <a:pPr defTabSz="914400">
              <a:lnSpc>
                <a:spcPct val="115000"/>
              </a:lnSpc>
              <a:spcAft>
                <a:spcPts val="1000"/>
              </a:spcAft>
            </a:pPr>
            <a:r>
              <a:rPr lang="en-US" sz="600" dirty="0">
                <a:solidFill>
                  <a:srgbClr val="000000"/>
                </a:solidFill>
                <a:latin typeface="Arial" panose="020B0604020202020204" pitchFamily="34" charset="0"/>
                <a:ea typeface="Calibri" panose="020F0502020204030204" pitchFamily="34" charset="0"/>
                <a:cs typeface="Arial" panose="020B0604020202020204" pitchFamily="34" charset="0"/>
              </a:rPr>
              <a:t>The vision of the Mays Cluster is to provide instruction that is standards based, integrated and rigorous; focusing on the whole child, while collaborating with all constituents to prepare students at the elementary, middle, and high school level for graduation and beyond</a:t>
            </a:r>
            <a:r>
              <a:rPr lang="en-US" sz="6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p>
          <a:p>
            <a:pPr defTabSz="914400">
              <a:lnSpc>
                <a:spcPct val="115000"/>
              </a:lnSpc>
              <a:spcAft>
                <a:spcPts val="1000"/>
              </a:spcAft>
            </a:pPr>
            <a:r>
              <a:rPr lang="en-US" sz="600" dirty="0">
                <a:solidFill>
                  <a:prstClr val="black"/>
                </a:solidFill>
                <a:latin typeface="Arial" panose="020B0604020202020204" pitchFamily="34" charset="0"/>
                <a:ea typeface="Calibri" panose="020F0502020204030204" pitchFamily="34" charset="0"/>
                <a:cs typeface="Arial" panose="020B0604020202020204" pitchFamily="34" charset="0"/>
              </a:rPr>
              <a:t>The vision of the Mays cluster is to prepare students to become 21st century leaders who are ready for college, career, and </a:t>
            </a:r>
            <a:r>
              <a:rPr lang="en-US" sz="600" dirty="0" smtClean="0">
                <a:solidFill>
                  <a:prstClr val="black"/>
                </a:solidFill>
                <a:latin typeface="Arial" panose="020B0604020202020204" pitchFamily="34" charset="0"/>
                <a:ea typeface="Calibri" panose="020F0502020204030204" pitchFamily="34" charset="0"/>
                <a:cs typeface="Arial" panose="020B0604020202020204" pitchFamily="34" charset="0"/>
              </a:rPr>
              <a:t>beyond</a:t>
            </a:r>
            <a:r>
              <a:rPr lang="en-US" sz="600" dirty="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6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sp>
        <p:nvSpPr>
          <p:cNvPr id="64" name="TextBox 63"/>
          <p:cNvSpPr txBox="1"/>
          <p:nvPr/>
        </p:nvSpPr>
        <p:spPr>
          <a:xfrm>
            <a:off x="3803865" y="308684"/>
            <a:ext cx="1422184" cy="219291"/>
          </a:xfrm>
          <a:prstGeom prst="rect">
            <a:avLst/>
          </a:prstGeom>
          <a:noFill/>
        </p:spPr>
        <p:txBody>
          <a:bodyPr wrap="none" rtlCol="0">
            <a:spAutoFit/>
          </a:bodyPr>
          <a:lstStyle/>
          <a:p>
            <a:pPr algn="ctr" defTabSz="914400"/>
            <a:r>
              <a:rPr lang="en-US" sz="825" b="1" dirty="0">
                <a:solidFill>
                  <a:prstClr val="black"/>
                </a:solidFill>
                <a:latin typeface="Arial"/>
                <a:cs typeface="Arial"/>
              </a:rPr>
              <a:t>Cluster Mission &amp; Vision</a:t>
            </a:r>
          </a:p>
        </p:txBody>
      </p:sp>
      <p:sp>
        <p:nvSpPr>
          <p:cNvPr id="71" name="Rounded Rectangle 70"/>
          <p:cNvSpPr/>
          <p:nvPr/>
        </p:nvSpPr>
        <p:spPr>
          <a:xfrm>
            <a:off x="6064397" y="509772"/>
            <a:ext cx="2994343" cy="1126669"/>
          </a:xfrm>
          <a:prstGeom prst="roundRect">
            <a:avLst/>
          </a:prstGeom>
          <a:solidFill>
            <a:schemeClr val="accent5">
              <a:lumMod val="20000"/>
              <a:lumOff val="80000"/>
              <a:alpha val="40000"/>
            </a:schemeClr>
          </a:solidFill>
          <a:ln>
            <a:solidFill>
              <a:srgbClr val="0066FF"/>
            </a:solidFill>
          </a:ln>
        </p:spPr>
        <p:style>
          <a:lnRef idx="1">
            <a:schemeClr val="accent1"/>
          </a:lnRef>
          <a:fillRef idx="3">
            <a:schemeClr val="accent1"/>
          </a:fillRef>
          <a:effectRef idx="2">
            <a:schemeClr val="accent1"/>
          </a:effectRef>
          <a:fontRef idx="minor">
            <a:schemeClr val="lt1"/>
          </a:fontRef>
        </p:style>
        <p:txBody>
          <a:bodyPr rtlCol="0" anchor="ctr"/>
          <a:lstStyle/>
          <a:p>
            <a:pPr defTabSz="914400">
              <a:lnSpc>
                <a:spcPct val="110000"/>
              </a:lnSpc>
              <a:defRPr/>
            </a:pPr>
            <a:r>
              <a:rPr lang="en-US" sz="600" b="1" dirty="0" smtClean="0">
                <a:solidFill>
                  <a:srgbClr val="000000"/>
                </a:solidFill>
                <a:latin typeface="Arial" panose="020B0604020202020204" pitchFamily="34" charset="0"/>
              </a:rPr>
              <a:t>Mission:</a:t>
            </a:r>
          </a:p>
          <a:p>
            <a:pPr defTabSz="914400">
              <a:lnSpc>
                <a:spcPct val="110000"/>
              </a:lnSpc>
              <a:defRPr/>
            </a:pPr>
            <a:r>
              <a:rPr lang="en-US" sz="600" b="1" dirty="0" smtClean="0">
                <a:solidFill>
                  <a:srgbClr val="000000"/>
                </a:solidFill>
                <a:latin typeface="Arial" panose="020B0604020202020204" pitchFamily="34" charset="0"/>
              </a:rPr>
              <a:t>Miles </a:t>
            </a:r>
            <a:r>
              <a:rPr lang="en-US" sz="600" b="1" dirty="0">
                <a:solidFill>
                  <a:srgbClr val="000000"/>
                </a:solidFill>
                <a:latin typeface="Arial" panose="020B0604020202020204" pitchFamily="34" charset="0"/>
              </a:rPr>
              <a:t>Intermediate will provide a safe student environment that promotes  academic success, models life-long learning and prepares students to become globally competitive </a:t>
            </a:r>
            <a:r>
              <a:rPr lang="en-US" sz="600" b="1" dirty="0" smtClean="0">
                <a:solidFill>
                  <a:srgbClr val="000000"/>
                </a:solidFill>
                <a:latin typeface="Arial" panose="020B0604020202020204" pitchFamily="34" charset="0"/>
              </a:rPr>
              <a:t>citizens.</a:t>
            </a:r>
          </a:p>
          <a:p>
            <a:pPr defTabSz="914400">
              <a:lnSpc>
                <a:spcPct val="110000"/>
              </a:lnSpc>
              <a:defRPr/>
            </a:pPr>
            <a:endParaRPr lang="en-US" sz="600" b="1" dirty="0">
              <a:solidFill>
                <a:srgbClr val="000000"/>
              </a:solidFill>
              <a:latin typeface="Arial" panose="020B0604020202020204" pitchFamily="34" charset="0"/>
              <a:cs typeface="Arial"/>
            </a:endParaRPr>
          </a:p>
          <a:p>
            <a:pPr defTabSz="914400">
              <a:lnSpc>
                <a:spcPct val="110000"/>
              </a:lnSpc>
              <a:defRPr/>
            </a:pPr>
            <a:r>
              <a:rPr lang="en-US" sz="600" b="1" dirty="0" smtClean="0">
                <a:solidFill>
                  <a:srgbClr val="000000"/>
                </a:solidFill>
                <a:latin typeface="Arial" panose="020B0604020202020204" pitchFamily="34" charset="0"/>
                <a:cs typeface="Arial"/>
              </a:rPr>
              <a:t>Vision:</a:t>
            </a:r>
          </a:p>
          <a:p>
            <a:pPr defTabSz="914400">
              <a:lnSpc>
                <a:spcPct val="110000"/>
              </a:lnSpc>
              <a:defRPr/>
            </a:pPr>
            <a:r>
              <a:rPr lang="en-US" sz="600" dirty="0">
                <a:solidFill>
                  <a:prstClr val="black"/>
                </a:solidFill>
                <a:latin typeface="Arial"/>
                <a:cs typeface="Arial"/>
              </a:rPr>
              <a:t>Miles Intermediate is to be a nurturing, comprehensive, and high performing school where faculty, staff, parents, and all stakeholders will concertedly prepare our students to become globally competitive citizens.</a:t>
            </a:r>
          </a:p>
        </p:txBody>
      </p:sp>
      <p:sp>
        <p:nvSpPr>
          <p:cNvPr id="72" name="TextBox 71"/>
          <p:cNvSpPr txBox="1"/>
          <p:nvPr/>
        </p:nvSpPr>
        <p:spPr>
          <a:xfrm>
            <a:off x="6801150" y="317006"/>
            <a:ext cx="1407758" cy="219291"/>
          </a:xfrm>
          <a:prstGeom prst="rect">
            <a:avLst/>
          </a:prstGeom>
          <a:noFill/>
        </p:spPr>
        <p:txBody>
          <a:bodyPr wrap="none" rtlCol="0">
            <a:spAutoFit/>
          </a:bodyPr>
          <a:lstStyle/>
          <a:p>
            <a:pPr algn="ctr" defTabSz="914400"/>
            <a:r>
              <a:rPr lang="en-US" sz="825" b="1" dirty="0">
                <a:solidFill>
                  <a:prstClr val="black"/>
                </a:solidFill>
                <a:latin typeface="Arial"/>
                <a:cs typeface="Arial"/>
              </a:rPr>
              <a:t>School Mission &amp; Vision</a:t>
            </a:r>
          </a:p>
        </p:txBody>
      </p:sp>
      <p:sp>
        <p:nvSpPr>
          <p:cNvPr id="74" name="TextBox 73"/>
          <p:cNvSpPr txBox="1"/>
          <p:nvPr/>
        </p:nvSpPr>
        <p:spPr>
          <a:xfrm>
            <a:off x="7716871" y="1796684"/>
            <a:ext cx="1087157" cy="346249"/>
          </a:xfrm>
          <a:prstGeom prst="rect">
            <a:avLst/>
          </a:prstGeom>
          <a:noFill/>
        </p:spPr>
        <p:txBody>
          <a:bodyPr wrap="none" rtlCol="0">
            <a:spAutoFit/>
          </a:bodyPr>
          <a:lstStyle/>
          <a:p>
            <a:pPr algn="ctr" defTabSz="914400"/>
            <a:r>
              <a:rPr lang="en-US" sz="825" b="1" dirty="0">
                <a:solidFill>
                  <a:prstClr val="black"/>
                </a:solidFill>
                <a:latin typeface="Arial"/>
                <a:cs typeface="Arial"/>
              </a:rPr>
              <a:t>Key Performance </a:t>
            </a:r>
          </a:p>
          <a:p>
            <a:pPr algn="ctr" defTabSz="914400"/>
            <a:r>
              <a:rPr lang="en-US" sz="825" b="1" dirty="0">
                <a:solidFill>
                  <a:prstClr val="black"/>
                </a:solidFill>
                <a:latin typeface="Arial"/>
                <a:cs typeface="Arial"/>
              </a:rPr>
              <a:t>Measures</a:t>
            </a:r>
          </a:p>
        </p:txBody>
      </p:sp>
      <p:sp>
        <p:nvSpPr>
          <p:cNvPr id="75" name="Rectangle 74"/>
          <p:cNvSpPr/>
          <p:nvPr/>
        </p:nvSpPr>
        <p:spPr>
          <a:xfrm>
            <a:off x="7462162" y="2093883"/>
            <a:ext cx="1596578" cy="4646781"/>
          </a:xfrm>
          <a:prstGeom prst="rect">
            <a:avLst/>
          </a:prstGeom>
          <a:solidFill>
            <a:schemeClr val="bg1"/>
          </a:solidFill>
          <a:ln w="25400">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defTabSz="914400">
              <a:buFont typeface="Arial" panose="020B0604020202020204" pitchFamily="34" charset="0"/>
              <a:buChar char="•"/>
            </a:pPr>
            <a:r>
              <a:rPr lang="en-US" sz="1100" dirty="0" smtClean="0">
                <a:solidFill>
                  <a:sysClr val="windowText" lastClr="000000"/>
                </a:solidFill>
                <a:latin typeface="Arial" panose="020B0604020202020204" pitchFamily="34" charset="0"/>
                <a:cs typeface="Arial" panose="020B0604020202020204" pitchFamily="34" charset="0"/>
              </a:rPr>
              <a:t>Increase in % proficient and distinguished on Georgia Milestones Assessment in Literacy and Math </a:t>
            </a:r>
          </a:p>
          <a:p>
            <a:pPr marL="171450" indent="-171450" defTabSz="914400">
              <a:buFont typeface="Arial" panose="020B0604020202020204" pitchFamily="34" charset="0"/>
              <a:buChar char="•"/>
            </a:pPr>
            <a:endParaRPr lang="en-US" sz="1100" dirty="0">
              <a:solidFill>
                <a:sysClr val="windowText" lastClr="000000"/>
              </a:solidFill>
              <a:latin typeface="Arial" panose="020B0604020202020204" pitchFamily="34" charset="0"/>
              <a:cs typeface="Arial" panose="020B0604020202020204" pitchFamily="34" charset="0"/>
            </a:endParaRPr>
          </a:p>
          <a:p>
            <a:pPr marL="171450" indent="-171450" defTabSz="914400">
              <a:buFont typeface="Arial" panose="020B0604020202020204" pitchFamily="34" charset="0"/>
              <a:buChar char="•"/>
            </a:pPr>
            <a:r>
              <a:rPr lang="en-US" sz="1100" dirty="0" smtClean="0">
                <a:solidFill>
                  <a:sysClr val="windowText" lastClr="000000"/>
                </a:solidFill>
                <a:latin typeface="Arial" panose="020B0604020202020204" pitchFamily="34" charset="0"/>
                <a:cs typeface="Arial" panose="020B0604020202020204" pitchFamily="34" charset="0"/>
              </a:rPr>
              <a:t>Increase Student Attendance</a:t>
            </a:r>
          </a:p>
          <a:p>
            <a:pPr marL="171450" indent="-171450" defTabSz="914400">
              <a:buFont typeface="Arial" panose="020B0604020202020204" pitchFamily="34" charset="0"/>
              <a:buChar char="•"/>
            </a:pPr>
            <a:endParaRPr lang="en-US" sz="1100" dirty="0">
              <a:solidFill>
                <a:sysClr val="windowText" lastClr="000000"/>
              </a:solidFill>
              <a:latin typeface="Arial" panose="020B0604020202020204" pitchFamily="34" charset="0"/>
              <a:cs typeface="Arial" panose="020B0604020202020204" pitchFamily="34" charset="0"/>
            </a:endParaRPr>
          </a:p>
          <a:p>
            <a:pPr marL="171450" indent="-171450" defTabSz="914400">
              <a:buFont typeface="Arial" panose="020B0604020202020204" pitchFamily="34" charset="0"/>
              <a:buChar char="•"/>
            </a:pPr>
            <a:r>
              <a:rPr lang="en-US" sz="1100" dirty="0" smtClean="0">
                <a:solidFill>
                  <a:sysClr val="windowText" lastClr="000000"/>
                </a:solidFill>
                <a:latin typeface="Arial" panose="020B0604020202020204" pitchFamily="34" charset="0"/>
                <a:cs typeface="Arial" panose="020B0604020202020204" pitchFamily="34" charset="0"/>
              </a:rPr>
              <a:t>Decrease student suspension and office discipline referrals </a:t>
            </a:r>
          </a:p>
          <a:p>
            <a:pPr marL="171450" indent="-171450" defTabSz="914400">
              <a:buFont typeface="Arial" panose="020B0604020202020204" pitchFamily="34" charset="0"/>
              <a:buChar char="•"/>
            </a:pPr>
            <a:endParaRPr lang="en-US" sz="1100" dirty="0" smtClean="0">
              <a:solidFill>
                <a:sysClr val="windowText" lastClr="000000"/>
              </a:solidFill>
              <a:latin typeface="Arial" panose="020B0604020202020204" pitchFamily="34" charset="0"/>
              <a:cs typeface="Arial" panose="020B0604020202020204" pitchFamily="34" charset="0"/>
            </a:endParaRPr>
          </a:p>
          <a:p>
            <a:pPr marL="171450" indent="-171450" defTabSz="914400">
              <a:buFont typeface="Arial" panose="020B0604020202020204" pitchFamily="34" charset="0"/>
              <a:buChar char="•"/>
            </a:pPr>
            <a:r>
              <a:rPr lang="en-US" sz="1100" dirty="0" smtClean="0">
                <a:solidFill>
                  <a:sysClr val="windowText" lastClr="000000"/>
                </a:solidFill>
                <a:latin typeface="Arial" panose="020B0604020202020204" pitchFamily="34" charset="0"/>
                <a:cs typeface="Arial" panose="020B0604020202020204" pitchFamily="34" charset="0"/>
              </a:rPr>
              <a:t>Increase CCRPI Score </a:t>
            </a:r>
            <a:endParaRPr lang="en-US" sz="1100" dirty="0">
              <a:solidFill>
                <a:sysClr val="windowText" lastClr="000000"/>
              </a:solidFill>
              <a:latin typeface="Arial" panose="020B0604020202020204" pitchFamily="34" charset="0"/>
              <a:cs typeface="Arial" panose="020B0604020202020204" pitchFamily="34" charset="0"/>
            </a:endParaRPr>
          </a:p>
        </p:txBody>
      </p:sp>
      <p:sp>
        <p:nvSpPr>
          <p:cNvPr id="77" name="TextBox 76"/>
          <p:cNvSpPr txBox="1"/>
          <p:nvPr/>
        </p:nvSpPr>
        <p:spPr>
          <a:xfrm>
            <a:off x="4703186" y="4857168"/>
            <a:ext cx="1529586" cy="219291"/>
          </a:xfrm>
          <a:prstGeom prst="rect">
            <a:avLst/>
          </a:prstGeom>
          <a:noFill/>
        </p:spPr>
        <p:txBody>
          <a:bodyPr wrap="none" rtlCol="0">
            <a:spAutoFit/>
          </a:bodyPr>
          <a:lstStyle/>
          <a:p>
            <a:pPr algn="ctr" defTabSz="914400"/>
            <a:r>
              <a:rPr lang="en-US" sz="825" i="1" u="sng" dirty="0">
                <a:solidFill>
                  <a:prstClr val="black"/>
                </a:solidFill>
                <a:latin typeface="Arial"/>
                <a:cs typeface="Arial"/>
              </a:rPr>
              <a:t>Uses of Flexibility/Innovation</a:t>
            </a:r>
          </a:p>
        </p:txBody>
      </p:sp>
      <p:sp>
        <p:nvSpPr>
          <p:cNvPr id="78" name="TextBox 77"/>
          <p:cNvSpPr txBox="1"/>
          <p:nvPr/>
        </p:nvSpPr>
        <p:spPr>
          <a:xfrm>
            <a:off x="4703186" y="5596259"/>
            <a:ext cx="1529586" cy="219291"/>
          </a:xfrm>
          <a:prstGeom prst="rect">
            <a:avLst/>
          </a:prstGeom>
          <a:noFill/>
        </p:spPr>
        <p:txBody>
          <a:bodyPr wrap="none" rtlCol="0">
            <a:spAutoFit/>
          </a:bodyPr>
          <a:lstStyle/>
          <a:p>
            <a:pPr algn="ctr" defTabSz="914400"/>
            <a:r>
              <a:rPr lang="en-US" sz="825" i="1" u="sng" dirty="0">
                <a:solidFill>
                  <a:prstClr val="black"/>
                </a:solidFill>
                <a:latin typeface="Arial"/>
                <a:cs typeface="Arial"/>
              </a:rPr>
              <a:t>Uses of Flexibility/Innovation</a:t>
            </a:r>
          </a:p>
        </p:txBody>
      </p:sp>
      <p:sp>
        <p:nvSpPr>
          <p:cNvPr id="79" name="TextBox 78"/>
          <p:cNvSpPr txBox="1"/>
          <p:nvPr/>
        </p:nvSpPr>
        <p:spPr>
          <a:xfrm>
            <a:off x="4668844" y="6513472"/>
            <a:ext cx="1529586" cy="219291"/>
          </a:xfrm>
          <a:prstGeom prst="rect">
            <a:avLst/>
          </a:prstGeom>
          <a:noFill/>
        </p:spPr>
        <p:txBody>
          <a:bodyPr wrap="none" rtlCol="0">
            <a:spAutoFit/>
          </a:bodyPr>
          <a:lstStyle/>
          <a:p>
            <a:pPr algn="ctr" defTabSz="914400"/>
            <a:r>
              <a:rPr lang="en-US" sz="825" i="1" u="sng" dirty="0">
                <a:solidFill>
                  <a:prstClr val="black"/>
                </a:solidFill>
                <a:latin typeface="Arial"/>
                <a:cs typeface="Arial"/>
              </a:rPr>
              <a:t>Uses of Flexibility/Innovation</a:t>
            </a:r>
          </a:p>
        </p:txBody>
      </p:sp>
      <p:sp>
        <p:nvSpPr>
          <p:cNvPr id="80" name="TextBox 79"/>
          <p:cNvSpPr txBox="1"/>
          <p:nvPr/>
        </p:nvSpPr>
        <p:spPr>
          <a:xfrm>
            <a:off x="2915961" y="1549272"/>
            <a:ext cx="2789546" cy="219291"/>
          </a:xfrm>
          <a:prstGeom prst="rect">
            <a:avLst/>
          </a:prstGeom>
          <a:noFill/>
        </p:spPr>
        <p:txBody>
          <a:bodyPr wrap="none" rtlCol="0">
            <a:spAutoFit/>
          </a:bodyPr>
          <a:lstStyle/>
          <a:p>
            <a:pPr algn="ctr" defTabSz="914400"/>
            <a:r>
              <a:rPr lang="en-US" sz="825" b="1" dirty="0">
                <a:solidFill>
                  <a:prstClr val="black"/>
                </a:solidFill>
                <a:latin typeface="Arial"/>
                <a:cs typeface="Arial"/>
              </a:rPr>
              <a:t>Signature Program: </a:t>
            </a:r>
            <a:r>
              <a:rPr lang="en-US" sz="825" b="1" dirty="0" smtClean="0">
                <a:solidFill>
                  <a:prstClr val="black"/>
                </a:solidFill>
                <a:latin typeface="Arial"/>
                <a:cs typeface="Arial"/>
              </a:rPr>
              <a:t>International Baccalaureate (IB)</a:t>
            </a:r>
            <a:endParaRPr lang="en-US" sz="825" b="1" dirty="0">
              <a:solidFill>
                <a:prstClr val="black"/>
              </a:solidFill>
              <a:latin typeface="Arial"/>
              <a:cs typeface="Arial"/>
            </a:endParaRPr>
          </a:p>
        </p:txBody>
      </p:sp>
      <p:sp>
        <p:nvSpPr>
          <p:cNvPr id="81" name="Right Arrow 80"/>
          <p:cNvSpPr/>
          <p:nvPr/>
        </p:nvSpPr>
        <p:spPr>
          <a:xfrm rot="16200000">
            <a:off x="8134243" y="1546887"/>
            <a:ext cx="252415" cy="257661"/>
          </a:xfrm>
          <a:prstGeom prst="rightArrow">
            <a:avLst/>
          </a:prstGeom>
          <a:solidFill>
            <a:sysClr val="window" lastClr="FFFFFF"/>
          </a:solidFill>
          <a:ln w="25400" cap="flat" cmpd="sng" algn="ctr">
            <a:solidFill>
              <a:srgbClr val="F79646"/>
            </a:solidFill>
            <a:prstDash val="solid"/>
          </a:ln>
          <a:effectLst/>
        </p:spPr>
        <p:txBody>
          <a:bodyPr rtlCol="0" anchor="ctr"/>
          <a:lstStyle/>
          <a:p>
            <a:pPr algn="ctr" defTabSz="914400">
              <a:defRPr/>
            </a:pPr>
            <a:endParaRPr lang="en-US" sz="1013" kern="0">
              <a:solidFill>
                <a:prstClr val="black"/>
              </a:solidFill>
            </a:endParaRPr>
          </a:p>
        </p:txBody>
      </p:sp>
      <p:sp>
        <p:nvSpPr>
          <p:cNvPr id="82" name="Right Arrow 81"/>
          <p:cNvSpPr/>
          <p:nvPr/>
        </p:nvSpPr>
        <p:spPr>
          <a:xfrm rot="10800000">
            <a:off x="5831904" y="783165"/>
            <a:ext cx="252415" cy="257661"/>
          </a:xfrm>
          <a:prstGeom prst="rightArrow">
            <a:avLst/>
          </a:prstGeom>
          <a:solidFill>
            <a:sysClr val="window" lastClr="FFFFFF"/>
          </a:solidFill>
          <a:ln w="25400" cap="flat" cmpd="sng" algn="ctr">
            <a:solidFill>
              <a:schemeClr val="accent5">
                <a:lumMod val="75000"/>
              </a:schemeClr>
            </a:solidFill>
            <a:prstDash val="solid"/>
          </a:ln>
          <a:effectLst/>
        </p:spPr>
        <p:txBody>
          <a:bodyPr rtlCol="0" anchor="ctr"/>
          <a:lstStyle/>
          <a:p>
            <a:pPr algn="ctr" defTabSz="914400">
              <a:defRPr/>
            </a:pPr>
            <a:endParaRPr lang="en-US" sz="1013" kern="0">
              <a:solidFill>
                <a:prstClr val="black"/>
              </a:solidFill>
            </a:endParaRPr>
          </a:p>
        </p:txBody>
      </p:sp>
      <p:sp>
        <p:nvSpPr>
          <p:cNvPr id="83" name="Right Arrow 82"/>
          <p:cNvSpPr/>
          <p:nvPr/>
        </p:nvSpPr>
        <p:spPr>
          <a:xfrm rot="10800000">
            <a:off x="2689821" y="796716"/>
            <a:ext cx="252415" cy="257661"/>
          </a:xfrm>
          <a:prstGeom prst="rightArrow">
            <a:avLst/>
          </a:prstGeom>
          <a:solidFill>
            <a:sysClr val="window" lastClr="FFFFFF"/>
          </a:solidFill>
          <a:ln w="25400" cap="flat" cmpd="sng" algn="ctr">
            <a:solidFill>
              <a:schemeClr val="accent5">
                <a:lumMod val="75000"/>
              </a:schemeClr>
            </a:solidFill>
            <a:prstDash val="solid"/>
          </a:ln>
          <a:effectLst/>
        </p:spPr>
        <p:txBody>
          <a:bodyPr rtlCol="0" anchor="ctr"/>
          <a:lstStyle/>
          <a:p>
            <a:pPr algn="ctr" defTabSz="914400">
              <a:defRPr/>
            </a:pPr>
            <a:endParaRPr lang="en-US" sz="1013" kern="0">
              <a:solidFill>
                <a:prstClr val="black"/>
              </a:solidFill>
            </a:endParaRPr>
          </a:p>
        </p:txBody>
      </p:sp>
      <p:sp>
        <p:nvSpPr>
          <p:cNvPr id="2" name="Rectangle 1"/>
          <p:cNvSpPr/>
          <p:nvPr/>
        </p:nvSpPr>
        <p:spPr>
          <a:xfrm>
            <a:off x="796444" y="6030965"/>
            <a:ext cx="2640766" cy="738664"/>
          </a:xfrm>
          <a:prstGeom prst="rect">
            <a:avLst/>
          </a:prstGeom>
        </p:spPr>
        <p:txBody>
          <a:bodyPr wrap="square">
            <a:spAutoFit/>
          </a:bodyPr>
          <a:lstStyle/>
          <a:p>
            <a:pPr defTabSz="914400">
              <a:spcAft>
                <a:spcPts val="1200"/>
              </a:spcAft>
            </a:pPr>
            <a:r>
              <a:rPr lang="en-US" sz="800" b="1" dirty="0">
                <a:solidFill>
                  <a:prstClr val="black"/>
                </a:solidFill>
                <a:latin typeface="Arial"/>
                <a:cs typeface="Arial"/>
              </a:rPr>
              <a:t>7</a:t>
            </a:r>
            <a:r>
              <a:rPr lang="en-US" sz="800" b="1" dirty="0" smtClean="0">
                <a:solidFill>
                  <a:prstClr val="black"/>
                </a:solidFill>
                <a:latin typeface="Arial"/>
                <a:cs typeface="Arial"/>
              </a:rPr>
              <a:t>. Apprise  and engage the school community</a:t>
            </a:r>
          </a:p>
          <a:p>
            <a:pPr defTabSz="914400">
              <a:spcAft>
                <a:spcPts val="1200"/>
              </a:spcAft>
            </a:pPr>
            <a:r>
              <a:rPr lang="en-US" sz="800" b="1" dirty="0">
                <a:solidFill>
                  <a:prstClr val="black"/>
                </a:solidFill>
                <a:latin typeface="Arial"/>
                <a:cs typeface="Arial"/>
              </a:rPr>
              <a:t>8</a:t>
            </a:r>
            <a:r>
              <a:rPr lang="en-US" sz="800" b="1" dirty="0" smtClean="0">
                <a:solidFill>
                  <a:prstClr val="black"/>
                </a:solidFill>
                <a:latin typeface="Arial"/>
                <a:cs typeface="Arial"/>
              </a:rPr>
              <a:t>. Ensure that every student and family has access to attendance, behavior, and emotional support. </a:t>
            </a:r>
          </a:p>
        </p:txBody>
      </p:sp>
    </p:spTree>
    <p:extLst>
      <p:ext uri="{BB962C8B-B14F-4D97-AF65-F5344CB8AC3E}">
        <p14:creationId xmlns:p14="http://schemas.microsoft.com/office/powerpoint/2010/main" val="89772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80716" y="76243"/>
            <a:ext cx="8166967" cy="646331"/>
          </a:xfrm>
          <a:prstGeom prst="rect">
            <a:avLst/>
          </a:prstGeom>
          <a:noFill/>
        </p:spPr>
        <p:txBody>
          <a:bodyPr wrap="square" rtlCol="0">
            <a:spAutoFit/>
          </a:bodyPr>
          <a:lstStyle/>
          <a:p>
            <a:pPr algn="ctr"/>
            <a:r>
              <a:rPr lang="en-US" sz="3600" b="1" dirty="0" smtClean="0">
                <a:latin typeface="+mj-lt"/>
              </a:rPr>
              <a:t>FY18 Funding Rationale</a:t>
            </a:r>
            <a:endParaRPr lang="en-US" sz="3600" b="1" dirty="0">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1412983649"/>
              </p:ext>
            </p:extLst>
          </p:nvPr>
        </p:nvGraphicFramePr>
        <p:xfrm>
          <a:off x="994298" y="1189610"/>
          <a:ext cx="7723574" cy="6365732"/>
        </p:xfrm>
        <a:graphic>
          <a:graphicData uri="http://schemas.openxmlformats.org/drawingml/2006/table">
            <a:tbl>
              <a:tblPr firstRow="1" bandRow="1">
                <a:tableStyleId>{5C22544A-7EE6-4342-B048-85BDC9FD1C3A}</a:tableStyleId>
              </a:tblPr>
              <a:tblGrid>
                <a:gridCol w="3861787"/>
                <a:gridCol w="3861787"/>
              </a:tblGrid>
              <a:tr h="825623">
                <a:tc>
                  <a:txBody>
                    <a:bodyPr/>
                    <a:lstStyle/>
                    <a:p>
                      <a:pPr algn="ctr"/>
                      <a:endParaRPr lang="en-US" sz="1800" dirty="0" smtClean="0">
                        <a:latin typeface="Arial" panose="020B0604020202020204" pitchFamily="34" charset="0"/>
                        <a:cs typeface="Arial" panose="020B0604020202020204" pitchFamily="34" charset="0"/>
                      </a:endParaRPr>
                    </a:p>
                    <a:p>
                      <a:pPr algn="ctr"/>
                      <a:r>
                        <a:rPr lang="en-US" sz="1800" dirty="0" smtClean="0">
                          <a:latin typeface="Arial" panose="020B0604020202020204" pitchFamily="34" charset="0"/>
                          <a:cs typeface="Arial" panose="020B0604020202020204" pitchFamily="34" charset="0"/>
                        </a:rPr>
                        <a:t>FY’ 18 Funded</a:t>
                      </a:r>
                      <a:r>
                        <a:rPr lang="en-US" sz="1800" baseline="0" dirty="0" smtClean="0">
                          <a:latin typeface="Arial" panose="020B0604020202020204" pitchFamily="34" charset="0"/>
                          <a:cs typeface="Arial" panose="020B0604020202020204" pitchFamily="34" charset="0"/>
                        </a:rPr>
                        <a:t> School Priority</a:t>
                      </a:r>
                      <a:endParaRPr lang="en-US" sz="1800" dirty="0">
                        <a:latin typeface="Arial" panose="020B0604020202020204" pitchFamily="34" charset="0"/>
                        <a:cs typeface="Arial" panose="020B0604020202020204" pitchFamily="34" charset="0"/>
                      </a:endParaRPr>
                    </a:p>
                  </a:txBody>
                  <a:tcPr/>
                </a:tc>
                <a:tc>
                  <a:txBody>
                    <a:bodyPr/>
                    <a:lstStyle/>
                    <a:p>
                      <a:pPr algn="ctr"/>
                      <a:endParaRPr lang="en-US" sz="1800" dirty="0" smtClean="0">
                        <a:latin typeface="Arial" panose="020B0604020202020204" pitchFamily="34" charset="0"/>
                        <a:cs typeface="Arial" panose="020B0604020202020204" pitchFamily="34" charset="0"/>
                      </a:endParaRPr>
                    </a:p>
                    <a:p>
                      <a:pPr algn="ctr"/>
                      <a:r>
                        <a:rPr lang="en-US" sz="1800" dirty="0" smtClean="0">
                          <a:latin typeface="Arial" panose="020B0604020202020204" pitchFamily="34" charset="0"/>
                          <a:cs typeface="Arial" panose="020B0604020202020204" pitchFamily="34" charset="0"/>
                        </a:rPr>
                        <a:t>Rationale</a:t>
                      </a:r>
                      <a:endParaRPr lang="en-US" sz="1800" dirty="0">
                        <a:latin typeface="Arial" panose="020B0604020202020204" pitchFamily="34" charset="0"/>
                        <a:cs typeface="Arial" panose="020B0604020202020204" pitchFamily="34" charset="0"/>
                      </a:endParaRPr>
                    </a:p>
                  </a:txBody>
                  <a:tcPr/>
                </a:tc>
              </a:tr>
              <a:tr h="825623">
                <a:tc>
                  <a:txBody>
                    <a:bodyPr/>
                    <a:lstStyle/>
                    <a:p>
                      <a:pPr algn="ctr"/>
                      <a:r>
                        <a:rPr lang="en-US" dirty="0" smtClean="0"/>
                        <a:t>Improve</a:t>
                      </a:r>
                      <a:r>
                        <a:rPr lang="en-US" baseline="0" dirty="0" smtClean="0"/>
                        <a:t> Teacher Efficacy in IB, Literacy Development and other Core Content Areas</a:t>
                      </a:r>
                      <a:endParaRPr lang="en-US" dirty="0"/>
                    </a:p>
                  </a:txBody>
                  <a:tcPr/>
                </a:tc>
                <a:tc>
                  <a:txBody>
                    <a:bodyPr/>
                    <a:lstStyle/>
                    <a:p>
                      <a:pPr algn="ctr"/>
                      <a:r>
                        <a:rPr lang="en-US" dirty="0" smtClean="0"/>
                        <a:t>Funding</a:t>
                      </a:r>
                      <a:r>
                        <a:rPr lang="en-US" baseline="0" dirty="0" smtClean="0"/>
                        <a:t> this priority during the FY 18 budget cycle helps build the instructional capacity of our teachers in core content areas and IB. </a:t>
                      </a:r>
                      <a:endParaRPr lang="en-US" dirty="0"/>
                    </a:p>
                  </a:txBody>
                  <a:tcPr/>
                </a:tc>
              </a:tr>
              <a:tr h="825623">
                <a:tc>
                  <a:txBody>
                    <a:bodyPr/>
                    <a:lstStyle/>
                    <a:p>
                      <a:pPr algn="ctr"/>
                      <a:r>
                        <a:rPr lang="en-US" dirty="0" smtClean="0"/>
                        <a:t>Build</a:t>
                      </a:r>
                      <a:r>
                        <a:rPr lang="en-US" baseline="0" dirty="0" smtClean="0"/>
                        <a:t> Systems and resources to support IB Implementation</a:t>
                      </a:r>
                      <a:endParaRPr lang="en-US" dirty="0"/>
                    </a:p>
                  </a:txBody>
                  <a:tcPr/>
                </a:tc>
                <a:tc>
                  <a:txBody>
                    <a:bodyPr/>
                    <a:lstStyle/>
                    <a:p>
                      <a:pPr algn="ctr"/>
                      <a:r>
                        <a:rPr lang="en-US" dirty="0" smtClean="0"/>
                        <a:t>Building</a:t>
                      </a:r>
                      <a:r>
                        <a:rPr lang="en-US" baseline="0" dirty="0" smtClean="0"/>
                        <a:t> systems and resources to support IB implementation is a critical first step as we continue our work towards becoming an Authorized IB PYP World School. Funding this priority in FY18 helps ensure we have structures in place needed to support the academic operational needs of the school that may arise during the authorization process. </a:t>
                      </a:r>
                      <a:endParaRPr lang="en-US" dirty="0"/>
                    </a:p>
                  </a:txBody>
                  <a:tcPr/>
                </a:tc>
              </a:tr>
              <a:tr h="825623">
                <a:tc>
                  <a:txBody>
                    <a:bodyPr/>
                    <a:lstStyle/>
                    <a:p>
                      <a:pPr algn="ctr"/>
                      <a:r>
                        <a:rPr lang="en-US" dirty="0" smtClean="0"/>
                        <a:t>Increase</a:t>
                      </a:r>
                      <a:r>
                        <a:rPr lang="en-US" baseline="0" dirty="0" smtClean="0"/>
                        <a:t> </a:t>
                      </a:r>
                      <a:r>
                        <a:rPr lang="en-US" baseline="0" dirty="0" err="1" smtClean="0"/>
                        <a:t>Lexile</a:t>
                      </a:r>
                      <a:r>
                        <a:rPr lang="en-US" baseline="0" dirty="0" smtClean="0"/>
                        <a:t> Levels for 3</a:t>
                      </a:r>
                      <a:r>
                        <a:rPr lang="en-US" baseline="30000" dirty="0" smtClean="0"/>
                        <a:t>rd</a:t>
                      </a:r>
                      <a:r>
                        <a:rPr lang="en-US" baseline="0" dirty="0" smtClean="0"/>
                        <a:t> and 5</a:t>
                      </a:r>
                      <a:r>
                        <a:rPr lang="en-US" baseline="30000" dirty="0" smtClean="0"/>
                        <a:t>th</a:t>
                      </a:r>
                      <a:r>
                        <a:rPr lang="en-US" baseline="0" dirty="0" smtClean="0"/>
                        <a:t> Graders</a:t>
                      </a:r>
                      <a:endParaRPr lang="en-US" dirty="0"/>
                    </a:p>
                  </a:txBody>
                  <a:tcPr/>
                </a:tc>
                <a:tc>
                  <a:txBody>
                    <a:bodyPr/>
                    <a:lstStyle/>
                    <a:p>
                      <a:pPr algn="ctr"/>
                      <a:r>
                        <a:rPr lang="en-US" dirty="0" smtClean="0"/>
                        <a:t>This priority is tied to the school’s CCRPI and overall student achievement in the intermediate grades. FY18 funding will be used to train teachers on using STAR data to inform instruction and to support an</a:t>
                      </a:r>
                      <a:r>
                        <a:rPr lang="en-US" baseline="0" dirty="0" smtClean="0"/>
                        <a:t> instructional paraprofessional that focuses solely on calculating data. </a:t>
                      </a:r>
                      <a:endParaRPr lang="en-US" dirty="0"/>
                    </a:p>
                  </a:txBody>
                  <a:tcPr/>
                </a:tc>
              </a:tr>
              <a:tr h="825623">
                <a:tc>
                  <a:txBody>
                    <a:bodyPr/>
                    <a:lstStyle/>
                    <a:p>
                      <a:pPr algn="ctr"/>
                      <a:endParaRPr lang="en-US"/>
                    </a:p>
                  </a:txBody>
                  <a:tcPr/>
                </a:tc>
                <a:tc>
                  <a:txBody>
                    <a:bodyPr/>
                    <a:lstStyle/>
                    <a:p>
                      <a:pPr algn="ctr"/>
                      <a:endParaRPr lang="en-US"/>
                    </a:p>
                  </a:txBody>
                  <a:tcPr/>
                </a:tc>
              </a:tr>
              <a:tr h="825623">
                <a:tc>
                  <a:txBody>
                    <a:bodyPr/>
                    <a:lstStyle/>
                    <a:p>
                      <a:pPr algn="ctr"/>
                      <a:endParaRPr lang="en-US" dirty="0"/>
                    </a:p>
                  </a:txBody>
                  <a:tcPr/>
                </a:tc>
                <a:tc>
                  <a:txBody>
                    <a:bodyPr/>
                    <a:lstStyle/>
                    <a:p>
                      <a:pPr algn="ctr"/>
                      <a:endParaRPr lang="en-US" dirty="0"/>
                    </a:p>
                  </a:txBody>
                  <a:tcPr/>
                </a:tc>
              </a:tr>
            </a:tbl>
          </a:graphicData>
        </a:graphic>
      </p:graphicFrame>
    </p:spTree>
    <p:extLst>
      <p:ext uri="{BB962C8B-B14F-4D97-AF65-F5344CB8AC3E}">
        <p14:creationId xmlns:p14="http://schemas.microsoft.com/office/powerpoint/2010/main" val="4171026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717726" y="76243"/>
            <a:ext cx="8329958" cy="584775"/>
          </a:xfrm>
          <a:prstGeom prst="rect">
            <a:avLst/>
          </a:prstGeom>
          <a:noFill/>
        </p:spPr>
        <p:txBody>
          <a:bodyPr wrap="square" rtlCol="0">
            <a:spAutoFit/>
          </a:bodyPr>
          <a:lstStyle/>
          <a:p>
            <a:pPr algn="ctr"/>
            <a:r>
              <a:rPr lang="en-US" sz="3200" b="1" dirty="0" smtClean="0">
                <a:latin typeface="+mj-lt"/>
              </a:rPr>
              <a:t>Description of Strategy Categories</a:t>
            </a:r>
            <a:endParaRPr lang="en-US" sz="3200" b="1" dirty="0">
              <a:latin typeface="+mj-lt"/>
            </a:endParaRPr>
          </a:p>
        </p:txBody>
      </p:sp>
      <p:sp>
        <p:nvSpPr>
          <p:cNvPr id="5" name="TextBox 4"/>
          <p:cNvSpPr txBox="1"/>
          <p:nvPr/>
        </p:nvSpPr>
        <p:spPr>
          <a:xfrm>
            <a:off x="858786" y="1078326"/>
            <a:ext cx="8085658" cy="5401479"/>
          </a:xfrm>
          <a:prstGeom prst="rect">
            <a:avLst/>
          </a:prstGeom>
          <a:noFill/>
        </p:spPr>
        <p:txBody>
          <a:bodyPr wrap="square" rtlCol="0">
            <a:spAutoFit/>
          </a:bodyPr>
          <a:lstStyle/>
          <a:p>
            <a:pPr marL="742950" indent="-742950">
              <a:buFont typeface="+mj-lt"/>
              <a:buAutoNum type="arabicPeriod"/>
            </a:pPr>
            <a:r>
              <a:rPr lang="en-US" sz="3000" b="1" dirty="0" smtClean="0">
                <a:latin typeface="Calibri" panose="020F0502020204030204" pitchFamily="34" charset="0"/>
              </a:rPr>
              <a:t>Priorities</a:t>
            </a:r>
            <a:r>
              <a:rPr lang="en-US" sz="3000" dirty="0" smtClean="0">
                <a:latin typeface="Calibri" panose="020F0502020204030204" pitchFamily="34" charset="0"/>
              </a:rPr>
              <a:t> – FY18 funding </a:t>
            </a:r>
            <a:r>
              <a:rPr lang="en-US" sz="2800" dirty="0" smtClean="0">
                <a:latin typeface="Calibri" panose="020F0502020204030204" pitchFamily="34" charset="0"/>
              </a:rPr>
              <a:t>priorities from the school’s 3-5 year strategic plan.</a:t>
            </a:r>
          </a:p>
          <a:p>
            <a:pPr marL="742950" indent="-742950">
              <a:buFont typeface="+mj-lt"/>
              <a:buAutoNum type="arabicPeriod"/>
            </a:pPr>
            <a:endParaRPr lang="en-US" sz="1500" dirty="0">
              <a:latin typeface="Calibri" panose="020F0502020204030204" pitchFamily="34" charset="0"/>
            </a:endParaRPr>
          </a:p>
          <a:p>
            <a:pPr marL="742950" indent="-742950">
              <a:buFont typeface="+mj-lt"/>
              <a:buAutoNum type="arabicPeriod"/>
            </a:pPr>
            <a:r>
              <a:rPr lang="en-US" sz="3000" b="1" dirty="0" smtClean="0">
                <a:latin typeface="Calibri" panose="020F0502020204030204" pitchFamily="34" charset="0"/>
              </a:rPr>
              <a:t>Strategies </a:t>
            </a:r>
            <a:r>
              <a:rPr lang="en-US" sz="3000" dirty="0">
                <a:latin typeface="Calibri" panose="020F0502020204030204" pitchFamily="34" charset="0"/>
              </a:rPr>
              <a:t>–</a:t>
            </a:r>
            <a:r>
              <a:rPr lang="en-US" sz="3000" dirty="0" smtClean="0">
                <a:latin typeface="Calibri" panose="020F0502020204030204" pitchFamily="34" charset="0"/>
              </a:rPr>
              <a:t> </a:t>
            </a:r>
            <a:r>
              <a:rPr lang="en-US" sz="3000" b="1" dirty="0" smtClean="0">
                <a:latin typeface="Calibri" panose="020F0502020204030204" pitchFamily="34" charset="0"/>
              </a:rPr>
              <a:t> </a:t>
            </a:r>
            <a:r>
              <a:rPr lang="en-US" sz="2800" dirty="0" smtClean="0">
                <a:latin typeface="Calibri" panose="020F0502020204030204" pitchFamily="34" charset="0"/>
              </a:rPr>
              <a:t>Lays out specific objectives for schools improvement</a:t>
            </a:r>
          </a:p>
          <a:p>
            <a:pPr marL="742950" indent="-742950">
              <a:buFont typeface="+mj-lt"/>
              <a:buAutoNum type="arabicPeriod"/>
            </a:pPr>
            <a:endParaRPr lang="en-US" sz="1500" b="1" dirty="0">
              <a:latin typeface="Calibri" panose="020F0502020204030204" pitchFamily="34" charset="0"/>
            </a:endParaRPr>
          </a:p>
          <a:p>
            <a:pPr marL="742950" indent="-742950">
              <a:buFont typeface="+mj-lt"/>
              <a:buAutoNum type="arabicPeriod"/>
            </a:pPr>
            <a:r>
              <a:rPr lang="en-US" sz="3000" b="1" dirty="0" smtClean="0">
                <a:latin typeface="Calibri" panose="020F0502020204030204" pitchFamily="34" charset="0"/>
              </a:rPr>
              <a:t>Request</a:t>
            </a:r>
            <a:r>
              <a:rPr lang="en-US" sz="3000" dirty="0" smtClean="0">
                <a:latin typeface="Calibri" panose="020F0502020204030204" pitchFamily="34" charset="0"/>
              </a:rPr>
              <a:t> – </a:t>
            </a:r>
            <a:r>
              <a:rPr lang="en-US" sz="2800" dirty="0" smtClean="0">
                <a:latin typeface="Calibri" panose="020F0502020204030204" pitchFamily="34" charset="0"/>
              </a:rPr>
              <a:t>“The Ask”.  What needs to be funded in order to support the strategy?  </a:t>
            </a:r>
          </a:p>
          <a:p>
            <a:pPr marL="742950" indent="-742950">
              <a:buFont typeface="+mj-lt"/>
              <a:buAutoNum type="arabicPeriod"/>
            </a:pPr>
            <a:endParaRPr lang="en-US" sz="1500" dirty="0">
              <a:latin typeface="Calibri" panose="020F0502020204030204" pitchFamily="34" charset="0"/>
            </a:endParaRPr>
          </a:p>
          <a:p>
            <a:pPr marL="742950" indent="-742950">
              <a:buFont typeface="+mj-lt"/>
              <a:buAutoNum type="arabicPeriod"/>
            </a:pPr>
            <a:r>
              <a:rPr lang="en-US" sz="3000" b="1" dirty="0" smtClean="0">
                <a:latin typeface="Calibri" panose="020F0502020204030204" pitchFamily="34" charset="0"/>
              </a:rPr>
              <a:t>Funding Source </a:t>
            </a:r>
            <a:r>
              <a:rPr lang="en-US" sz="3000" dirty="0">
                <a:latin typeface="Calibri" panose="020F0502020204030204" pitchFamily="34" charset="0"/>
              </a:rPr>
              <a:t>–  </a:t>
            </a:r>
            <a:r>
              <a:rPr lang="en-US" sz="2800" dirty="0" smtClean="0">
                <a:latin typeface="Calibri" panose="020F0502020204030204" pitchFamily="34" charset="0"/>
              </a:rPr>
              <a:t>What source of funds will finance the request (i.e. general, cluster, signature, Title I) </a:t>
            </a:r>
          </a:p>
          <a:p>
            <a:pPr marL="742950" indent="-742950">
              <a:buFont typeface="+mj-lt"/>
              <a:buAutoNum type="arabicPeriod"/>
            </a:pPr>
            <a:endParaRPr lang="en-US" sz="4000" dirty="0">
              <a:latin typeface="Calibri" panose="020F0502020204030204" pitchFamily="34" charset="0"/>
            </a:endParaRPr>
          </a:p>
        </p:txBody>
      </p:sp>
    </p:spTree>
    <p:extLst>
      <p:ext uri="{BB962C8B-B14F-4D97-AF65-F5344CB8AC3E}">
        <p14:creationId xmlns:p14="http://schemas.microsoft.com/office/powerpoint/2010/main" val="4119372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013931" y="2259673"/>
          <a:ext cx="7886700" cy="3061302"/>
        </p:xfrm>
        <a:graphic>
          <a:graphicData uri="http://schemas.openxmlformats.org/drawingml/2006/table">
            <a:tbl>
              <a:tblPr firstRow="1" bandRow="1">
                <a:tableStyleId>{5C22544A-7EE6-4342-B048-85BDC9FD1C3A}</a:tableStyleId>
              </a:tblPr>
              <a:tblGrid>
                <a:gridCol w="1956289"/>
                <a:gridCol w="5930411"/>
              </a:tblGrid>
              <a:tr h="226662">
                <a:tc>
                  <a:txBody>
                    <a:bodyPr/>
                    <a:lstStyle/>
                    <a:p>
                      <a:pPr algn="ctr"/>
                      <a:r>
                        <a:rPr lang="en-US" sz="800" dirty="0" smtClean="0"/>
                        <a:t>Strategic</a:t>
                      </a:r>
                      <a:r>
                        <a:rPr lang="en-US" sz="800" baseline="0" dirty="0" smtClean="0"/>
                        <a:t> Plan Categories</a:t>
                      </a:r>
                      <a:endParaRPr lang="en-US" sz="800" dirty="0"/>
                    </a:p>
                  </a:txBody>
                  <a:tcPr marL="68580" marR="68580" marT="34290" marB="34290"/>
                </a:tc>
                <a:tc>
                  <a:txBody>
                    <a:bodyPr/>
                    <a:lstStyle/>
                    <a:p>
                      <a:pPr algn="ctr"/>
                      <a:r>
                        <a:rPr lang="en-US" sz="800" dirty="0" smtClean="0"/>
                        <a:t>District</a:t>
                      </a:r>
                      <a:r>
                        <a:rPr lang="en-US" sz="800" baseline="0" dirty="0" smtClean="0"/>
                        <a:t> Descriptions of Categories</a:t>
                      </a:r>
                      <a:endParaRPr lang="en-US" sz="800" dirty="0"/>
                    </a:p>
                  </a:txBody>
                  <a:tcPr marL="68580" marR="68580" marT="34290" marB="34290"/>
                </a:tc>
              </a:tr>
              <a:tr h="480060">
                <a:tc>
                  <a:txBody>
                    <a:bodyPr/>
                    <a:lstStyle/>
                    <a:p>
                      <a:r>
                        <a:rPr lang="en-US" sz="800" dirty="0" smtClean="0"/>
                        <a:t>Academic</a:t>
                      </a:r>
                      <a:r>
                        <a:rPr lang="en-US" sz="800" baseline="0" dirty="0" smtClean="0"/>
                        <a:t> Program</a:t>
                      </a:r>
                      <a:endParaRPr lang="en-US" sz="800" dirty="0"/>
                    </a:p>
                  </a:txBody>
                  <a:tcPr marL="68580" marR="68580" marT="34290" marB="34290"/>
                </a:tc>
                <a:tc>
                  <a:txBody>
                    <a:bodyPr/>
                    <a:lstStyle/>
                    <a:p>
                      <a:r>
                        <a:rPr lang="en-US" sz="1400" b="0" i="0" u="none" strike="noStrike" kern="1200" baseline="0" dirty="0" smtClean="0">
                          <a:solidFill>
                            <a:schemeClr val="dk1"/>
                          </a:solidFill>
                          <a:latin typeface="+mn-lt"/>
                          <a:ea typeface="+mn-ea"/>
                          <a:cs typeface="+mn-cs"/>
                        </a:rPr>
                        <a:t>Our students will be well-rounded individuals who possess the necessary</a:t>
                      </a:r>
                    </a:p>
                    <a:p>
                      <a:r>
                        <a:rPr lang="en-US" sz="1400" b="0" i="0" u="none" strike="noStrike" kern="1200" baseline="0" dirty="0" smtClean="0">
                          <a:solidFill>
                            <a:schemeClr val="dk1"/>
                          </a:solidFill>
                          <a:latin typeface="+mn-lt"/>
                          <a:ea typeface="+mn-ea"/>
                          <a:cs typeface="+mn-cs"/>
                        </a:rPr>
                        <a:t>academic skills and knowledge and are excited about learning.</a:t>
                      </a:r>
                      <a:endParaRPr lang="en-US" sz="800" dirty="0"/>
                    </a:p>
                  </a:txBody>
                  <a:tcPr marL="68580" marR="68580" marT="34290" marB="34290"/>
                </a:tc>
              </a:tr>
              <a:tr h="480060">
                <a:tc>
                  <a:txBody>
                    <a:bodyPr/>
                    <a:lstStyle/>
                    <a:p>
                      <a:r>
                        <a:rPr lang="en-US" sz="800" dirty="0" smtClean="0"/>
                        <a:t>Talent</a:t>
                      </a:r>
                      <a:r>
                        <a:rPr lang="en-US" sz="800" baseline="0" dirty="0" smtClean="0"/>
                        <a:t> Management</a:t>
                      </a:r>
                      <a:endParaRPr lang="en-US" sz="800" dirty="0"/>
                    </a:p>
                  </a:txBody>
                  <a:tcPr marL="68580" marR="68580" marT="34290" marB="34290"/>
                </a:tc>
                <a:tc>
                  <a:txBody>
                    <a:bodyPr/>
                    <a:lstStyle/>
                    <a:p>
                      <a:r>
                        <a:rPr lang="en-US" sz="1400" b="0" i="0" u="none" strike="noStrike" kern="1200" baseline="0" dirty="0" smtClean="0">
                          <a:solidFill>
                            <a:schemeClr val="dk1"/>
                          </a:solidFill>
                          <a:latin typeface="+mn-lt"/>
                          <a:ea typeface="+mn-ea"/>
                          <a:cs typeface="+mn-cs"/>
                        </a:rPr>
                        <a:t>We will retain an energized and inspired team of employees who are capable of advancing ever-increasing levels of achievement for students of all backgrounds.</a:t>
                      </a:r>
                      <a:endParaRPr lang="en-US" sz="800" dirty="0"/>
                    </a:p>
                  </a:txBody>
                  <a:tcPr marL="68580" marR="68580" marT="34290" marB="34290"/>
                </a:tc>
              </a:tr>
              <a:tr h="685800">
                <a:tc>
                  <a:txBody>
                    <a:bodyPr/>
                    <a:lstStyle/>
                    <a:p>
                      <a:r>
                        <a:rPr lang="en-US" sz="800" dirty="0" smtClean="0"/>
                        <a:t>Systems</a:t>
                      </a:r>
                      <a:r>
                        <a:rPr lang="en-US" sz="800" baseline="0" dirty="0" smtClean="0"/>
                        <a:t> &amp; Resources</a:t>
                      </a:r>
                      <a:endParaRPr lang="en-US" sz="800" dirty="0"/>
                    </a:p>
                  </a:txBody>
                  <a:tcPr marL="68580" marR="68580" marT="34290" marB="34290"/>
                </a:tc>
                <a:tc>
                  <a:txBody>
                    <a:bodyPr/>
                    <a:lstStyle/>
                    <a:p>
                      <a:r>
                        <a:rPr lang="en-US" sz="1400" b="0" i="0" u="none" strike="noStrike" kern="1200" baseline="0" dirty="0" smtClean="0">
                          <a:solidFill>
                            <a:schemeClr val="dk1"/>
                          </a:solidFill>
                          <a:latin typeface="+mn-lt"/>
                          <a:ea typeface="+mn-ea"/>
                          <a:cs typeface="+mn-cs"/>
                        </a:rPr>
                        <a:t>We will improve efficiency (productivity, cost, etc.) while also making decisions (including resource allocations) that are grounded in a strategic academic direction and data.</a:t>
                      </a:r>
                      <a:endParaRPr lang="en-US" sz="800" dirty="0"/>
                    </a:p>
                  </a:txBody>
                  <a:tcPr marL="68580" marR="68580" marT="34290" marB="34290"/>
                </a:tc>
              </a:tr>
              <a:tr h="891540">
                <a:tc>
                  <a:txBody>
                    <a:bodyPr/>
                    <a:lstStyle/>
                    <a:p>
                      <a:r>
                        <a:rPr lang="en-US" sz="800" dirty="0" smtClean="0"/>
                        <a:t>Culture</a:t>
                      </a:r>
                      <a:endParaRPr lang="en-US" sz="800" dirty="0"/>
                    </a:p>
                  </a:txBody>
                  <a:tcPr marL="68580" marR="68580" marT="34290" marB="34290"/>
                </a:tc>
                <a:tc>
                  <a:txBody>
                    <a:bodyPr/>
                    <a:lstStyle/>
                    <a:p>
                      <a:r>
                        <a:rPr lang="en-US" sz="1400" b="0" i="0" u="none" strike="noStrike" kern="1200" baseline="0" dirty="0" smtClean="0">
                          <a:solidFill>
                            <a:schemeClr val="dk1"/>
                          </a:solidFill>
                          <a:latin typeface="+mn-lt"/>
                          <a:ea typeface="+mn-ea"/>
                          <a:cs typeface="+mn-cs"/>
                        </a:rPr>
                        <a:t>We will build trust with the community, and we will have engaged stakeholders</a:t>
                      </a:r>
                    </a:p>
                    <a:p>
                      <a:r>
                        <a:rPr lang="en-US" sz="1400" b="0" i="1" u="none" strike="noStrike" kern="1200" baseline="0" dirty="0" smtClean="0">
                          <a:solidFill>
                            <a:schemeClr val="dk1"/>
                          </a:solidFill>
                          <a:latin typeface="+mn-lt"/>
                          <a:ea typeface="+mn-ea"/>
                          <a:cs typeface="+mn-cs"/>
                        </a:rPr>
                        <a:t>(employees, students, parents, community members, partners, etc.) </a:t>
                      </a:r>
                      <a:r>
                        <a:rPr lang="en-US" sz="1400" b="0" i="0" u="none" strike="noStrike" kern="1200" baseline="0" dirty="0" smtClean="0">
                          <a:solidFill>
                            <a:schemeClr val="dk1"/>
                          </a:solidFill>
                          <a:latin typeface="+mn-lt"/>
                          <a:ea typeface="+mn-ea"/>
                          <a:cs typeface="+mn-cs"/>
                        </a:rPr>
                        <a:t>who are invested in the mission and vision and who support the creation of student-centered learning communities.</a:t>
                      </a:r>
                      <a:endParaRPr lang="en-US" sz="800" dirty="0"/>
                    </a:p>
                  </a:txBody>
                  <a:tcPr marL="68580" marR="68580" marT="34290" marB="34290"/>
                </a:tc>
              </a:tr>
            </a:tbl>
          </a:graphicData>
        </a:graphic>
      </p:graphicFrame>
      <p:sp>
        <p:nvSpPr>
          <p:cNvPr id="5" name="Title 1"/>
          <p:cNvSpPr>
            <a:spLocks noGrp="1"/>
          </p:cNvSpPr>
          <p:nvPr>
            <p:ph type="title"/>
          </p:nvPr>
        </p:nvSpPr>
        <p:spPr>
          <a:xfrm>
            <a:off x="1013931" y="1161916"/>
            <a:ext cx="7886700" cy="596891"/>
          </a:xfrm>
        </p:spPr>
        <p:txBody>
          <a:bodyPr/>
          <a:lstStyle/>
          <a:p>
            <a:pPr algn="ctr"/>
            <a:r>
              <a:rPr lang="en-US" dirty="0" smtClean="0"/>
              <a:t>Focus Area Descriptors</a:t>
            </a:r>
            <a:endParaRPr lang="en-US" dirty="0"/>
          </a:p>
        </p:txBody>
      </p:sp>
    </p:spTree>
    <p:extLst>
      <p:ext uri="{BB962C8B-B14F-4D97-AF65-F5344CB8AC3E}">
        <p14:creationId xmlns:p14="http://schemas.microsoft.com/office/powerpoint/2010/main" val="3775456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81294" y="1389268"/>
            <a:ext cx="6304619" cy="119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8453"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3265966978"/>
              </p:ext>
            </p:extLst>
          </p:nvPr>
        </p:nvGraphicFramePr>
        <p:xfrm>
          <a:off x="1594885" y="1564555"/>
          <a:ext cx="6333876" cy="5341381"/>
        </p:xfrm>
        <a:graphic>
          <a:graphicData uri="http://schemas.openxmlformats.org/drawingml/2006/table">
            <a:tbl>
              <a:tblPr firstRow="1" bandRow="1">
                <a:tableStyleId>{5C22544A-7EE6-4342-B048-85BDC9FD1C3A}</a:tableStyleId>
              </a:tblPr>
              <a:tblGrid>
                <a:gridCol w="1059956"/>
                <a:gridCol w="1178876"/>
                <a:gridCol w="1178876"/>
                <a:gridCol w="1085808"/>
                <a:gridCol w="915180"/>
                <a:gridCol w="915180"/>
              </a:tblGrid>
              <a:tr h="533520">
                <a:tc>
                  <a:txBody>
                    <a:bodyPr/>
                    <a:lstStyle/>
                    <a:p>
                      <a:pPr algn="ctr"/>
                      <a:r>
                        <a:rPr lang="en-US" sz="1400" dirty="0" smtClean="0">
                          <a:latin typeface="Calibri" panose="020F0502020204030204" pitchFamily="34" charset="0"/>
                        </a:rPr>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smtClean="0">
                          <a:latin typeface="Calibri" panose="020F0502020204030204" pitchFamily="34" charset="0"/>
                        </a:rPr>
                        <a:t>Focus Area</a:t>
                      </a:r>
                    </a:p>
                  </a:txBody>
                  <a:tcPr marL="68580" marR="68580" marT="34290" marB="34290" anchor="ctr"/>
                </a:tc>
                <a:tc>
                  <a:txBody>
                    <a:bodyPr/>
                    <a:lstStyle/>
                    <a:p>
                      <a:pPr algn="ctr"/>
                      <a:r>
                        <a:rPr lang="en-US" sz="1400" dirty="0" smtClean="0">
                          <a:latin typeface="Calibri" panose="020F0502020204030204" pitchFamily="34" charset="0"/>
                        </a:rPr>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smtClean="0">
                          <a:solidFill>
                            <a:schemeClr val="lt1"/>
                          </a:solidFill>
                          <a:latin typeface="Calibri" panose="020F0502020204030204" pitchFamily="34" charset="0"/>
                          <a:ea typeface="+mn-ea"/>
                          <a:cs typeface="+mn-cs"/>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smtClean="0">
                          <a:latin typeface="Calibri" panose="020F0502020204030204" pitchFamily="34" charset="0"/>
                        </a:rPr>
                        <a:t>Funding</a:t>
                      </a:r>
                      <a:r>
                        <a:rPr lang="en-US" sz="1400" baseline="0" dirty="0" smtClean="0">
                          <a:latin typeface="Calibri" panose="020F0502020204030204" pitchFamily="34" charset="0"/>
                        </a:rPr>
                        <a:t> Sources</a:t>
                      </a:r>
                      <a:endParaRPr lang="en-US" sz="1400" dirty="0">
                        <a:latin typeface="Calibri" panose="020F0502020204030204" pitchFamily="34" charset="0"/>
                      </a:endParaRPr>
                    </a:p>
                  </a:txBody>
                  <a:tcPr marL="68580" marR="68580" marT="34290" marB="34290" anchor="ctr"/>
                </a:tc>
                <a:tc>
                  <a:txBody>
                    <a:bodyPr/>
                    <a:lstStyle/>
                    <a:p>
                      <a:pPr algn="ctr"/>
                      <a:r>
                        <a:rPr lang="en-US" sz="1400" dirty="0" smtClean="0">
                          <a:latin typeface="Calibri" panose="020F0502020204030204" pitchFamily="34" charset="0"/>
                        </a:rPr>
                        <a:t>Amount</a:t>
                      </a:r>
                      <a:endParaRPr lang="en-US" sz="1400" dirty="0">
                        <a:latin typeface="Calibri" panose="020F0502020204030204" pitchFamily="34" charset="0"/>
                      </a:endParaRPr>
                    </a:p>
                  </a:txBody>
                  <a:tcPr marL="68580" marR="68580" marT="34290" marB="34290" anchor="ctr"/>
                </a:tc>
              </a:tr>
              <a:tr h="1178525">
                <a:tc>
                  <a:txBody>
                    <a:bodyPr/>
                    <a:lstStyle/>
                    <a:p>
                      <a:pPr algn="l"/>
                      <a:r>
                        <a:rPr lang="en-US" sz="800" b="1" i="1" dirty="0" smtClean="0">
                          <a:solidFill>
                            <a:srgbClr val="FF0000"/>
                          </a:solidFill>
                        </a:rPr>
                        <a:t>Increase</a:t>
                      </a:r>
                      <a:r>
                        <a:rPr lang="en-US" sz="800" b="1" i="1" baseline="0" dirty="0" smtClean="0">
                          <a:solidFill>
                            <a:srgbClr val="FF0000"/>
                          </a:solidFill>
                        </a:rPr>
                        <a:t> level of rigor and relevance (example- please remove)</a:t>
                      </a:r>
                      <a:endParaRPr lang="en-US" sz="800" b="1" i="1" dirty="0">
                        <a:solidFill>
                          <a:srgbClr val="FF0000"/>
                        </a:solidFill>
                      </a:endParaRPr>
                    </a:p>
                  </a:txBody>
                  <a:tcPr marL="68580" marR="68580" marT="34290" marB="34290"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00" b="1" i="1" kern="1200" dirty="0" smtClean="0">
                          <a:solidFill>
                            <a:srgbClr val="FF0000"/>
                          </a:solidFill>
                          <a:latin typeface="+mn-lt"/>
                          <a:ea typeface="+mn-ea"/>
                          <a:cs typeface="+mn-cs"/>
                        </a:rPr>
                        <a:t>Academics </a:t>
                      </a:r>
                      <a:r>
                        <a:rPr lang="en-US" sz="1000" b="1" i="1" baseline="0" dirty="0" smtClean="0">
                          <a:solidFill>
                            <a:srgbClr val="FF0000"/>
                          </a:solidFill>
                        </a:rPr>
                        <a:t>(example- please remove)</a:t>
                      </a:r>
                      <a:endParaRPr lang="en-US" sz="1000" b="1" i="1" dirty="0" smtClean="0">
                        <a:solidFill>
                          <a:srgbClr val="FF0000"/>
                        </a:solidFill>
                      </a:endParaRPr>
                    </a:p>
                    <a:p>
                      <a:pPr marL="0" algn="ctr" defTabSz="685800" rtl="0" eaLnBrk="1" latinLnBrk="0" hangingPunct="1"/>
                      <a:endParaRPr lang="en-US" sz="1000" b="1" i="1" kern="1200" dirty="0">
                        <a:solidFill>
                          <a:srgbClr val="FF0000"/>
                        </a:solidFill>
                        <a:latin typeface="+mn-lt"/>
                        <a:ea typeface="+mn-ea"/>
                        <a:cs typeface="+mn-cs"/>
                      </a:endParaRPr>
                    </a:p>
                  </a:txBody>
                  <a:tcPr marL="68580" marR="68580" marT="34290" marB="34290" anchor="ctr"/>
                </a:tc>
                <a:tc>
                  <a:txBody>
                    <a:bodyPr/>
                    <a:lstStyle/>
                    <a:p>
                      <a:pPr marL="0" algn="l" defTabSz="685800" rtl="0" eaLnBrk="1" latinLnBrk="0" hangingPunct="1"/>
                      <a:r>
                        <a:rPr lang="en-US" sz="1000" b="1" i="1" kern="1200" dirty="0" smtClean="0">
                          <a:solidFill>
                            <a:srgbClr val="FF0000"/>
                          </a:solidFill>
                          <a:latin typeface="+mn-lt"/>
                          <a:ea typeface="+mn-ea"/>
                          <a:cs typeface="+mn-cs"/>
                        </a:rPr>
                        <a:t>Implementation</a:t>
                      </a:r>
                      <a:r>
                        <a:rPr lang="en-US" sz="1000" b="1" i="1" kern="1200" baseline="0" dirty="0" smtClean="0">
                          <a:solidFill>
                            <a:srgbClr val="FF0000"/>
                          </a:solidFill>
                          <a:latin typeface="+mn-lt"/>
                          <a:ea typeface="+mn-ea"/>
                          <a:cs typeface="+mn-cs"/>
                        </a:rPr>
                        <a:t> of guided reading (Writers Workshop training for all staff)</a:t>
                      </a:r>
                    </a:p>
                    <a:p>
                      <a:pPr marL="0" marR="0" indent="0" algn="l" defTabSz="685800" rtl="0" eaLnBrk="1" fontAlgn="auto" latinLnBrk="0" hangingPunct="1">
                        <a:lnSpc>
                          <a:spcPct val="100000"/>
                        </a:lnSpc>
                        <a:spcBef>
                          <a:spcPts val="0"/>
                        </a:spcBef>
                        <a:spcAft>
                          <a:spcPts val="0"/>
                        </a:spcAft>
                        <a:buClrTx/>
                        <a:buSzTx/>
                        <a:buFontTx/>
                        <a:buNone/>
                        <a:tabLst/>
                        <a:defRPr/>
                      </a:pPr>
                      <a:r>
                        <a:rPr lang="en-US" sz="1000" b="1" i="1" baseline="0" dirty="0" smtClean="0">
                          <a:solidFill>
                            <a:srgbClr val="FF0000"/>
                          </a:solidFill>
                        </a:rPr>
                        <a:t>(example- please remove)</a:t>
                      </a:r>
                      <a:endParaRPr lang="en-US" sz="1000" b="1" i="1" dirty="0" smtClean="0">
                        <a:solidFill>
                          <a:srgbClr val="FF0000"/>
                        </a:solidFill>
                      </a:endParaRPr>
                    </a:p>
                    <a:p>
                      <a:pPr marL="0" algn="l" defTabSz="685800" rtl="0" eaLnBrk="1" latinLnBrk="0" hangingPunct="1"/>
                      <a:endParaRPr lang="en-US" sz="1000" b="1" i="1" kern="1200" dirty="0">
                        <a:solidFill>
                          <a:srgbClr val="FF0000"/>
                        </a:solidFill>
                        <a:latin typeface="+mn-lt"/>
                        <a:ea typeface="+mn-ea"/>
                        <a:cs typeface="+mn-cs"/>
                      </a:endParaRPr>
                    </a:p>
                  </a:txBody>
                  <a:tcPr marL="68580" marR="68580" marT="34290" marB="34290"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000" b="1" i="1" kern="1200" dirty="0" smtClean="0">
                          <a:solidFill>
                            <a:srgbClr val="FF0000"/>
                          </a:solidFill>
                          <a:latin typeface="+mn-lt"/>
                          <a:ea typeface="+mn-ea"/>
                          <a:cs typeface="+mn-cs"/>
                        </a:rPr>
                        <a:t>Purchase an additional Teacher</a:t>
                      </a:r>
                    </a:p>
                    <a:p>
                      <a:pPr marL="0" marR="0" indent="0" algn="l" defTabSz="685800" rtl="0" eaLnBrk="1" fontAlgn="auto" latinLnBrk="0" hangingPunct="1">
                        <a:lnSpc>
                          <a:spcPct val="100000"/>
                        </a:lnSpc>
                        <a:spcBef>
                          <a:spcPts val="0"/>
                        </a:spcBef>
                        <a:spcAft>
                          <a:spcPts val="0"/>
                        </a:spcAft>
                        <a:buClrTx/>
                        <a:buSzTx/>
                        <a:buFontTx/>
                        <a:buNone/>
                        <a:tabLst/>
                        <a:defRPr/>
                      </a:pPr>
                      <a:r>
                        <a:rPr lang="en-US" sz="1000" b="1" i="1" baseline="0" dirty="0" smtClean="0">
                          <a:solidFill>
                            <a:srgbClr val="FF0000"/>
                          </a:solidFill>
                        </a:rPr>
                        <a:t>(example- please remove)</a:t>
                      </a:r>
                      <a:endParaRPr lang="en-US" sz="1000" b="1" i="1" dirty="0" smtClean="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n-US" sz="1000" b="1" i="1" kern="1200" dirty="0" smtClean="0">
                        <a:solidFill>
                          <a:srgbClr val="FF0000"/>
                        </a:solidFill>
                        <a:latin typeface="+mn-lt"/>
                        <a:ea typeface="+mn-ea"/>
                        <a:cs typeface="+mn-cs"/>
                      </a:endParaRPr>
                    </a:p>
                    <a:p>
                      <a:pPr marL="0" algn="l" defTabSz="685800" rtl="0" eaLnBrk="1" latinLnBrk="0" hangingPunct="1"/>
                      <a:endParaRPr lang="en-US" sz="1000" b="1" i="1" kern="1200" dirty="0">
                        <a:solidFill>
                          <a:srgbClr val="FF0000"/>
                        </a:solidFill>
                        <a:latin typeface="+mn-lt"/>
                        <a:ea typeface="+mn-ea"/>
                        <a:cs typeface="+mn-cs"/>
                      </a:endParaRPr>
                    </a:p>
                  </a:txBody>
                  <a:tcPr marL="68580" marR="68580" marT="34290" marB="34290" anchor="ctr"/>
                </a:tc>
                <a:tc>
                  <a:txBody>
                    <a:bodyPr/>
                    <a:lstStyle/>
                    <a:p>
                      <a:pPr marL="0" algn="l" defTabSz="685800" rtl="0" eaLnBrk="1" latinLnBrk="0" hangingPunct="1"/>
                      <a:r>
                        <a:rPr lang="en-US" sz="1000" b="1" i="1" kern="1200" dirty="0" smtClean="0">
                          <a:solidFill>
                            <a:srgbClr val="FF0000"/>
                          </a:solidFill>
                          <a:latin typeface="+mn-lt"/>
                          <a:ea typeface="+mn-ea"/>
                          <a:cs typeface="+mn-cs"/>
                        </a:rPr>
                        <a:t>General</a:t>
                      </a:r>
                      <a:r>
                        <a:rPr lang="en-US" sz="1000" b="1" i="1" kern="1200" baseline="0" dirty="0" smtClean="0">
                          <a:solidFill>
                            <a:srgbClr val="FF0000"/>
                          </a:solidFill>
                          <a:latin typeface="+mn-lt"/>
                          <a:ea typeface="+mn-ea"/>
                          <a:cs typeface="+mn-cs"/>
                        </a:rPr>
                        <a:t> Funds</a:t>
                      </a:r>
                    </a:p>
                    <a:p>
                      <a:pPr marL="0" marR="0" indent="0" algn="l" defTabSz="685800" rtl="0" eaLnBrk="1" fontAlgn="auto" latinLnBrk="0" hangingPunct="1">
                        <a:lnSpc>
                          <a:spcPct val="100000"/>
                        </a:lnSpc>
                        <a:spcBef>
                          <a:spcPts val="0"/>
                        </a:spcBef>
                        <a:spcAft>
                          <a:spcPts val="0"/>
                        </a:spcAft>
                        <a:buClrTx/>
                        <a:buSzTx/>
                        <a:buFontTx/>
                        <a:buNone/>
                        <a:tabLst/>
                        <a:defRPr/>
                      </a:pPr>
                      <a:r>
                        <a:rPr lang="en-US" sz="1000" b="1" i="1" baseline="0" dirty="0" smtClean="0">
                          <a:solidFill>
                            <a:srgbClr val="FF0000"/>
                          </a:solidFill>
                        </a:rPr>
                        <a:t>(example- please remove)</a:t>
                      </a:r>
                      <a:endParaRPr lang="en-US" sz="1000" b="1" i="1" dirty="0" smtClean="0">
                        <a:solidFill>
                          <a:srgbClr val="FF0000"/>
                        </a:solidFill>
                      </a:endParaRPr>
                    </a:p>
                    <a:p>
                      <a:pPr marL="0" algn="l" defTabSz="685800" rtl="0" eaLnBrk="1" latinLnBrk="0" hangingPunct="1"/>
                      <a:endParaRPr lang="en-US" sz="1000" b="1" i="1" kern="1200" dirty="0">
                        <a:solidFill>
                          <a:srgbClr val="FF0000"/>
                        </a:solidFill>
                        <a:latin typeface="+mn-lt"/>
                        <a:ea typeface="+mn-ea"/>
                        <a:cs typeface="+mn-cs"/>
                      </a:endParaRPr>
                    </a:p>
                  </a:txBody>
                  <a:tcPr marL="68580" marR="68580" marT="34290" marB="34290" anchor="ctr"/>
                </a:tc>
                <a:tc>
                  <a:txBody>
                    <a:bodyPr/>
                    <a:lstStyle/>
                    <a:p>
                      <a:pPr marL="0" algn="l" defTabSz="685800" rtl="0" eaLnBrk="1" latinLnBrk="0" hangingPunct="1"/>
                      <a:r>
                        <a:rPr lang="en-US" sz="1000" b="1" i="1" kern="1200" dirty="0" smtClean="0">
                          <a:solidFill>
                            <a:srgbClr val="FF0000"/>
                          </a:solidFill>
                          <a:latin typeface="+mn-lt"/>
                          <a:ea typeface="+mn-ea"/>
                          <a:cs typeface="+mn-cs"/>
                        </a:rPr>
                        <a:t>$84, 134</a:t>
                      </a:r>
                    </a:p>
                    <a:p>
                      <a:pPr marL="0" marR="0" indent="0" algn="l" defTabSz="685800" rtl="0" eaLnBrk="1" fontAlgn="auto" latinLnBrk="0" hangingPunct="1">
                        <a:lnSpc>
                          <a:spcPct val="100000"/>
                        </a:lnSpc>
                        <a:spcBef>
                          <a:spcPts val="0"/>
                        </a:spcBef>
                        <a:spcAft>
                          <a:spcPts val="0"/>
                        </a:spcAft>
                        <a:buClrTx/>
                        <a:buSzTx/>
                        <a:buFontTx/>
                        <a:buNone/>
                        <a:tabLst/>
                        <a:defRPr/>
                      </a:pPr>
                      <a:r>
                        <a:rPr lang="en-US" sz="1000" b="1" i="1" baseline="0" dirty="0" smtClean="0">
                          <a:solidFill>
                            <a:srgbClr val="FF0000"/>
                          </a:solidFill>
                        </a:rPr>
                        <a:t>(example- please remove)</a:t>
                      </a:r>
                      <a:endParaRPr lang="en-US" sz="1000" b="1" i="1" dirty="0" smtClean="0">
                        <a:solidFill>
                          <a:srgbClr val="FF0000"/>
                        </a:solidFill>
                      </a:endParaRPr>
                    </a:p>
                    <a:p>
                      <a:pPr marL="0" algn="l" defTabSz="685800" rtl="0" eaLnBrk="1" latinLnBrk="0" hangingPunct="1"/>
                      <a:endParaRPr lang="en-US" sz="1000" b="1" i="1" kern="1200" dirty="0">
                        <a:solidFill>
                          <a:srgbClr val="FF0000"/>
                        </a:solidFill>
                        <a:latin typeface="+mn-lt"/>
                        <a:ea typeface="+mn-ea"/>
                        <a:cs typeface="+mn-cs"/>
                      </a:endParaRPr>
                    </a:p>
                  </a:txBody>
                  <a:tcPr marL="68580" marR="68580" marT="34290" marB="34290" anchor="ctr"/>
                </a:tc>
              </a:tr>
              <a:tr h="309103">
                <a:tc>
                  <a:txBody>
                    <a:bodyPr/>
                    <a:lstStyle/>
                    <a:p>
                      <a:r>
                        <a:rPr lang="en-US" sz="800" dirty="0" smtClean="0"/>
                        <a:t>Increase </a:t>
                      </a:r>
                      <a:r>
                        <a:rPr lang="en-US" sz="800" dirty="0" err="1" smtClean="0"/>
                        <a:t>Lexilw</a:t>
                      </a:r>
                      <a:r>
                        <a:rPr lang="en-US" sz="800" dirty="0" smtClean="0"/>
                        <a:t> Levels for 3</a:t>
                      </a:r>
                      <a:r>
                        <a:rPr lang="en-US" sz="800" baseline="30000" dirty="0" smtClean="0"/>
                        <a:t>rd</a:t>
                      </a:r>
                      <a:r>
                        <a:rPr lang="en-US" sz="800" dirty="0" smtClean="0"/>
                        <a:t> and 5</a:t>
                      </a:r>
                      <a:r>
                        <a:rPr lang="en-US" sz="800" baseline="30000" dirty="0" smtClean="0"/>
                        <a:t>th</a:t>
                      </a:r>
                      <a:r>
                        <a:rPr lang="en-US" sz="800" dirty="0" smtClean="0"/>
                        <a:t> Graders </a:t>
                      </a:r>
                      <a:endParaRPr lang="en-US" sz="800" dirty="0"/>
                    </a:p>
                  </a:txBody>
                  <a:tcPr marL="68580" marR="68580" marT="34290" marB="34290" anchor="ctr"/>
                </a:tc>
                <a:tc>
                  <a:txBody>
                    <a:bodyPr/>
                    <a:lstStyle/>
                    <a:p>
                      <a:r>
                        <a:rPr lang="en-US" sz="800" dirty="0" smtClean="0"/>
                        <a:t>Academics</a:t>
                      </a:r>
                      <a:endParaRPr lang="en-US" sz="800" dirty="0"/>
                    </a:p>
                  </a:txBody>
                  <a:tcPr marL="68580" marR="68580" marT="34290" marB="34290" anchor="ctr"/>
                </a:tc>
                <a:tc>
                  <a:txBody>
                    <a:bodyPr/>
                    <a:lstStyle/>
                    <a:p>
                      <a:r>
                        <a:rPr lang="en-US" sz="800" dirty="0" smtClean="0"/>
                        <a:t>Provided targeted training </a:t>
                      </a:r>
                      <a:endParaRPr lang="en-US" sz="800" dirty="0"/>
                    </a:p>
                  </a:txBody>
                  <a:tcPr marL="68580" marR="68580" marT="34290" marB="34290" anchor="ctr"/>
                </a:tc>
                <a:tc>
                  <a:txBody>
                    <a:bodyPr/>
                    <a:lstStyle/>
                    <a:p>
                      <a:r>
                        <a:rPr lang="en-US" sz="800" dirty="0" smtClean="0"/>
                        <a:t>Monthly Trainings</a:t>
                      </a:r>
                      <a:endParaRPr lang="en-US" sz="800" dirty="0"/>
                    </a:p>
                  </a:txBody>
                  <a:tcPr marL="68580" marR="68580" marT="34290" marB="34290" anchor="ctr"/>
                </a:tc>
                <a:tc>
                  <a:txBody>
                    <a:bodyPr/>
                    <a:lstStyle/>
                    <a:p>
                      <a:r>
                        <a:rPr lang="en-US" sz="800" dirty="0" smtClean="0"/>
                        <a:t>District</a:t>
                      </a:r>
                      <a:r>
                        <a:rPr lang="en-US" sz="800" baseline="0" dirty="0" smtClean="0"/>
                        <a:t> Provides monthly trainings</a:t>
                      </a:r>
                      <a:endParaRPr lang="en-US" sz="800" dirty="0"/>
                    </a:p>
                  </a:txBody>
                  <a:tcPr marL="68580" marR="68580" marT="34290" marB="34290" anchor="ctr"/>
                </a:tc>
                <a:tc>
                  <a:txBody>
                    <a:bodyPr/>
                    <a:lstStyle/>
                    <a:p>
                      <a:r>
                        <a:rPr lang="en-US" sz="800" dirty="0" smtClean="0"/>
                        <a:t>0</a:t>
                      </a:r>
                      <a:endParaRPr lang="en-US" sz="800" dirty="0"/>
                    </a:p>
                  </a:txBody>
                  <a:tcPr marL="68580" marR="68580" marT="34290" marB="34290" anchor="ctr"/>
                </a:tc>
              </a:tr>
              <a:tr h="309103">
                <a:tc>
                  <a:txBody>
                    <a:bodyPr/>
                    <a:lstStyle/>
                    <a:p>
                      <a:r>
                        <a:rPr lang="en-US" sz="800" dirty="0" smtClean="0"/>
                        <a:t>Improve Teacher Efficacy in IB, Literacy Development and other Core Content Areas</a:t>
                      </a:r>
                      <a:endParaRPr lang="en-US" sz="800" dirty="0"/>
                    </a:p>
                  </a:txBody>
                  <a:tcPr marL="68580" marR="68580" marT="34290" marB="34290" anchor="ctr"/>
                </a:tc>
                <a:tc>
                  <a:txBody>
                    <a:bodyPr/>
                    <a:lstStyle/>
                    <a:p>
                      <a:r>
                        <a:rPr lang="en-US" sz="800" dirty="0" smtClean="0"/>
                        <a:t>Talent Management</a:t>
                      </a:r>
                      <a:r>
                        <a:rPr lang="en-US" sz="800" baseline="0" dirty="0" smtClean="0"/>
                        <a:t> </a:t>
                      </a:r>
                      <a:endParaRPr lang="en-US" sz="800" dirty="0"/>
                    </a:p>
                  </a:txBody>
                  <a:tcPr marL="68580" marR="68580" marT="34290" marB="34290" anchor="ctr"/>
                </a:tc>
                <a:tc>
                  <a:txBody>
                    <a:bodyPr/>
                    <a:lstStyle/>
                    <a:p>
                      <a:r>
                        <a:rPr lang="en-US" sz="800" dirty="0" smtClean="0"/>
                        <a:t>Provide Targeted Professional</a:t>
                      </a:r>
                      <a:r>
                        <a:rPr lang="en-US" sz="800" baseline="0" dirty="0" smtClean="0"/>
                        <a:t> development for teachers to improve early literacy  instruction and assessment for remediation. </a:t>
                      </a:r>
                      <a:endParaRPr lang="en-US" sz="800" dirty="0"/>
                    </a:p>
                  </a:txBody>
                  <a:tcPr marL="68580" marR="68580" marT="34290" marB="34290" anchor="ctr"/>
                </a:tc>
                <a:tc>
                  <a:txBody>
                    <a:bodyPr/>
                    <a:lstStyle/>
                    <a:p>
                      <a:r>
                        <a:rPr lang="en-US" sz="800" dirty="0" smtClean="0"/>
                        <a:t>Monthly grade level release days for training and</a:t>
                      </a:r>
                      <a:r>
                        <a:rPr lang="en-US" sz="800" baseline="0" dirty="0" smtClean="0"/>
                        <a:t> data analysis</a:t>
                      </a:r>
                      <a:endParaRPr lang="en-US" sz="800" dirty="0"/>
                    </a:p>
                  </a:txBody>
                  <a:tcPr marL="68580" marR="68580" marT="34290" marB="34290" anchor="ctr"/>
                </a:tc>
                <a:tc>
                  <a:txBody>
                    <a:bodyPr/>
                    <a:lstStyle/>
                    <a:p>
                      <a:r>
                        <a:rPr lang="en-US" sz="800" dirty="0" smtClean="0"/>
                        <a:t>Signature Funds</a:t>
                      </a:r>
                      <a:endParaRPr lang="en-US" sz="800" dirty="0"/>
                    </a:p>
                  </a:txBody>
                  <a:tcPr marL="68580" marR="68580" marT="34290" marB="34290" anchor="ctr"/>
                </a:tc>
                <a:tc>
                  <a:txBody>
                    <a:bodyPr/>
                    <a:lstStyle/>
                    <a:p>
                      <a:r>
                        <a:rPr lang="en-US" sz="800" dirty="0" smtClean="0"/>
                        <a:t>10,000</a:t>
                      </a:r>
                      <a:endParaRPr lang="en-US" sz="800" dirty="0"/>
                    </a:p>
                  </a:txBody>
                  <a:tcPr marL="68580" marR="68580" marT="34290" marB="34290" anchor="ctr"/>
                </a:tc>
              </a:tr>
              <a:tr h="309103">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r>
              <a:tr h="309103">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r>
              <a:tr h="309103">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r>
              <a:tr h="309103">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r>
              <a:tr h="309103">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r>
              <a:tr h="309103">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r>
              <a:tr h="309103">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r>
            </a:tbl>
          </a:graphicData>
        </a:graphic>
      </p:graphicFrame>
      <p:sp>
        <p:nvSpPr>
          <p:cNvPr id="12" name="TextBox 11"/>
          <p:cNvSpPr txBox="1"/>
          <p:nvPr/>
        </p:nvSpPr>
        <p:spPr>
          <a:xfrm>
            <a:off x="2050686" y="928753"/>
            <a:ext cx="5671709" cy="507831"/>
          </a:xfrm>
          <a:prstGeom prst="rect">
            <a:avLst/>
          </a:prstGeom>
          <a:noFill/>
        </p:spPr>
        <p:txBody>
          <a:bodyPr wrap="square" rtlCol="0">
            <a:spAutoFit/>
          </a:bodyPr>
          <a:lstStyle/>
          <a:p>
            <a:pPr algn="ctr"/>
            <a:r>
              <a:rPr lang="en-US" sz="2700" b="1" dirty="0">
                <a:solidFill>
                  <a:prstClr val="black"/>
                </a:solidFill>
                <a:latin typeface="Century Schoolbook" panose="02040604050505020304"/>
              </a:rPr>
              <a:t>FY18 Strategic Plan Break-out</a:t>
            </a:r>
          </a:p>
        </p:txBody>
      </p:sp>
    </p:spTree>
    <p:extLst>
      <p:ext uri="{BB962C8B-B14F-4D97-AF65-F5344CB8AC3E}">
        <p14:creationId xmlns:p14="http://schemas.microsoft.com/office/powerpoint/2010/main" val="2920101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14042" y="2466748"/>
            <a:ext cx="8329958" cy="1077218"/>
          </a:xfrm>
          <a:prstGeom prst="rect">
            <a:avLst/>
          </a:prstGeom>
          <a:noFill/>
        </p:spPr>
        <p:txBody>
          <a:bodyPr wrap="square" rtlCol="0">
            <a:spAutoFit/>
          </a:bodyPr>
          <a:lstStyle/>
          <a:p>
            <a:pPr algn="ctr"/>
            <a:r>
              <a:rPr lang="en-US" sz="3200" b="1" dirty="0" smtClean="0">
                <a:latin typeface="+mj-lt"/>
              </a:rPr>
              <a:t>Discussion of Budget Summary</a:t>
            </a:r>
          </a:p>
          <a:p>
            <a:pPr algn="ctr"/>
            <a:endParaRPr lang="en-US" sz="3200" b="1" dirty="0">
              <a:latin typeface="+mj-lt"/>
            </a:endParaRPr>
          </a:p>
        </p:txBody>
      </p:sp>
    </p:spTree>
    <p:extLst>
      <p:ext uri="{BB962C8B-B14F-4D97-AF65-F5344CB8AC3E}">
        <p14:creationId xmlns:p14="http://schemas.microsoft.com/office/powerpoint/2010/main" val="1801899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666" y="389557"/>
            <a:ext cx="7729870" cy="1332917"/>
          </a:xfrm>
        </p:spPr>
        <p:txBody>
          <a:bodyPr>
            <a:normAutofit/>
          </a:bodyPr>
          <a:lstStyle/>
          <a:p>
            <a:pPr algn="l"/>
            <a:r>
              <a:rPr lang="en-US" sz="3000" dirty="0" smtClean="0"/>
              <a:t>Instructions for Printing Budget Summary</a:t>
            </a:r>
            <a:r>
              <a:rPr lang="en-US" dirty="0" smtClean="0"/>
              <a:t/>
            </a:r>
            <a:br>
              <a:rPr lang="en-US" dirty="0" smtClean="0"/>
            </a:br>
            <a:r>
              <a:rPr lang="en-US" sz="1300" dirty="0" smtClean="0"/>
              <a:t/>
            </a:r>
            <a:br>
              <a:rPr lang="en-US" sz="1300" dirty="0" smtClean="0"/>
            </a:br>
            <a:r>
              <a:rPr lang="en-US" sz="1300" dirty="0"/>
              <a:t>*</a:t>
            </a:r>
            <a:r>
              <a:rPr lang="en-US" sz="1300" dirty="0" smtClean="0"/>
              <a:t> </a:t>
            </a:r>
            <a:r>
              <a:rPr lang="en-US" sz="1300" b="1" dirty="0" smtClean="0">
                <a:solidFill>
                  <a:srgbClr val="FF0000"/>
                </a:solidFill>
              </a:rPr>
              <a:t>Please read this slide, follow the directions for printing the draft copy of your budget summary and then </a:t>
            </a:r>
            <a:r>
              <a:rPr lang="en-US" sz="1300" b="1" u="sng" dirty="0" smtClean="0">
                <a:solidFill>
                  <a:srgbClr val="FF0000"/>
                </a:solidFill>
              </a:rPr>
              <a:t>remove the slide from your presentation before your budget feedback meeting</a:t>
            </a:r>
            <a:r>
              <a:rPr lang="en-US" sz="1300" b="1" dirty="0" smtClean="0">
                <a:solidFill>
                  <a:srgbClr val="FF0000"/>
                </a:solidFill>
              </a:rPr>
              <a:t>.  </a:t>
            </a:r>
            <a:endParaRPr lang="en-US" sz="1300" b="1" dirty="0">
              <a:solidFill>
                <a:srgbClr val="FF0000"/>
              </a:solidFill>
            </a:endParaRPr>
          </a:p>
        </p:txBody>
      </p:sp>
      <p:sp>
        <p:nvSpPr>
          <p:cNvPr id="3" name="TextBox 2"/>
          <p:cNvSpPr txBox="1"/>
          <p:nvPr/>
        </p:nvSpPr>
        <p:spPr>
          <a:xfrm>
            <a:off x="1523668" y="1733107"/>
            <a:ext cx="6790992" cy="5324535"/>
          </a:xfrm>
          <a:prstGeom prst="rect">
            <a:avLst/>
          </a:prstGeom>
          <a:noFill/>
        </p:spPr>
        <p:txBody>
          <a:bodyPr wrap="square" rtlCol="0">
            <a:spAutoFit/>
          </a:bodyPr>
          <a:lstStyle/>
          <a:p>
            <a:pPr marL="742950" indent="-742950">
              <a:buFont typeface="+mj-lt"/>
              <a:buAutoNum type="arabicPeriod"/>
            </a:pPr>
            <a:r>
              <a:rPr lang="en-US" sz="2000" b="1" dirty="0" smtClean="0">
                <a:latin typeface="Calibri" panose="020F0502020204030204" pitchFamily="34" charset="0"/>
              </a:rPr>
              <a:t>Select the “Presentation” tab in your school budget template.</a:t>
            </a:r>
          </a:p>
          <a:p>
            <a:pPr marL="742950" indent="-742950">
              <a:buFont typeface="+mj-lt"/>
              <a:buAutoNum type="arabicPeriod"/>
            </a:pPr>
            <a:endParaRPr lang="en-US" sz="2000" dirty="0" smtClean="0">
              <a:latin typeface="Calibri" panose="020F0502020204030204" pitchFamily="34" charset="0"/>
            </a:endParaRPr>
          </a:p>
          <a:p>
            <a:pPr marL="742950" indent="-742950">
              <a:buFont typeface="+mj-lt"/>
              <a:buAutoNum type="arabicPeriod"/>
            </a:pPr>
            <a:r>
              <a:rPr lang="en-US" sz="2000" b="1" dirty="0" smtClean="0">
                <a:latin typeface="Calibri" panose="020F0502020204030204" pitchFamily="34" charset="0"/>
              </a:rPr>
              <a:t>Select the dropdown for Column I, and click the box next to the “-” in order to remove the blank cells from the chart. </a:t>
            </a:r>
          </a:p>
          <a:p>
            <a:pPr marL="742950" indent="-742950">
              <a:buFont typeface="+mj-lt"/>
              <a:buAutoNum type="arabicPeriod"/>
            </a:pPr>
            <a:endParaRPr lang="en-US" sz="2000" b="1" dirty="0" smtClean="0">
              <a:latin typeface="Calibri" panose="020F0502020204030204" pitchFamily="34" charset="0"/>
            </a:endParaRPr>
          </a:p>
          <a:p>
            <a:pPr marL="742950" indent="-742950">
              <a:buFont typeface="+mj-lt"/>
              <a:buAutoNum type="arabicPeriod"/>
            </a:pPr>
            <a:r>
              <a:rPr lang="en-US" sz="2000" b="1" dirty="0" smtClean="0">
                <a:latin typeface="Calibri" panose="020F0502020204030204" pitchFamily="34" charset="0"/>
              </a:rPr>
              <a:t>Print the budget summary. After selecting print, be sure to select “Print Active Sheets” under the Print Settings. </a:t>
            </a:r>
          </a:p>
          <a:p>
            <a:pPr marL="742950" indent="-742950">
              <a:buFont typeface="+mj-lt"/>
              <a:buAutoNum type="arabicPeriod"/>
            </a:pPr>
            <a:endParaRPr lang="en-US" sz="2000" b="1" dirty="0" smtClean="0">
              <a:latin typeface="Calibri" panose="020F0502020204030204" pitchFamily="34" charset="0"/>
            </a:endParaRPr>
          </a:p>
          <a:p>
            <a:pPr marL="742950" indent="-742950">
              <a:buFont typeface="+mj-lt"/>
              <a:buAutoNum type="arabicPeriod"/>
            </a:pPr>
            <a:r>
              <a:rPr lang="en-US" sz="2000" b="1" dirty="0" smtClean="0">
                <a:latin typeface="Calibri" panose="020F0502020204030204" pitchFamily="34" charset="0"/>
              </a:rPr>
              <a:t>Print enough copies of the budget summary to provide a handout for each GO Team member and have extras to distribute to members of the public that may attend your meeting. </a:t>
            </a:r>
            <a:endParaRPr lang="en-US" sz="2000" dirty="0" smtClean="0">
              <a:latin typeface="Calibri" panose="020F0502020204030204" pitchFamily="34" charset="0"/>
            </a:endParaRPr>
          </a:p>
          <a:p>
            <a:pPr marL="742950" indent="-742950">
              <a:buFont typeface="+mj-lt"/>
              <a:buAutoNum type="arabicPeriod"/>
            </a:pPr>
            <a:endParaRPr lang="en-US" sz="2000" dirty="0" smtClean="0">
              <a:latin typeface="Calibri" panose="020F0502020204030204" pitchFamily="34" charset="0"/>
            </a:endParaRPr>
          </a:p>
          <a:p>
            <a:pPr marL="742950" indent="-742950">
              <a:buFont typeface="+mj-lt"/>
              <a:buAutoNum type="arabicPeriod"/>
            </a:pPr>
            <a:endParaRPr lang="en-US" sz="2000" dirty="0" smtClean="0">
              <a:latin typeface="Calibri" panose="020F0502020204030204" pitchFamily="34" charset="0"/>
            </a:endParaRPr>
          </a:p>
        </p:txBody>
      </p:sp>
    </p:spTree>
    <p:extLst>
      <p:ext uri="{BB962C8B-B14F-4D97-AF65-F5344CB8AC3E}">
        <p14:creationId xmlns:p14="http://schemas.microsoft.com/office/powerpoint/2010/main" val="395509083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14.xml><?xml version="1.0" encoding="utf-8"?>
<a:theme xmlns:a="http://schemas.openxmlformats.org/drawingml/2006/main" name="1_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1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Custom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9170</TotalTime>
  <Words>1208</Words>
  <Application>Microsoft Office PowerPoint</Application>
  <PresentationFormat>On-screen Show (4:3)</PresentationFormat>
  <Paragraphs>159</Paragraphs>
  <Slides>8</Slides>
  <Notes>5</Notes>
  <HiddenSlides>0</HiddenSlides>
  <MMClips>0</MMClips>
  <ScaleCrop>false</ScaleCrop>
  <HeadingPairs>
    <vt:vector size="6" baseType="variant">
      <vt:variant>
        <vt:lpstr>Fonts Used</vt:lpstr>
      </vt:variant>
      <vt:variant>
        <vt:i4>5</vt:i4>
      </vt:variant>
      <vt:variant>
        <vt:lpstr>Theme</vt:lpstr>
      </vt:variant>
      <vt:variant>
        <vt:i4>15</vt:i4>
      </vt:variant>
      <vt:variant>
        <vt:lpstr>Slide Titles</vt:lpstr>
      </vt:variant>
      <vt:variant>
        <vt:i4>8</vt:i4>
      </vt:variant>
    </vt:vector>
  </HeadingPairs>
  <TitlesOfParts>
    <vt:vector size="28" baseType="lpstr">
      <vt:lpstr>Arial</vt:lpstr>
      <vt:lpstr>Calibri</vt:lpstr>
      <vt:lpstr>Calibri Light</vt:lpstr>
      <vt:lpstr>Century Schoolbook</vt:lpstr>
      <vt:lpstr>Corbel</vt:lpstr>
      <vt:lpstr>Custom Design</vt:lpstr>
      <vt:lpstr>1_Custom Design</vt:lpstr>
      <vt:lpstr>2_Custom Design</vt:lpstr>
      <vt:lpstr>3_Custom Design</vt:lpstr>
      <vt:lpstr>6_Custom Design</vt:lpstr>
      <vt:lpstr>5_Custom Design</vt:lpstr>
      <vt:lpstr>4_Custom Design</vt:lpstr>
      <vt:lpstr>7_Custom Design</vt:lpstr>
      <vt:lpstr>8_Custom Design</vt:lpstr>
      <vt:lpstr>9_Custom Design</vt:lpstr>
      <vt:lpstr>10_Custom Design</vt:lpstr>
      <vt:lpstr>11_Custom Design</vt:lpstr>
      <vt:lpstr>Headlines</vt:lpstr>
      <vt:lpstr>1_Headlines</vt:lpstr>
      <vt:lpstr>Office Theme</vt:lpstr>
      <vt:lpstr>PowerPoint Presentation</vt:lpstr>
      <vt:lpstr>PowerPoint Presentation</vt:lpstr>
      <vt:lpstr>PowerPoint Presentation</vt:lpstr>
      <vt:lpstr>PowerPoint Presentation</vt:lpstr>
      <vt:lpstr>Focus Area Descriptors</vt:lpstr>
      <vt:lpstr>PowerPoint Presentation</vt:lpstr>
      <vt:lpstr>PowerPoint Presentation</vt:lpstr>
      <vt:lpstr>Instructions for Printing Budget Summary  * Please read this slide, follow the directions for printing the draft copy of your budget summary and then remove the slide from your presentation before your budget feedback meeting.  </vt:lpstr>
    </vt:vector>
  </TitlesOfParts>
  <Company>Atlanta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Graphics Designer Office of Communications</dc:creator>
  <cp:lastModifiedBy>Perry, Thalise</cp:lastModifiedBy>
  <cp:revision>275</cp:revision>
  <cp:lastPrinted>2017-01-18T00:09:26Z</cp:lastPrinted>
  <dcterms:created xsi:type="dcterms:W3CDTF">2014-12-15T21:46:52Z</dcterms:created>
  <dcterms:modified xsi:type="dcterms:W3CDTF">2017-01-19T20:48:30Z</dcterms:modified>
</cp:coreProperties>
</file>