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31"/>
  </p:notesMasterIdLst>
  <p:handoutMasterIdLst>
    <p:handoutMasterId r:id="rId32"/>
  </p:handoutMasterIdLst>
  <p:sldIdLst>
    <p:sldId id="446" r:id="rId16"/>
    <p:sldId id="495" r:id="rId17"/>
    <p:sldId id="478" r:id="rId18"/>
    <p:sldId id="480" r:id="rId19"/>
    <p:sldId id="501" r:id="rId20"/>
    <p:sldId id="506" r:id="rId21"/>
    <p:sldId id="502" r:id="rId22"/>
    <p:sldId id="505" r:id="rId23"/>
    <p:sldId id="483" r:id="rId24"/>
    <p:sldId id="498" r:id="rId25"/>
    <p:sldId id="499" r:id="rId26"/>
    <p:sldId id="488" r:id="rId27"/>
    <p:sldId id="489" r:id="rId28"/>
    <p:sldId id="486" r:id="rId29"/>
    <p:sldId id="49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316D3-FFBD-41AF-A068-104E7AD46260}" v="14" dt="2020-01-22T22:08:20.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78548" autoAdjust="0"/>
  </p:normalViewPr>
  <p:slideViewPr>
    <p:cSldViewPr snapToGrid="0" snapToObjects="1">
      <p:cViewPr varScale="1">
        <p:scale>
          <a:sx n="67" d="100"/>
          <a:sy n="67" d="100"/>
        </p:scale>
        <p:origin x="1734"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FY2021</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603-4CAA-A4ED-8E400F010A6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603-4CAA-A4ED-8E400F010A6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603-4CAA-A4ED-8E400F010A6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603-4CAA-A4ED-8E400F010A6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603-4CAA-A4ED-8E400F010A6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603-4CAA-A4ED-8E400F010A6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603-4CAA-A4ED-8E400F010A65}"/>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603-4CAA-A4ED-8E400F010A65}"/>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03-4CAA-A4ED-8E400F010A6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[1]Presentation!$F$9:$F$16</c:f>
              <c:numCache>
                <c:formatCode>General</c:formatCode>
                <c:ptCount val="8"/>
                <c:pt idx="0">
                  <c:v>4448456.197625787</c:v>
                </c:pt>
                <c:pt idx="1">
                  <c:v>574243.42141724995</c:v>
                </c:pt>
                <c:pt idx="2">
                  <c:v>768252.66292499995</c:v>
                </c:pt>
                <c:pt idx="3">
                  <c:v>5000</c:v>
                </c:pt>
                <c:pt idx="4">
                  <c:v>156257.06749299998</c:v>
                </c:pt>
                <c:pt idx="5">
                  <c:v>497070.0833029999</c:v>
                </c:pt>
                <c:pt idx="6">
                  <c:v>163371.88589811701</c:v>
                </c:pt>
                <c:pt idx="7">
                  <c:v>10000</c:v>
                </c:pt>
              </c:numCache>
            </c:numRef>
          </c:val>
          <c:extLst>
            <c:ext xmlns:c16="http://schemas.microsoft.com/office/drawing/2014/chart" uri="{C3380CC4-5D6E-409C-BE32-E72D297353CC}">
              <c16:uniqueId val="{00000010-9603-4CAA-A4ED-8E400F010A6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fornian FB" panose="0207040306080B030204" pitchFamily="18"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fornian FB" panose="0207040306080B030204" pitchFamily="18"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fornian FB" panose="0207040306080B030204" pitchFamily="18"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fornian FB" panose="0207040306080B030204" pitchFamily="18"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custLinFactNeighborX="436" custLinFactNeighborY="-2588">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522166" y="319998"/>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fornian FB" panose="0207040306080B030204" pitchFamily="18" charset="0"/>
              <a:cs typeface="Calibri" panose="020F0502020204030204" pitchFamily="34" charset="0"/>
            </a:rPr>
            <a:t>Step 1: Data Review</a:t>
          </a:r>
        </a:p>
      </dsp:txBody>
      <dsp:txXfrm>
        <a:off x="522166" y="319998"/>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fornian FB" panose="0207040306080B030204" pitchFamily="18"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fornian FB" panose="0207040306080B030204" pitchFamily="18"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fornian FB" panose="0207040306080B030204" pitchFamily="18"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dirty="0"/>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6/28/2020</a:t>
            </a:fld>
            <a:endParaRPr lang="en-US" dirty="0"/>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dirty="0"/>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6/28/2020</a:t>
            </a:fld>
            <a:endParaRPr lang="en-US"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387" tIns="46693" rIns="93387" bIns="46693" rtlCol="0" anchor="ctr"/>
          <a:lstStyle/>
          <a:p>
            <a:endParaRPr lang="en-US" dirty="0"/>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Good Morning/Afternoon! Today we begin the process of planning our school’s budget for FY21.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FY21,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a:t>
            </a:r>
          </a:p>
          <a:p>
            <a:pPr lvl="1" eaLnBrk="0" hangingPunct="0"/>
            <a:r>
              <a:rPr lang="en-US" dirty="0"/>
              <a:t>1st through 3rd</a:t>
            </a:r>
          </a:p>
          <a:p>
            <a:pPr lvl="1" eaLnBrk="0" hangingPunct="0"/>
            <a:r>
              <a:rPr lang="en-US" dirty="0"/>
              <a:t>6th</a:t>
            </a:r>
          </a:p>
          <a:p>
            <a:pPr lvl="1" eaLnBrk="0" hangingPunct="0"/>
            <a:r>
              <a:rPr lang="en-US" dirty="0"/>
              <a:t>9th</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FY19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224891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we received money for signature programming, turnaround</a:t>
            </a:r>
            <a:r>
              <a:rPr lang="en-US" baseline="0" dirty="0"/>
              <a:t>, Title I and FTE Allotments.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270683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In</a:t>
            </a:r>
            <a:r>
              <a:rPr lang="en-US" baseline="0" dirty="0"/>
              <a:t> February, we will meet again to discuss</a:t>
            </a:r>
            <a:r>
              <a:rPr lang="en-US" dirty="0"/>
              <a:t> how the school’s budget has been allocated to support the programmatic needs and FY21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a:t>
            </a:fld>
            <a:endParaRPr lang="en-US" dirty="0"/>
          </a:p>
        </p:txBody>
      </p:sp>
    </p:spTree>
    <p:extLst>
      <p:ext uri="{BB962C8B-B14F-4D97-AF65-F5344CB8AC3E}">
        <p14:creationId xmlns:p14="http://schemas.microsoft.com/office/powerpoint/2010/main" val="340035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FY21.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8934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a:t>
            </a:r>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Discuss priorities and rationale. After you have gone over the priorities and rationale – ask GO Team if this represents what was agreed upon.</a:t>
            </a:r>
          </a:p>
          <a:p>
            <a:pPr defTabSz="923710">
              <a:defRPr/>
            </a:pPr>
            <a:endParaRPr lang="en-US" dirty="0"/>
          </a:p>
          <a:p>
            <a:pPr defTabSz="923710">
              <a:defRPr/>
            </a:pPr>
            <a:r>
              <a:rPr lang="en-US" dirty="0"/>
              <a:t>Are there any priorities I left off?</a:t>
            </a:r>
          </a:p>
          <a:p>
            <a:pPr defTabSz="923710">
              <a:defRPr/>
            </a:pPr>
            <a:endParaRPr lang="en-US" dirty="0"/>
          </a:p>
          <a:p>
            <a:pPr defTabSz="923710">
              <a:defRPr/>
            </a:pPr>
            <a:r>
              <a:rPr lang="en-US" dirty="0"/>
              <a:t>Are there any questions or concerns?</a:t>
            </a:r>
          </a:p>
          <a:p>
            <a:pPr defTabSz="923710">
              <a:defRPr/>
            </a:pPr>
            <a:endParaRPr lang="en-US" dirty="0"/>
          </a:p>
          <a:p>
            <a:pPr defTabSz="923710">
              <a:defRPr/>
            </a:pPr>
            <a:r>
              <a:rPr lang="en-US" dirty="0"/>
              <a:t>The next time we meet, I will show you how I have allocated resources to support our strategic priorities.</a:t>
            </a:r>
          </a:p>
          <a:p>
            <a:pPr defTabSz="923710">
              <a:defRPr/>
            </a:pPr>
            <a:endParaRPr lang="en-US" dirty="0"/>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8533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6/28/2020</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6/28/2020</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6/28/2020</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6/28/2020</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6/28/2020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6/28/2020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6/28/2020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6/28/2020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6/28/2020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6/28/2020</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6/28/2020</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6/28/2020</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6/28/2020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6/28/2020</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6/28/2020</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10633"/>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a:solidFill>
                  <a:schemeClr val="bg1"/>
                </a:solidFill>
              </a:rPr>
              <a:t>Boyd Elementary School</a:t>
            </a: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0406" y="939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fornian FB" panose="0207040306080B030204" pitchFamily="18" charset="0"/>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05479363"/>
              </p:ext>
            </p:extLst>
          </p:nvPr>
        </p:nvGraphicFramePr>
        <p:xfrm>
          <a:off x="1140031" y="484353"/>
          <a:ext cx="7595981" cy="6153953"/>
        </p:xfrm>
        <a:graphic>
          <a:graphicData uri="http://schemas.openxmlformats.org/presentationml/2006/ole">
            <mc:AlternateContent xmlns:mc="http://schemas.openxmlformats.org/markup-compatibility/2006">
              <mc:Choice xmlns:v="urn:schemas-microsoft-com:vml" Requires="v">
                <p:oleObj spid="_x0000_s1027" name="Worksheet" r:id="rId4" imgW="7391504" imgH="7131073" progId="Excel.Sheet.12">
                  <p:embed/>
                </p:oleObj>
              </mc:Choice>
              <mc:Fallback>
                <p:oleObj name="Worksheet" r:id="rId4" imgW="7391504" imgH="7131073" progId="Excel.Sheet.12">
                  <p:embed/>
                  <p:pic>
                    <p:nvPicPr>
                      <p:cNvPr id="0" name=""/>
                      <p:cNvPicPr/>
                      <p:nvPr/>
                    </p:nvPicPr>
                    <p:blipFill>
                      <a:blip r:embed="rId5"/>
                      <a:stretch>
                        <a:fillRect/>
                      </a:stretch>
                    </p:blipFill>
                    <p:spPr>
                      <a:xfrm>
                        <a:off x="1140031" y="484353"/>
                        <a:ext cx="7595981" cy="6153953"/>
                      </a:xfrm>
                      <a:prstGeom prst="rect">
                        <a:avLst/>
                      </a:prstGeom>
                    </p:spPr>
                  </p:pic>
                </p:oleObj>
              </mc:Fallback>
            </mc:AlternateContent>
          </a:graphicData>
        </a:graphic>
      </p:graphicFrame>
    </p:spTree>
    <p:extLst>
      <p:ext uri="{BB962C8B-B14F-4D97-AF65-F5344CB8AC3E}">
        <p14:creationId xmlns:p14="http://schemas.microsoft.com/office/powerpoint/2010/main" val="147461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8363" y="233916"/>
            <a:ext cx="8229600" cy="45784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rPr>
              <a:t>School Allocation</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27293796"/>
              </p:ext>
            </p:extLst>
          </p:nvPr>
        </p:nvGraphicFramePr>
        <p:xfrm>
          <a:off x="876299" y="1009403"/>
          <a:ext cx="7859713" cy="4598192"/>
        </p:xfrm>
        <a:graphic>
          <a:graphicData uri="http://schemas.openxmlformats.org/presentationml/2006/ole">
            <mc:AlternateContent xmlns:mc="http://schemas.openxmlformats.org/markup-compatibility/2006">
              <mc:Choice xmlns:v="urn:schemas-microsoft-com:vml" Requires="v">
                <p:oleObj spid="_x0000_s2051" name="Worksheet" r:id="rId4" imgW="7391504" imgH="3365408" progId="Excel.Sheet.12">
                  <p:embed/>
                </p:oleObj>
              </mc:Choice>
              <mc:Fallback>
                <p:oleObj name="Worksheet" r:id="rId4" imgW="7391504" imgH="3365408" progId="Excel.Sheet.12">
                  <p:embed/>
                  <p:pic>
                    <p:nvPicPr>
                      <p:cNvPr id="0" name=""/>
                      <p:cNvPicPr/>
                      <p:nvPr/>
                    </p:nvPicPr>
                    <p:blipFill>
                      <a:blip r:embed="rId5"/>
                      <a:stretch>
                        <a:fillRect/>
                      </a:stretch>
                    </p:blipFill>
                    <p:spPr>
                      <a:xfrm>
                        <a:off x="876299" y="1009403"/>
                        <a:ext cx="7859713" cy="4598192"/>
                      </a:xfrm>
                      <a:prstGeom prst="rect">
                        <a:avLst/>
                      </a:prstGeom>
                    </p:spPr>
                  </p:pic>
                </p:oleObj>
              </mc:Fallback>
            </mc:AlternateContent>
          </a:graphicData>
        </a:graphic>
      </p:graphicFrame>
    </p:spTree>
    <p:extLst>
      <p:ext uri="{BB962C8B-B14F-4D97-AF65-F5344CB8AC3E}">
        <p14:creationId xmlns:p14="http://schemas.microsoft.com/office/powerpoint/2010/main" val="121346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noProof="0" dirty="0">
                <a:solidFill>
                  <a:sysClr val="windowText" lastClr="000000"/>
                </a:solidFill>
                <a:latin typeface="Californian FB" panose="0207040306080B030204" pitchFamily="18" charset="0"/>
              </a:rPr>
              <a:t>Budget by Function</a:t>
            </a:r>
            <a:endParaRPr kumimoji="0" lang="en-US" sz="2800" b="0" i="0" u="none" strike="noStrike" kern="1200" cap="none" spc="0" normalizeH="0" baseline="0" noProof="0" dirty="0">
              <a:ln>
                <a:noFill/>
              </a:ln>
              <a:solidFill>
                <a:sysClr val="windowText" lastClr="000000"/>
              </a:solidFill>
              <a:effectLst/>
              <a:uLnTx/>
              <a:uFillTx/>
              <a:latin typeface="Californian FB" panose="0207040306080B030204" pitchFamily="18"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9067587"/>
              </p:ext>
            </p:extLst>
          </p:nvPr>
        </p:nvGraphicFramePr>
        <p:xfrm>
          <a:off x="1187450" y="665018"/>
          <a:ext cx="7422160" cy="5438899"/>
        </p:xfrm>
        <a:graphic>
          <a:graphicData uri="http://schemas.openxmlformats.org/presentationml/2006/ole">
            <mc:AlternateContent xmlns:mc="http://schemas.openxmlformats.org/markup-compatibility/2006">
              <mc:Choice xmlns:v="urn:schemas-microsoft-com:vml" Requires="v">
                <p:oleObj spid="_x0000_s3075" name="Worksheet" r:id="rId4" imgW="6769048" imgH="3359173" progId="Excel.Sheet.12">
                  <p:embed/>
                </p:oleObj>
              </mc:Choice>
              <mc:Fallback>
                <p:oleObj name="Worksheet" r:id="rId4" imgW="6769048" imgH="3359173" progId="Excel.Sheet.12">
                  <p:embed/>
                  <p:pic>
                    <p:nvPicPr>
                      <p:cNvPr id="0" name=""/>
                      <p:cNvPicPr/>
                      <p:nvPr/>
                    </p:nvPicPr>
                    <p:blipFill>
                      <a:blip r:embed="rId5"/>
                      <a:stretch>
                        <a:fillRect/>
                      </a:stretch>
                    </p:blipFill>
                    <p:spPr>
                      <a:xfrm>
                        <a:off x="1187450" y="665018"/>
                        <a:ext cx="7422160" cy="5438899"/>
                      </a:xfrm>
                      <a:prstGeom prst="rect">
                        <a:avLst/>
                      </a:prstGeom>
                    </p:spPr>
                  </p:pic>
                </p:oleObj>
              </mc:Fallback>
            </mc:AlternateContent>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noProof="0" dirty="0">
                <a:solidFill>
                  <a:sysClr val="windowText" lastClr="000000"/>
                </a:solidFill>
                <a:latin typeface="Californian FB" panose="0207040306080B030204" pitchFamily="18" charset="0"/>
              </a:rPr>
              <a:t>Budget by Function </a:t>
            </a:r>
            <a:endParaRPr kumimoji="0" lang="en-US" sz="2800" b="0" i="0" u="none" strike="noStrike" kern="1200" cap="none" spc="0" normalizeH="0" baseline="0" noProof="0" dirty="0">
              <a:ln>
                <a:noFill/>
              </a:ln>
              <a:solidFill>
                <a:sysClr val="windowText" lastClr="000000"/>
              </a:solidFill>
              <a:effectLst/>
              <a:uLnTx/>
              <a:uFillTx/>
              <a:latin typeface="Californian FB" panose="0207040306080B030204" pitchFamily="18" charset="0"/>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dirty="0">
              <a:solidFill>
                <a:srgbClr val="F5F5F5"/>
              </a:solidFill>
            </a:endParaRPr>
          </a:p>
        </p:txBody>
      </p:sp>
      <p:graphicFrame>
        <p:nvGraphicFramePr>
          <p:cNvPr id="7" name="Chart 6">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782404760"/>
              </p:ext>
            </p:extLst>
          </p:nvPr>
        </p:nvGraphicFramePr>
        <p:xfrm>
          <a:off x="1338261" y="1023938"/>
          <a:ext cx="7397751" cy="50366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817881"/>
            <a:ext cx="8342142" cy="5083189"/>
          </a:xfrm>
        </p:spPr>
        <p:txBody>
          <a:bodyPr>
            <a:noAutofit/>
          </a:bodyPr>
          <a:lstStyle/>
          <a:p>
            <a:pPr marL="342900" indent="-342900" algn="l">
              <a:buFont typeface="Wingdings" panose="05000000000000000000" pitchFamily="2" charset="2"/>
              <a:buChar char="q"/>
            </a:pPr>
            <a:r>
              <a:rPr lang="en-US" sz="2400" dirty="0">
                <a:solidFill>
                  <a:schemeClr val="tx1"/>
                </a:solidFill>
                <a:latin typeface="Californian FB" panose="0207040306080B030204" pitchFamily="18" charset="0"/>
              </a:rPr>
              <a:t>February: </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One-on-one Associate Superintendent discussions</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Program Manager discussions and approvals</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GO Team Feedback Session</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HR Staffing Conferences (February  24</a:t>
            </a:r>
            <a:r>
              <a:rPr lang="en-US" sz="2400" baseline="30000" dirty="0">
                <a:solidFill>
                  <a:schemeClr val="tx1"/>
                </a:solidFill>
                <a:latin typeface="Californian FB" panose="0207040306080B030204" pitchFamily="18" charset="0"/>
              </a:rPr>
              <a:t>th</a:t>
            </a:r>
            <a:r>
              <a:rPr lang="en-US" sz="2400" dirty="0">
                <a:solidFill>
                  <a:schemeClr val="tx1"/>
                </a:solidFill>
                <a:latin typeface="Californian FB" panose="0207040306080B030204" pitchFamily="18" charset="0"/>
              </a:rPr>
              <a:t> - March 2</a:t>
            </a:r>
            <a:r>
              <a:rPr lang="en-US" sz="2400" baseline="30000" dirty="0">
                <a:solidFill>
                  <a:schemeClr val="tx1"/>
                </a:solidFill>
                <a:latin typeface="Californian FB" panose="0207040306080B030204" pitchFamily="18" charset="0"/>
              </a:rPr>
              <a:t>nd</a:t>
            </a:r>
            <a:r>
              <a:rPr lang="en-US" sz="2400" dirty="0">
                <a:solidFill>
                  <a:schemeClr val="tx1"/>
                </a:solidFill>
                <a:latin typeface="Californian FB" panose="0207040306080B030204" pitchFamily="18" charset="0"/>
              </a:rPr>
              <a:t>)</a:t>
            </a:r>
          </a:p>
          <a:p>
            <a:pPr lvl="1" algn="l"/>
            <a:endParaRPr lang="en-US" sz="2400" dirty="0">
              <a:solidFill>
                <a:schemeClr val="tx1"/>
              </a:solidFill>
              <a:latin typeface="Californian FB" panose="0207040306080B030204" pitchFamily="18" charset="0"/>
            </a:endParaRPr>
          </a:p>
          <a:p>
            <a:pPr marL="342900" indent="-342900" algn="l">
              <a:buFont typeface="Wingdings" panose="05000000000000000000" pitchFamily="2" charset="2"/>
              <a:buChar char="q"/>
            </a:pPr>
            <a:r>
              <a:rPr lang="en-US" sz="2400" dirty="0">
                <a:solidFill>
                  <a:schemeClr val="tx1"/>
                </a:solidFill>
                <a:latin typeface="Californian FB" panose="0207040306080B030204" pitchFamily="18" charset="0"/>
              </a:rPr>
              <a:t>	March:</a:t>
            </a:r>
          </a:p>
          <a:p>
            <a:pPr marL="800100" lvl="1" indent="-342900" algn="l">
              <a:buFont typeface="Arial" panose="020B0604020202020204" pitchFamily="34" charset="0"/>
              <a:buChar char="•"/>
            </a:pPr>
            <a:r>
              <a:rPr lang="en-US" sz="2400" dirty="0">
                <a:solidFill>
                  <a:schemeClr val="tx1"/>
                </a:solidFill>
                <a:latin typeface="Californian FB" panose="0207040306080B030204" pitchFamily="18" charset="0"/>
              </a:rPr>
              <a:t>Final GO Team Approval (March 3</a:t>
            </a:r>
            <a:r>
              <a:rPr lang="en-US" sz="2400" baseline="30000" dirty="0">
                <a:solidFill>
                  <a:schemeClr val="tx1"/>
                </a:solidFill>
                <a:latin typeface="Californian FB" panose="0207040306080B030204" pitchFamily="18" charset="0"/>
              </a:rPr>
              <a:t>rd</a:t>
            </a:r>
            <a:r>
              <a:rPr lang="en-US" sz="2400" dirty="0">
                <a:solidFill>
                  <a:schemeClr val="tx1"/>
                </a:solidFill>
                <a:latin typeface="Californian FB" panose="0207040306080B030204" pitchFamily="18" charset="0"/>
              </a:rPr>
              <a:t> - March 13</a:t>
            </a:r>
            <a:r>
              <a:rPr lang="en-US" sz="2400" baseline="30000" dirty="0">
                <a:solidFill>
                  <a:schemeClr val="tx1"/>
                </a:solidFill>
                <a:latin typeface="Californian FB" panose="0207040306080B030204" pitchFamily="18" charset="0"/>
              </a:rPr>
              <a:t>th</a:t>
            </a:r>
            <a:r>
              <a:rPr lang="en-US" sz="2400" dirty="0">
                <a:solidFill>
                  <a:schemeClr val="tx1"/>
                </a:solidFill>
                <a:latin typeface="Californian FB" panose="0207040306080B030204" pitchFamily="18" charset="0"/>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alifornian FB" panose="0207040306080B030204" pitchFamily="18" charset="0"/>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42577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Californian FB" panose="0207040306080B030204" pitchFamily="18" charset="0"/>
              </a:rPr>
              <a:t>Questions? </a:t>
            </a:r>
          </a:p>
        </p:txBody>
      </p:sp>
      <p:sp>
        <p:nvSpPr>
          <p:cNvPr id="3" name="Content Placeholder 2"/>
          <p:cNvSpPr>
            <a:spLocks noGrp="1"/>
          </p:cNvSpPr>
          <p:nvPr>
            <p:ph idx="1"/>
          </p:nvPr>
        </p:nvSpPr>
        <p:spPr>
          <a:xfrm>
            <a:off x="726509" y="4641820"/>
            <a:ext cx="8340405" cy="520523"/>
          </a:xfrm>
        </p:spPr>
        <p:txBody>
          <a:bodyPr>
            <a:noAutofit/>
          </a:bodyPr>
          <a:lstStyle/>
          <a:p>
            <a:pPr marL="0" indent="0" algn="ctr">
              <a:buNone/>
            </a:pPr>
            <a:r>
              <a:rPr lang="en-US" sz="2400" dirty="0">
                <a:latin typeface="Californian FB" panose="0207040306080B030204" pitchFamily="18" charset="0"/>
              </a:rPr>
              <a:t>Thank you for your time and attention.  </a:t>
            </a:r>
          </a:p>
        </p:txBody>
      </p:sp>
      <p:pic>
        <p:nvPicPr>
          <p:cNvPr id="4" name="Picture 3"/>
          <p:cNvPicPr>
            <a:picLocks noChangeAspect="1"/>
          </p:cNvPicPr>
          <p:nvPr/>
        </p:nvPicPr>
        <p:blipFill>
          <a:blip r:embed="rId3"/>
          <a:stretch>
            <a:fillRect/>
          </a:stretch>
        </p:blipFill>
        <p:spPr>
          <a:xfrm>
            <a:off x="2621756" y="1514963"/>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latin typeface="Californian FB" panose="0207040306080B030204" pitchFamily="18" charset="0"/>
              </a:rPr>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latin typeface="Californian FB" panose="0207040306080B030204" pitchFamily="18" charset="0"/>
              </a:rPr>
              <a:t>This is a meeting of the GO Team. Only members of the team may participate in the discussion. Any members of the public present are here to quietly observe.</a:t>
            </a:r>
          </a:p>
          <a:p>
            <a:pPr marL="0" indent="0">
              <a:buNone/>
            </a:pPr>
            <a:endParaRPr lang="en-US" sz="2400" dirty="0">
              <a:latin typeface="Californian FB" panose="0207040306080B030204" pitchFamily="18" charset="0"/>
            </a:endParaRPr>
          </a:p>
          <a:p>
            <a:r>
              <a:rPr lang="en-US" sz="2400" dirty="0">
                <a:latin typeface="Californian FB" panose="0207040306080B030204" pitchFamily="18" charset="0"/>
              </a:rPr>
              <a:t>We will follow the agenda as noticed to the public and stay on task.</a:t>
            </a:r>
          </a:p>
          <a:p>
            <a:endParaRPr lang="en-US" sz="2400" dirty="0">
              <a:latin typeface="Californian FB" panose="0207040306080B030204" pitchFamily="18" charset="0"/>
            </a:endParaRPr>
          </a:p>
          <a:p>
            <a:r>
              <a:rPr lang="en-US" sz="2400" dirty="0">
                <a:latin typeface="Californian FB" panose="0207040306080B030204" pitchFamily="18" charset="0"/>
              </a:rPr>
              <a:t>We invite and welcome contributions of every member and listen to each other.</a:t>
            </a:r>
          </a:p>
          <a:p>
            <a:endParaRPr lang="en-US" sz="2400" dirty="0">
              <a:latin typeface="Californian FB" panose="0207040306080B030204" pitchFamily="18" charset="0"/>
            </a:endParaRPr>
          </a:p>
          <a:p>
            <a:r>
              <a:rPr lang="en-US" sz="2400" dirty="0">
                <a:latin typeface="Californian FB" panose="0207040306080B030204" pitchFamily="18" charset="0"/>
              </a:rPr>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Californian FB" panose="0207040306080B030204" pitchFamily="18" charset="0"/>
              </a:rPr>
              <a:t>YOUR SCHOOL STRATEGIC PLAN…</a:t>
            </a:r>
          </a:p>
        </p:txBody>
      </p:sp>
      <p:sp>
        <p:nvSpPr>
          <p:cNvPr id="2" name="Title 1"/>
          <p:cNvSpPr>
            <a:spLocks noGrp="1"/>
          </p:cNvSpPr>
          <p:nvPr>
            <p:ph type="title"/>
          </p:nvPr>
        </p:nvSpPr>
        <p:spPr>
          <a:xfrm>
            <a:off x="717452" y="248713"/>
            <a:ext cx="8426547" cy="625079"/>
          </a:xfrm>
        </p:spPr>
        <p:txBody>
          <a:bodyPr>
            <a:normAutofit/>
          </a:bodyPr>
          <a:lstStyle/>
          <a:p>
            <a:pPr algn="ctr"/>
            <a:r>
              <a:rPr lang="en-US" b="1" dirty="0">
                <a:latin typeface="Californian FB" panose="0207040306080B030204" pitchFamily="18" charset="0"/>
              </a:rPr>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latin typeface="Californian FB" panose="0207040306080B030204" pitchFamily="18" charset="0"/>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931193158"/>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FY21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fornian FB" panose="0207040306080B030204" pitchFamily="18" charset="0"/>
                <a:cs typeface="Calibri" panose="020F0502020204030204" pitchFamily="34" charset="0"/>
              </a:rPr>
              <a:t>Principal’s Role</a:t>
            </a:r>
          </a:p>
          <a:p>
            <a:r>
              <a:rPr lang="en-US" dirty="0">
                <a:latin typeface="Californian FB" panose="0207040306080B030204" pitchFamily="18" charset="0"/>
                <a:cs typeface="Calibri" panose="020F0502020204030204" pitchFamily="34" charset="0"/>
              </a:rPr>
              <a:t>Design the budget and propose operational changes that can raise student achievement</a:t>
            </a:r>
          </a:p>
          <a:p>
            <a:r>
              <a:rPr lang="en-US" dirty="0">
                <a:latin typeface="Californian FB" panose="0207040306080B030204" pitchFamily="18" charset="0"/>
                <a:cs typeface="Calibri" panose="020F0502020204030204" pitchFamily="34" charset="0"/>
              </a:rPr>
              <a:t>Flesh out strategies, implement and manage them at the school level </a:t>
            </a:r>
          </a:p>
          <a:p>
            <a:r>
              <a:rPr lang="en-US" dirty="0">
                <a:latin typeface="Californian FB" panose="0207040306080B030204" pitchFamily="18" charset="0"/>
                <a:cs typeface="Calibri" panose="020F0502020204030204" pitchFamily="34" charset="0"/>
              </a:rPr>
              <a:t>Focus on the day-to-day operations</a:t>
            </a:r>
          </a:p>
          <a:p>
            <a:r>
              <a:rPr lang="en-US" dirty="0">
                <a:latin typeface="Californian FB" panose="0207040306080B030204" pitchFamily="18" charset="0"/>
                <a:cs typeface="Calibri" panose="020F0502020204030204" pitchFamily="34" charset="0"/>
              </a:rPr>
              <a:t>Serve as the expert on the school</a:t>
            </a:r>
          </a:p>
          <a:p>
            <a:r>
              <a:rPr lang="en-US" dirty="0">
                <a:latin typeface="Californian FB" panose="0207040306080B030204" pitchFamily="18" charset="0"/>
                <a:cs typeface="Calibri" panose="020F0502020204030204" pitchFamily="34" charset="0"/>
              </a:rPr>
              <a:t>Hire quality instructional and support personnel</a:t>
            </a:r>
          </a:p>
          <a:p>
            <a:endParaRPr lang="en-US" dirty="0">
              <a:latin typeface="Californian FB" panose="0207040306080B030204" pitchFamily="18" charset="0"/>
              <a:cs typeface="Calibri" panose="020F0502020204030204" pitchFamily="34" charset="0"/>
            </a:endParaRPr>
          </a:p>
          <a:p>
            <a:pPr marL="0" indent="0">
              <a:buNone/>
            </a:pPr>
            <a:r>
              <a:rPr lang="en-US" dirty="0">
                <a:latin typeface="Californian FB" panose="0207040306080B030204" pitchFamily="18" charset="0"/>
                <a:cs typeface="Calibri" panose="020F0502020204030204" pitchFamily="34" charset="0"/>
              </a:rPr>
              <a:t>The GO Team’s Role:</a:t>
            </a:r>
          </a:p>
          <a:p>
            <a:r>
              <a:rPr lang="en-US" dirty="0">
                <a:latin typeface="Californian FB" panose="0207040306080B030204" pitchFamily="18" charset="0"/>
                <a:cs typeface="Calibri" panose="020F0502020204030204" pitchFamily="34" charset="0"/>
              </a:rPr>
              <a:t>Focus on the big picture (positions and resources, not people)</a:t>
            </a:r>
          </a:p>
          <a:p>
            <a:r>
              <a:rPr lang="en-US" dirty="0">
                <a:latin typeface="Californian FB" panose="0207040306080B030204" pitchFamily="18"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81275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a:latin typeface="+mj-lt"/>
              </a:rPr>
              <a:t>Boyd Elementary School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62365128"/>
              </p:ext>
            </p:extLst>
          </p:nvPr>
        </p:nvGraphicFramePr>
        <p:xfrm>
          <a:off x="882503" y="1297174"/>
          <a:ext cx="8006316" cy="4638690"/>
        </p:xfrm>
        <a:graphic>
          <a:graphicData uri="http://schemas.openxmlformats.org/drawingml/2006/table">
            <a:tbl>
              <a:tblPr/>
              <a:tblGrid>
                <a:gridCol w="2522891">
                  <a:extLst>
                    <a:ext uri="{9D8B030D-6E8A-4147-A177-3AD203B41FA5}">
                      <a16:colId xmlns:a16="http://schemas.microsoft.com/office/drawing/2014/main" val="1230551278"/>
                    </a:ext>
                  </a:extLst>
                </a:gridCol>
                <a:gridCol w="128717">
                  <a:extLst>
                    <a:ext uri="{9D8B030D-6E8A-4147-A177-3AD203B41FA5}">
                      <a16:colId xmlns:a16="http://schemas.microsoft.com/office/drawing/2014/main" val="3000926828"/>
                    </a:ext>
                  </a:extLst>
                </a:gridCol>
                <a:gridCol w="2574378">
                  <a:extLst>
                    <a:ext uri="{9D8B030D-6E8A-4147-A177-3AD203B41FA5}">
                      <a16:colId xmlns:a16="http://schemas.microsoft.com/office/drawing/2014/main" val="993941446"/>
                    </a:ext>
                  </a:extLst>
                </a:gridCol>
                <a:gridCol w="154463">
                  <a:extLst>
                    <a:ext uri="{9D8B030D-6E8A-4147-A177-3AD203B41FA5}">
                      <a16:colId xmlns:a16="http://schemas.microsoft.com/office/drawing/2014/main" val="2072513735"/>
                    </a:ext>
                  </a:extLst>
                </a:gridCol>
                <a:gridCol w="2625867">
                  <a:extLst>
                    <a:ext uri="{9D8B030D-6E8A-4147-A177-3AD203B41FA5}">
                      <a16:colId xmlns:a16="http://schemas.microsoft.com/office/drawing/2014/main" val="1692554335"/>
                    </a:ext>
                  </a:extLst>
                </a:gridCol>
              </a:tblGrid>
              <a:tr h="216920">
                <a:tc gridSpan="5">
                  <a:txBody>
                    <a:bodyPr/>
                    <a:lstStyle/>
                    <a:p>
                      <a:pPr algn="ctr" rtl="0" fontAlgn="ctr"/>
                      <a:r>
                        <a:rPr lang="en-US" sz="1050" b="1" dirty="0">
                          <a:solidFill>
                            <a:srgbClr val="FFFFFF"/>
                          </a:solidFill>
                          <a:effectLst/>
                          <a:latin typeface="Californian FB" panose="0207040306080B030204" pitchFamily="18" charset="0"/>
                        </a:rPr>
                        <a:t>Mission and Vision</a:t>
                      </a:r>
                    </a:p>
                  </a:txBody>
                  <a:tcPr marL="15068" marR="15068" marT="10046" marB="1004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1559700"/>
                  </a:ext>
                </a:extLst>
              </a:tr>
              <a:tr h="708111">
                <a:tc gridSpan="5">
                  <a:txBody>
                    <a:bodyPr/>
                    <a:lstStyle/>
                    <a:p>
                      <a:pPr rtl="0" fontAlgn="ctr"/>
                      <a:r>
                        <a:rPr lang="en-US" sz="1050" i="0" dirty="0">
                          <a:effectLst/>
                          <a:latin typeface="Californian FB" panose="0207040306080B030204" pitchFamily="18" charset="0"/>
                        </a:rPr>
                        <a:t>The District's mission and vision are populated in this form. </a:t>
                      </a:r>
                      <a:br>
                        <a:rPr lang="en-US" sz="1050" i="0" dirty="0">
                          <a:effectLst/>
                          <a:latin typeface="Californian FB" panose="0207040306080B030204" pitchFamily="18" charset="0"/>
                        </a:rPr>
                      </a:br>
                      <a:r>
                        <a:rPr lang="en-US" sz="1050" i="0" dirty="0">
                          <a:effectLst/>
                          <a:latin typeface="Californian FB" panose="0207040306080B030204" pitchFamily="18" charset="0"/>
                        </a:rPr>
                        <a:t>Select your Cluster's mission and vision from the drop down menu. </a:t>
                      </a:r>
                      <a:br>
                        <a:rPr lang="en-US" sz="1050" i="0" dirty="0">
                          <a:effectLst/>
                          <a:latin typeface="Californian FB" panose="0207040306080B030204" pitchFamily="18" charset="0"/>
                        </a:rPr>
                      </a:br>
                      <a:r>
                        <a:rPr lang="en-US" sz="1050" i="0" dirty="0">
                          <a:effectLst/>
                          <a:latin typeface="Californian FB" panose="0207040306080B030204" pitchFamily="18" charset="0"/>
                        </a:rPr>
                        <a:t>Input your school's mission and vision statements. </a:t>
                      </a:r>
                      <a:br>
                        <a:rPr lang="en-US" sz="1050" i="0" dirty="0">
                          <a:effectLst/>
                          <a:latin typeface="Californian FB" panose="0207040306080B030204" pitchFamily="18" charset="0"/>
                        </a:rPr>
                      </a:br>
                      <a:endParaRPr lang="en-US" sz="1050" dirty="0">
                        <a:effectLst/>
                        <a:latin typeface="Californian FB" panose="0207040306080B030204" pitchFamily="18" charset="0"/>
                      </a:endParaRPr>
                    </a:p>
                  </a:txBody>
                  <a:tcPr marL="15068" marR="15068" marT="10046" marB="10046"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285898"/>
                  </a:ext>
                </a:extLst>
              </a:tr>
              <a:tr h="245842">
                <a:tc>
                  <a:txBody>
                    <a:bodyPr/>
                    <a:lstStyle/>
                    <a:p>
                      <a:pPr rtl="0" fontAlgn="ctr"/>
                      <a:r>
                        <a:rPr lang="en-US" sz="1200" b="1">
                          <a:effectLst/>
                          <a:latin typeface="Californian FB" panose="0207040306080B030204" pitchFamily="18" charset="0"/>
                        </a:rPr>
                        <a:t>District's Mission</a:t>
                      </a:r>
                    </a:p>
                  </a:txBody>
                  <a:tcPr marL="15068" marR="15068" marT="10046" marB="10046"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rowSpan="5">
                  <a:txBody>
                    <a:bodyPr/>
                    <a:lstStyle/>
                    <a:p>
                      <a:pPr rtl="0" fontAlgn="ctr"/>
                      <a:endParaRPr lang="en-US" sz="2000">
                        <a:effectLst/>
                        <a:latin typeface="Californian FB" panose="0207040306080B030204" pitchFamily="18" charset="0"/>
                      </a:endParaRP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66666"/>
                    </a:solidFill>
                  </a:tcPr>
                </a:tc>
                <a:tc>
                  <a:txBody>
                    <a:bodyPr/>
                    <a:lstStyle/>
                    <a:p>
                      <a:pPr rtl="0" fontAlgn="ctr"/>
                      <a:r>
                        <a:rPr lang="en-US" sz="1200" b="1">
                          <a:effectLst/>
                          <a:latin typeface="Californian FB" panose="0207040306080B030204" pitchFamily="18" charset="0"/>
                        </a:rPr>
                        <a:t>Cluster's Mission</a:t>
                      </a: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rowSpan="5">
                  <a:txBody>
                    <a:bodyPr/>
                    <a:lstStyle/>
                    <a:p>
                      <a:pPr rtl="0" fontAlgn="ctr"/>
                      <a:endParaRPr lang="en-US" sz="2000">
                        <a:effectLst/>
                        <a:latin typeface="Californian FB" panose="0207040306080B030204" pitchFamily="18" charset="0"/>
                      </a:endParaRP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666666"/>
                    </a:solidFill>
                  </a:tcPr>
                </a:tc>
                <a:tc>
                  <a:txBody>
                    <a:bodyPr/>
                    <a:lstStyle/>
                    <a:p>
                      <a:pPr rtl="0" fontAlgn="ctr"/>
                      <a:r>
                        <a:rPr lang="en-US" sz="1200" b="1" dirty="0">
                          <a:effectLst/>
                          <a:latin typeface="Californian FB" panose="0207040306080B030204" pitchFamily="18" charset="0"/>
                        </a:rPr>
                        <a:t>School's Mission</a:t>
                      </a:r>
                    </a:p>
                  </a:txBody>
                  <a:tcPr marL="15068" marR="15068" marT="10046" marB="10046"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9138"/>
                    </a:solidFill>
                  </a:tcPr>
                </a:tc>
                <a:extLst>
                  <a:ext uri="{0D108BD9-81ED-4DB2-BD59-A6C34878D82A}">
                    <a16:rowId xmlns:a16="http://schemas.microsoft.com/office/drawing/2014/main" val="1498106539"/>
                  </a:ext>
                </a:extLst>
              </a:tr>
              <a:tr h="1540128">
                <a:tc>
                  <a:txBody>
                    <a:bodyPr/>
                    <a:lstStyle/>
                    <a:p>
                      <a:pPr rtl="0" fontAlgn="ctr"/>
                      <a:r>
                        <a:rPr lang="en-US" sz="1100" dirty="0">
                          <a:effectLst/>
                          <a:latin typeface="Californian FB" panose="0207040306080B030204" pitchFamily="18" charset="0"/>
                        </a:rPr>
                        <a:t>With a caring culture of trust and collaboration, every student will graduate ready for college and career.</a:t>
                      </a:r>
                    </a:p>
                  </a:txBody>
                  <a:tcPr marL="15068" marR="15068" marT="10046" marB="10046"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vMerge="1">
                  <a:txBody>
                    <a:bodyPr/>
                    <a:lstStyle/>
                    <a:p>
                      <a:endParaRPr lang="en-US"/>
                    </a:p>
                  </a:txBody>
                  <a:tcPr/>
                </a:tc>
                <a:tc>
                  <a:txBody>
                    <a:bodyPr/>
                    <a:lstStyle/>
                    <a:p>
                      <a:pPr rtl="0" fontAlgn="ctr"/>
                      <a:r>
                        <a:rPr lang="en-US" sz="1100" dirty="0">
                          <a:effectLst/>
                          <a:latin typeface="Californian FB" panose="0207040306080B030204" pitchFamily="18" charset="0"/>
                        </a:rPr>
                        <a:t>DOUGLASS--The Douglass Cluster mission is to inspire scholars to love learning and to provide every student with the academic foundation that assures they are college and career ready.</a:t>
                      </a: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vMerge="1">
                  <a:txBody>
                    <a:bodyPr/>
                    <a:lstStyle/>
                    <a:p>
                      <a:endParaRPr lang="en-US"/>
                    </a:p>
                  </a:txBody>
                  <a:tcPr/>
                </a:tc>
                <a:tc>
                  <a:txBody>
                    <a:bodyPr/>
                    <a:lstStyle/>
                    <a:p>
                      <a:pPr rtl="0" fontAlgn="ctr"/>
                      <a:r>
                        <a:rPr lang="en-US" sz="1100" dirty="0">
                          <a:effectLst/>
                          <a:latin typeface="Californian FB" panose="0207040306080B030204" pitchFamily="18" charset="0"/>
                        </a:rPr>
                        <a:t>The mission of W. M. Boyd Elementary is to ensure that all students receive a world-class education that prepares them for success in college, career, and life.</a:t>
                      </a:r>
                    </a:p>
                  </a:txBody>
                  <a:tcPr marL="15068" marR="15068" marT="10046" marB="10046"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79291408"/>
                  </a:ext>
                </a:extLst>
              </a:tr>
              <a:tr h="185104">
                <a:tc>
                  <a:txBody>
                    <a:bodyPr/>
                    <a:lstStyle/>
                    <a:p>
                      <a:pPr rtl="0" fontAlgn="ctr"/>
                      <a:endParaRPr lang="en-US" sz="700">
                        <a:effectLst/>
                        <a:latin typeface="Californian FB" panose="0207040306080B030204" pitchFamily="18" charset="0"/>
                      </a:endParaRPr>
                    </a:p>
                  </a:txBody>
                  <a:tcPr marL="15068" marR="15068" marT="10046" marB="10046"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vMerge="1">
                  <a:txBody>
                    <a:bodyPr/>
                    <a:lstStyle/>
                    <a:p>
                      <a:endParaRPr lang="en-US"/>
                    </a:p>
                  </a:txBody>
                  <a:tcPr/>
                </a:tc>
                <a:tc>
                  <a:txBody>
                    <a:bodyPr/>
                    <a:lstStyle/>
                    <a:p>
                      <a:pPr rtl="0" fontAlgn="ctr"/>
                      <a:endParaRPr lang="en-US" sz="700">
                        <a:effectLst/>
                        <a:latin typeface="Californian FB" panose="0207040306080B030204" pitchFamily="18" charset="0"/>
                      </a:endParaRP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vMerge="1">
                  <a:txBody>
                    <a:bodyPr/>
                    <a:lstStyle/>
                    <a:p>
                      <a:endParaRPr lang="en-US"/>
                    </a:p>
                  </a:txBody>
                  <a:tcPr/>
                </a:tc>
                <a:tc>
                  <a:txBody>
                    <a:bodyPr/>
                    <a:lstStyle/>
                    <a:p>
                      <a:pPr rtl="0" fontAlgn="ctr"/>
                      <a:endParaRPr lang="en-US" sz="700">
                        <a:effectLst/>
                        <a:latin typeface="Californian FB" panose="0207040306080B030204" pitchFamily="18" charset="0"/>
                      </a:endParaRPr>
                    </a:p>
                  </a:txBody>
                  <a:tcPr marL="15068" marR="15068" marT="10046" marB="10046"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66981225"/>
                  </a:ext>
                </a:extLst>
              </a:tr>
              <a:tr h="267534">
                <a:tc>
                  <a:txBody>
                    <a:bodyPr/>
                    <a:lstStyle/>
                    <a:p>
                      <a:pPr rtl="0" fontAlgn="ctr"/>
                      <a:r>
                        <a:rPr lang="en-US" sz="1050" b="1">
                          <a:effectLst/>
                          <a:latin typeface="Californian FB" panose="0207040306080B030204" pitchFamily="18" charset="0"/>
                        </a:rPr>
                        <a:t>District's Vision</a:t>
                      </a:r>
                    </a:p>
                  </a:txBody>
                  <a:tcPr marL="15068" marR="15068" marT="10046" marB="10046"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vMerge="1">
                  <a:txBody>
                    <a:bodyPr/>
                    <a:lstStyle/>
                    <a:p>
                      <a:endParaRPr lang="en-US"/>
                    </a:p>
                  </a:txBody>
                  <a:tcPr/>
                </a:tc>
                <a:tc>
                  <a:txBody>
                    <a:bodyPr/>
                    <a:lstStyle/>
                    <a:p>
                      <a:pPr rtl="0" fontAlgn="ctr"/>
                      <a:r>
                        <a:rPr lang="en-US" sz="1050" b="1">
                          <a:effectLst/>
                          <a:latin typeface="Californian FB" panose="0207040306080B030204" pitchFamily="18" charset="0"/>
                        </a:rPr>
                        <a:t>Cluster's Vision</a:t>
                      </a: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vMerge="1">
                  <a:txBody>
                    <a:bodyPr/>
                    <a:lstStyle/>
                    <a:p>
                      <a:endParaRPr lang="en-US"/>
                    </a:p>
                  </a:txBody>
                  <a:tcPr/>
                </a:tc>
                <a:tc>
                  <a:txBody>
                    <a:bodyPr/>
                    <a:lstStyle/>
                    <a:p>
                      <a:pPr rtl="0" fontAlgn="ctr"/>
                      <a:r>
                        <a:rPr lang="en-US" sz="1050" b="1" dirty="0">
                          <a:effectLst/>
                          <a:latin typeface="Californian FB" panose="0207040306080B030204" pitchFamily="18" charset="0"/>
                        </a:rPr>
                        <a:t>School's Vision</a:t>
                      </a:r>
                    </a:p>
                  </a:txBody>
                  <a:tcPr marL="15068" marR="15068" marT="10046" marB="10046"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69138"/>
                    </a:solidFill>
                  </a:tcPr>
                </a:tc>
                <a:extLst>
                  <a:ext uri="{0D108BD9-81ED-4DB2-BD59-A6C34878D82A}">
                    <a16:rowId xmlns:a16="http://schemas.microsoft.com/office/drawing/2014/main" val="1308237710"/>
                  </a:ext>
                </a:extLst>
              </a:tr>
              <a:tr h="1475051">
                <a:tc>
                  <a:txBody>
                    <a:bodyPr/>
                    <a:lstStyle/>
                    <a:p>
                      <a:pPr rtl="0" fontAlgn="ctr"/>
                      <a:r>
                        <a:rPr lang="en-US" sz="1100" dirty="0">
                          <a:effectLst/>
                          <a:latin typeface="Californian FB" panose="0207040306080B030204" pitchFamily="18" charset="0"/>
                        </a:rPr>
                        <a:t>A high-performing school district where students love to learn, educators inspire, families engage and the community trusts the system.</a:t>
                      </a:r>
                    </a:p>
                  </a:txBody>
                  <a:tcPr marL="15068" marR="15068" marT="10046" marB="10046"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rtl="0" fontAlgn="ctr"/>
                      <a:r>
                        <a:rPr lang="en-US" sz="1100" dirty="0">
                          <a:effectLst/>
                          <a:latin typeface="Californian FB" panose="0207040306080B030204" pitchFamily="18" charset="0"/>
                        </a:rPr>
                        <a:t>DOUGLASS--The Douglass Cluster vision is to provide rigorous instruction and customized support to prepare all students for academic achievement, graduation, and successful career options.</a:t>
                      </a:r>
                    </a:p>
                  </a:txBody>
                  <a:tcPr marL="15068" marR="15068" marT="10046" marB="1004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rtl="0" fontAlgn="ctr"/>
                      <a:r>
                        <a:rPr lang="en-US" sz="1100" dirty="0">
                          <a:effectLst/>
                          <a:latin typeface="Californian FB" panose="0207040306080B030204" pitchFamily="18" charset="0"/>
                        </a:rPr>
                        <a:t>Our vision is that every student is achieving at his or her maximum potential in an engaging, inspiring and challenging environment.</a:t>
                      </a:r>
                    </a:p>
                  </a:txBody>
                  <a:tcPr marL="15068" marR="15068" marT="10046" marB="10046"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0391456"/>
                  </a:ext>
                </a:extLst>
              </a:tr>
            </a:tbl>
          </a:graphicData>
        </a:graphic>
      </p:graphicFrame>
    </p:spTree>
    <p:extLst>
      <p:ext uri="{BB962C8B-B14F-4D97-AF65-F5344CB8AC3E}">
        <p14:creationId xmlns:p14="http://schemas.microsoft.com/office/powerpoint/2010/main" val="18096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a:latin typeface="+mj-lt"/>
              </a:rPr>
              <a:t>Boyd Elementary School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3843372"/>
              </p:ext>
            </p:extLst>
          </p:nvPr>
        </p:nvGraphicFramePr>
        <p:xfrm>
          <a:off x="850605" y="1117971"/>
          <a:ext cx="7885406" cy="5102292"/>
        </p:xfrm>
        <a:graphic>
          <a:graphicData uri="http://schemas.openxmlformats.org/drawingml/2006/table">
            <a:tbl>
              <a:tblPr/>
              <a:tblGrid>
                <a:gridCol w="1244009">
                  <a:extLst>
                    <a:ext uri="{9D8B030D-6E8A-4147-A177-3AD203B41FA5}">
                      <a16:colId xmlns:a16="http://schemas.microsoft.com/office/drawing/2014/main" val="4114334786"/>
                    </a:ext>
                  </a:extLst>
                </a:gridCol>
                <a:gridCol w="1201479">
                  <a:extLst>
                    <a:ext uri="{9D8B030D-6E8A-4147-A177-3AD203B41FA5}">
                      <a16:colId xmlns:a16="http://schemas.microsoft.com/office/drawing/2014/main" val="3762818490"/>
                    </a:ext>
                  </a:extLst>
                </a:gridCol>
                <a:gridCol w="1307805">
                  <a:extLst>
                    <a:ext uri="{9D8B030D-6E8A-4147-A177-3AD203B41FA5}">
                      <a16:colId xmlns:a16="http://schemas.microsoft.com/office/drawing/2014/main" val="847596079"/>
                    </a:ext>
                  </a:extLst>
                </a:gridCol>
                <a:gridCol w="1127051">
                  <a:extLst>
                    <a:ext uri="{9D8B030D-6E8A-4147-A177-3AD203B41FA5}">
                      <a16:colId xmlns:a16="http://schemas.microsoft.com/office/drawing/2014/main" val="3658290674"/>
                    </a:ext>
                  </a:extLst>
                </a:gridCol>
                <a:gridCol w="1071496">
                  <a:extLst>
                    <a:ext uri="{9D8B030D-6E8A-4147-A177-3AD203B41FA5}">
                      <a16:colId xmlns:a16="http://schemas.microsoft.com/office/drawing/2014/main" val="1307577838"/>
                    </a:ext>
                  </a:extLst>
                </a:gridCol>
                <a:gridCol w="1933566">
                  <a:extLst>
                    <a:ext uri="{9D8B030D-6E8A-4147-A177-3AD203B41FA5}">
                      <a16:colId xmlns:a16="http://schemas.microsoft.com/office/drawing/2014/main" val="4100442184"/>
                    </a:ext>
                  </a:extLst>
                </a:gridCol>
              </a:tblGrid>
              <a:tr h="277326">
                <a:tc gridSpan="6">
                  <a:txBody>
                    <a:bodyPr/>
                    <a:lstStyle/>
                    <a:p>
                      <a:pPr rtl="0" fontAlgn="ctr"/>
                      <a:r>
                        <a:rPr lang="en-US" sz="1100" b="1" dirty="0">
                          <a:solidFill>
                            <a:srgbClr val="FFFFFF"/>
                          </a:solidFill>
                          <a:effectLst/>
                        </a:rPr>
                        <a:t>Strategic Plan Priorities</a:t>
                      </a:r>
                    </a:p>
                  </a:txBody>
                  <a:tcPr marL="5507" marR="5507" marT="3671" marB="367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687232"/>
                  </a:ext>
                </a:extLst>
              </a:tr>
              <a:tr h="412238">
                <a:tc gridSpan="6">
                  <a:txBody>
                    <a:bodyPr/>
                    <a:lstStyle/>
                    <a:p>
                      <a:pPr rtl="0" fontAlgn="ctr"/>
                      <a:r>
                        <a:rPr lang="en-US" sz="900" i="0" dirty="0">
                          <a:effectLst/>
                          <a:latin typeface="Californian FB" panose="0207040306080B030204" pitchFamily="18" charset="0"/>
                        </a:rPr>
                        <a:t>Input your </a:t>
                      </a:r>
                      <a:r>
                        <a:rPr lang="en-US" sz="900" b="1" i="0" dirty="0">
                          <a:effectLst/>
                          <a:latin typeface="Californian FB" panose="0207040306080B030204" pitchFamily="18" charset="0"/>
                        </a:rPr>
                        <a:t>School Strategic Plan Priorities and Strategies</a:t>
                      </a:r>
                      <a:r>
                        <a:rPr lang="en-US" sz="900" i="0" dirty="0">
                          <a:effectLst/>
                          <a:latin typeface="Californian FB" panose="0207040306080B030204" pitchFamily="18" charset="0"/>
                        </a:rPr>
                        <a:t> in the table below (cut and paste from your current plan). </a:t>
                      </a:r>
                      <a:br>
                        <a:rPr lang="en-US" sz="900" i="0" dirty="0">
                          <a:effectLst/>
                          <a:latin typeface="Californian FB" panose="0207040306080B030204" pitchFamily="18" charset="0"/>
                        </a:rPr>
                      </a:br>
                      <a:r>
                        <a:rPr lang="en-US" sz="900" i="0" dirty="0">
                          <a:effectLst/>
                          <a:latin typeface="Californian FB" panose="0207040306080B030204" pitchFamily="18" charset="0"/>
                        </a:rPr>
                        <a:t>Each priority should have at least one strategy. You can add up to five strategies per priority. </a:t>
                      </a:r>
                      <a:br>
                        <a:rPr lang="en-US" sz="900" i="0" dirty="0">
                          <a:effectLst/>
                          <a:latin typeface="Californian FB" panose="0207040306080B030204" pitchFamily="18" charset="0"/>
                        </a:rPr>
                      </a:br>
                      <a:endParaRPr lang="en-US" sz="900" dirty="0">
                        <a:effectLst/>
                        <a:latin typeface="Californian FB" panose="0207040306080B030204" pitchFamily="18" charset="0"/>
                      </a:endParaRPr>
                    </a:p>
                  </a:txBody>
                  <a:tcPr marL="5507" marR="5507" marT="3671" marB="367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9193"/>
                  </a:ext>
                </a:extLst>
              </a:tr>
              <a:tr h="146094">
                <a:tc>
                  <a:txBody>
                    <a:bodyPr/>
                    <a:lstStyle/>
                    <a:p>
                      <a:pPr rtl="0" fontAlgn="ctr"/>
                      <a:r>
                        <a:rPr lang="en-US" sz="800" b="1">
                          <a:effectLst/>
                          <a:latin typeface="Californian FB" panose="0207040306080B030204" pitchFamily="18" charset="0"/>
                        </a:rPr>
                        <a:t>School Priorities</a:t>
                      </a:r>
                    </a:p>
                  </a:txBody>
                  <a:tcPr marL="5507" marR="5507" marT="3671" marB="3671"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FC5E8"/>
                    </a:solidFill>
                  </a:tcPr>
                </a:tc>
                <a:tc>
                  <a:txBody>
                    <a:bodyPr/>
                    <a:lstStyle/>
                    <a:p>
                      <a:pPr rtl="0" fontAlgn="ctr"/>
                      <a:r>
                        <a:rPr lang="en-US" sz="800" b="1">
                          <a:effectLst/>
                          <a:latin typeface="Californian FB" panose="0207040306080B030204" pitchFamily="18" charset="0"/>
                        </a:rPr>
                        <a:t>School Strategy #1</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ctr"/>
                      <a:r>
                        <a:rPr lang="en-US" sz="800" b="1">
                          <a:effectLst/>
                          <a:latin typeface="Californian FB" panose="0207040306080B030204" pitchFamily="18" charset="0"/>
                        </a:rPr>
                        <a:t>School Strategy #2</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ctr"/>
                      <a:r>
                        <a:rPr lang="en-US" sz="800" b="1">
                          <a:effectLst/>
                        </a:rPr>
                        <a:t>School Strategy #3</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ctr"/>
                      <a:r>
                        <a:rPr lang="en-US" sz="800" b="1">
                          <a:effectLst/>
                        </a:rPr>
                        <a:t>School Strategy #4</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a:txBody>
                    <a:bodyPr/>
                    <a:lstStyle/>
                    <a:p>
                      <a:pPr rtl="0" fontAlgn="ctr"/>
                      <a:r>
                        <a:rPr lang="en-US" sz="800" b="1" dirty="0">
                          <a:effectLst/>
                        </a:rPr>
                        <a:t>Performance Measure Outcome</a:t>
                      </a:r>
                    </a:p>
                  </a:txBody>
                  <a:tcPr marL="5507" marR="5507" marT="3671" marB="3671"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extLst>
                  <a:ext uri="{0D108BD9-81ED-4DB2-BD59-A6C34878D82A}">
                    <a16:rowId xmlns:a16="http://schemas.microsoft.com/office/drawing/2014/main" val="814417604"/>
                  </a:ext>
                </a:extLst>
              </a:tr>
              <a:tr h="1438108">
                <a:tc>
                  <a:txBody>
                    <a:bodyPr/>
                    <a:lstStyle/>
                    <a:p>
                      <a:pPr rtl="0" fontAlgn="b"/>
                      <a:r>
                        <a:rPr lang="en-US" sz="800" dirty="0">
                          <a:effectLst/>
                          <a:latin typeface="Californian FB" panose="0207040306080B030204" pitchFamily="18" charset="0"/>
                        </a:rPr>
                        <a:t>Impact student achievement by providing all instructional stakeholders with adequate time to gain a clear understanding of instructional content and goals for the unit and </a:t>
                      </a:r>
                      <a:r>
                        <a:rPr lang="en-US" sz="900" dirty="0">
                          <a:effectLst/>
                          <a:latin typeface="Californian FB" panose="0207040306080B030204" pitchFamily="18" charset="0"/>
                        </a:rPr>
                        <a:t>weekly </a:t>
                      </a:r>
                      <a:r>
                        <a:rPr lang="en-US" sz="800" dirty="0">
                          <a:effectLst/>
                          <a:latin typeface="Californian FB" panose="0207040306080B030204" pitchFamily="18" charset="0"/>
                        </a:rPr>
                        <a:t>lessons.</a:t>
                      </a:r>
                    </a:p>
                  </a:txBody>
                  <a:tcPr marL="5507" marR="5507" marT="3671" marB="367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1000" dirty="0">
                          <a:effectLst/>
                          <a:latin typeface="Californian FB" panose="0207040306080B030204" pitchFamily="18" charset="0"/>
                        </a:rPr>
                        <a:t>Unit Internalization (Quarterly) </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fornian FB" panose="0207040306080B030204" pitchFamily="18" charset="0"/>
                        </a:rPr>
                        <a:t>Lesson Internalization (Weekly)</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300">
                        <a:effectLst/>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ctr"/>
                      <a:endParaRPr lang="en-US" sz="300">
                        <a:effectLst/>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b"/>
                      <a:endParaRPr lang="en-US" sz="300" dirty="0">
                        <a:effectLst/>
                      </a:endParaRPr>
                    </a:p>
                  </a:txBody>
                  <a:tcPr marL="5507" marR="5507" marT="3671" marB="367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38180456"/>
                  </a:ext>
                </a:extLst>
              </a:tr>
              <a:tr h="940826">
                <a:tc>
                  <a:txBody>
                    <a:bodyPr/>
                    <a:lstStyle/>
                    <a:p>
                      <a:pPr rtl="0" fontAlgn="b"/>
                      <a:r>
                        <a:rPr lang="en-US" sz="800" dirty="0">
                          <a:effectLst/>
                          <a:latin typeface="Californian FB" panose="0207040306080B030204" pitchFamily="18" charset="0"/>
                        </a:rPr>
                        <a:t>Impact student achievement by using formative and summative assessments to drive instruction and Professional Learning </a:t>
                      </a:r>
                      <a:endParaRPr lang="en-US" sz="500" dirty="0">
                        <a:effectLst/>
                        <a:latin typeface="Californian FB" panose="0207040306080B030204" pitchFamily="18" charset="0"/>
                      </a:endParaRPr>
                    </a:p>
                  </a:txBody>
                  <a:tcPr marL="5507" marR="5507" marT="3671" marB="367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ctr"/>
                      <a:r>
                        <a:rPr lang="en-US" sz="1000" dirty="0">
                          <a:effectLst/>
                          <a:latin typeface="Californian FB" panose="0207040306080B030204" pitchFamily="18" charset="0"/>
                        </a:rPr>
                        <a:t>Data-driven instruction (daily) </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fornian FB" panose="0207040306080B030204" pitchFamily="18" charset="0"/>
                        </a:rPr>
                        <a:t>Data-driven coaching (weekly) </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fornian FB" panose="0207040306080B030204" pitchFamily="18" charset="0"/>
                        </a:rPr>
                        <a:t>Data-driven PLCs (weekly) </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fornian FB" panose="0207040306080B030204" pitchFamily="18" charset="0"/>
                        </a:rPr>
                        <a:t>Data-driven SLTs (weekly) </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1000" dirty="0">
                          <a:effectLst/>
                          <a:latin typeface="Californian FB" panose="0207040306080B030204" pitchFamily="18" charset="0"/>
                        </a:rPr>
                        <a:t> Cultivate a mathematically literate community in which students exercise procedural fluency and problem solving skills.</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19240633"/>
                  </a:ext>
                </a:extLst>
              </a:tr>
              <a:tr h="743216">
                <a:tc>
                  <a:txBody>
                    <a:bodyPr/>
                    <a:lstStyle/>
                    <a:p>
                      <a:pPr rtl="0" fontAlgn="ctr"/>
                      <a:r>
                        <a:rPr lang="en-US" sz="800" dirty="0">
                          <a:effectLst/>
                          <a:latin typeface="Californian FB" panose="0207040306080B030204" pitchFamily="18" charset="0"/>
                        </a:rPr>
                        <a:t>Impact student achievement by providing job-embedded coaching and training to all instructional stakeholders</a:t>
                      </a:r>
                    </a:p>
                  </a:txBody>
                  <a:tcPr marL="5507" marR="5507" marT="3671" marB="3671"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800" dirty="0">
                          <a:effectLst/>
                          <a:latin typeface="Californian FB" panose="0207040306080B030204" pitchFamily="18" charset="0"/>
                        </a:rPr>
                        <a:t>Capacity Coaching- Individual</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r>
                        <a:rPr lang="en-US" sz="800" dirty="0">
                          <a:effectLst/>
                          <a:latin typeface="Californian FB" panose="0207040306080B030204" pitchFamily="18" charset="0"/>
                        </a:rPr>
                        <a:t>Content-Specific Strategic Coaching (PLC)- Daily/Weekly</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ctr"/>
                      <a:endParaRPr lang="en-US" sz="300">
                        <a:effectLst/>
                        <a:latin typeface="Californian FB" panose="0207040306080B030204" pitchFamily="18" charset="0"/>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ctr"/>
                      <a:endParaRPr lang="en-US" sz="300">
                        <a:effectLst/>
                        <a:latin typeface="Californian FB" panose="0207040306080B030204" pitchFamily="18" charset="0"/>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ctr"/>
                      <a:r>
                        <a:rPr lang="en-US" sz="900" dirty="0">
                          <a:effectLst/>
                          <a:latin typeface="Californian FB" panose="0207040306080B030204" pitchFamily="18" charset="0"/>
                        </a:rPr>
                        <a:t>Cultivate a literate community in which students read and write with clarity and fluency across all contents.</a:t>
                      </a: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00655925"/>
                  </a:ext>
                </a:extLst>
              </a:tr>
              <a:tr h="1137900">
                <a:tc>
                  <a:txBody>
                    <a:bodyPr/>
                    <a:lstStyle/>
                    <a:p>
                      <a:pPr rtl="0" fontAlgn="b"/>
                      <a:r>
                        <a:rPr lang="en-US" sz="800" b="0" dirty="0">
                          <a:effectLst/>
                          <a:latin typeface="Californian FB" panose="0207040306080B030204" pitchFamily="18" charset="0"/>
                        </a:rPr>
                        <a:t>Impact the school engagement by using staff survey data to drive culture and academic decisions</a:t>
                      </a:r>
                    </a:p>
                  </a:txBody>
                  <a:tcPr marL="5507" marR="5507" marT="3671" marB="367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900" b="0" dirty="0">
                          <a:effectLst/>
                          <a:latin typeface="Californian FB" panose="0207040306080B030204" pitchFamily="18" charset="0"/>
                        </a:rPr>
                        <a:t>Provide specific surveys after each Tuesday Town Hall Meeting to gauge the effectiveness school engagement plan and ways to pivot to meet the needs of staff</a:t>
                      </a:r>
                    </a:p>
                  </a:txBody>
                  <a:tcPr marL="5507" marR="5507" marT="3671" marB="367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
                      <a:r>
                        <a:rPr lang="en-US" sz="900" b="0" dirty="0">
                          <a:effectLst/>
                          <a:latin typeface="Californian FB" panose="0207040306080B030204" pitchFamily="18" charset="0"/>
                        </a:rPr>
                        <a:t>Provide specific surveys after each 90 minute PLC to gauge the effectiveness of the instructional plans created and if staff is being supported instructionally</a:t>
                      </a:r>
                    </a:p>
                  </a:txBody>
                  <a:tcPr marL="5507" marR="5507" marT="3671" marB="367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ctr"/>
                      <a:endParaRPr lang="en-US" sz="300" dirty="0">
                        <a:effectLst/>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ctr"/>
                      <a:endParaRPr lang="en-US" sz="300">
                        <a:effectLst/>
                      </a:endParaRPr>
                    </a:p>
                  </a:txBody>
                  <a:tcPr marL="5507" marR="5507" marT="3671" marB="367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tc>
                  <a:txBody>
                    <a:bodyPr/>
                    <a:lstStyle/>
                    <a:p>
                      <a:pPr rtl="0" fontAlgn="ctr"/>
                      <a:endParaRPr lang="en-US" sz="300" dirty="0">
                        <a:effectLst/>
                      </a:endParaRPr>
                    </a:p>
                  </a:txBody>
                  <a:tcPr marL="5507" marR="5507" marT="3671" marB="3671"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B7B7"/>
                    </a:solidFill>
                  </a:tcPr>
                </a:tc>
                <a:extLst>
                  <a:ext uri="{0D108BD9-81ED-4DB2-BD59-A6C34878D82A}">
                    <a16:rowId xmlns:a16="http://schemas.microsoft.com/office/drawing/2014/main" val="1225833443"/>
                  </a:ext>
                </a:extLst>
              </a:tr>
            </a:tbl>
          </a:graphicData>
        </a:graphic>
      </p:graphicFrame>
    </p:spTree>
    <p:extLst>
      <p:ext uri="{BB962C8B-B14F-4D97-AF65-F5344CB8AC3E}">
        <p14:creationId xmlns:p14="http://schemas.microsoft.com/office/powerpoint/2010/main" val="411414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FY21 Priorities &amp; SMART Goals</a:t>
            </a:r>
          </a:p>
        </p:txBody>
      </p:sp>
      <p:sp>
        <p:nvSpPr>
          <p:cNvPr id="9" name="Rectangle 8"/>
          <p:cNvSpPr/>
          <p:nvPr/>
        </p:nvSpPr>
        <p:spPr>
          <a:xfrm>
            <a:off x="2360428" y="960330"/>
            <a:ext cx="1562986" cy="276999"/>
          </a:xfrm>
          <a:prstGeom prst="rect">
            <a:avLst/>
          </a:prstGeom>
        </p:spPr>
        <p:txBody>
          <a:bodyPr wrap="square">
            <a:spAutoFit/>
          </a:bodyPr>
          <a:lstStyle/>
          <a:p>
            <a:pPr algn="ctr"/>
            <a:r>
              <a:rPr lang="en-US" sz="1200" b="1" dirty="0">
                <a:latin typeface="Californian FB" panose="0207040306080B030204" pitchFamily="18" charset="0"/>
                <a:cs typeface="Arial"/>
              </a:rPr>
              <a:t>School Priorities</a:t>
            </a:r>
          </a:p>
        </p:txBody>
      </p:sp>
      <p:sp>
        <p:nvSpPr>
          <p:cNvPr id="10" name="TextBox 9"/>
          <p:cNvSpPr txBox="1"/>
          <p:nvPr/>
        </p:nvSpPr>
        <p:spPr>
          <a:xfrm>
            <a:off x="6060558" y="934343"/>
            <a:ext cx="2392325" cy="276999"/>
          </a:xfrm>
          <a:prstGeom prst="rect">
            <a:avLst/>
          </a:prstGeom>
          <a:noFill/>
        </p:spPr>
        <p:txBody>
          <a:bodyPr wrap="square" rtlCol="0">
            <a:spAutoFit/>
          </a:bodyPr>
          <a:lstStyle/>
          <a:p>
            <a:pPr algn="ctr"/>
            <a:r>
              <a:rPr lang="en-US" sz="1200" b="1" dirty="0">
                <a:latin typeface="Californian FB" panose="0207040306080B030204" pitchFamily="18" charset="0"/>
                <a:cs typeface="Arial"/>
              </a:rPr>
              <a:t>SMART Goals</a:t>
            </a:r>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69885369"/>
              </p:ext>
            </p:extLst>
          </p:nvPr>
        </p:nvGraphicFramePr>
        <p:xfrm>
          <a:off x="880716" y="1283848"/>
          <a:ext cx="7757818" cy="4972872"/>
        </p:xfrm>
        <a:graphic>
          <a:graphicData uri="http://schemas.openxmlformats.org/drawingml/2006/table">
            <a:tbl>
              <a:tblPr/>
              <a:tblGrid>
                <a:gridCol w="1280803">
                  <a:extLst>
                    <a:ext uri="{9D8B030D-6E8A-4147-A177-3AD203B41FA5}">
                      <a16:colId xmlns:a16="http://schemas.microsoft.com/office/drawing/2014/main" val="3457413898"/>
                    </a:ext>
                  </a:extLst>
                </a:gridCol>
                <a:gridCol w="2415607">
                  <a:extLst>
                    <a:ext uri="{9D8B030D-6E8A-4147-A177-3AD203B41FA5}">
                      <a16:colId xmlns:a16="http://schemas.microsoft.com/office/drawing/2014/main" val="1902548250"/>
                    </a:ext>
                  </a:extLst>
                </a:gridCol>
                <a:gridCol w="1176094">
                  <a:extLst>
                    <a:ext uri="{9D8B030D-6E8A-4147-A177-3AD203B41FA5}">
                      <a16:colId xmlns:a16="http://schemas.microsoft.com/office/drawing/2014/main" val="85361978"/>
                    </a:ext>
                  </a:extLst>
                </a:gridCol>
                <a:gridCol w="2885314">
                  <a:extLst>
                    <a:ext uri="{9D8B030D-6E8A-4147-A177-3AD203B41FA5}">
                      <a16:colId xmlns:a16="http://schemas.microsoft.com/office/drawing/2014/main" val="3782557929"/>
                    </a:ext>
                  </a:extLst>
                </a:gridCol>
              </a:tblGrid>
              <a:tr h="1945039">
                <a:tc>
                  <a:txBody>
                    <a:bodyPr/>
                    <a:lstStyle/>
                    <a:p>
                      <a:pPr algn="ctr" rtl="0" fontAlgn="ctr"/>
                      <a:r>
                        <a:rPr lang="en-US" sz="1400" b="1" dirty="0">
                          <a:solidFill>
                            <a:srgbClr val="000000"/>
                          </a:solidFill>
                          <a:effectLst/>
                          <a:latin typeface="Californian FB" panose="0207040306080B030204" pitchFamily="18" charset="0"/>
                        </a:rPr>
                        <a:t>Priority #1 </a:t>
                      </a:r>
                    </a:p>
                  </a:txBody>
                  <a:tcPr marL="12026" marR="12026" marT="8018" marB="8018"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000" b="0" dirty="0">
                          <a:solidFill>
                            <a:srgbClr val="000000"/>
                          </a:solidFill>
                          <a:effectLst/>
                          <a:latin typeface="Californian FB" panose="0207040306080B030204" pitchFamily="18" charset="0"/>
                        </a:rPr>
                        <a:t>Impact student achievement by providing all instructional stakeholders with adequate time to gain a clear understanding of instructional content and goals for the unit and weekly lessons.</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ctr" rtl="0" fontAlgn="ctr"/>
                      <a:r>
                        <a:rPr lang="en-US" sz="1400" b="1" dirty="0">
                          <a:solidFill>
                            <a:srgbClr val="000000"/>
                          </a:solidFill>
                          <a:effectLst/>
                          <a:latin typeface="Californian FB" panose="0207040306080B030204" pitchFamily="18" charset="0"/>
                        </a:rPr>
                        <a:t>SMART Goal #1 </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000" b="0" i="0" dirty="0">
                          <a:solidFill>
                            <a:srgbClr val="000000"/>
                          </a:solidFill>
                          <a:effectLst/>
                          <a:latin typeface="Californian FB" panose="0207040306080B030204" pitchFamily="18" charset="0"/>
                        </a:rPr>
                        <a:t>With adequate amount of instructional planning time and structured support, there will be an increase of teacher knowledge and practice that will lead to increased student achievement by Impacting</a:t>
                      </a:r>
                      <a:br>
                        <a:rPr lang="en-US" sz="1000" b="0" i="0" dirty="0">
                          <a:solidFill>
                            <a:srgbClr val="000000"/>
                          </a:solidFill>
                          <a:effectLst/>
                          <a:latin typeface="Californian FB" panose="0207040306080B030204" pitchFamily="18" charset="0"/>
                        </a:rPr>
                      </a:br>
                      <a:r>
                        <a:rPr lang="en-US" sz="1000" b="0" i="0" dirty="0">
                          <a:solidFill>
                            <a:srgbClr val="000000"/>
                          </a:solidFill>
                          <a:effectLst/>
                          <a:latin typeface="Californian FB" panose="0207040306080B030204" pitchFamily="18" charset="0"/>
                        </a:rPr>
                        <a:t>the improvement in Reading by having 65% of  students meet their</a:t>
                      </a:r>
                      <a:br>
                        <a:rPr lang="en-US" sz="1000" b="0" i="0" dirty="0">
                          <a:solidFill>
                            <a:srgbClr val="000000"/>
                          </a:solidFill>
                          <a:effectLst/>
                          <a:latin typeface="Californian FB" panose="0207040306080B030204" pitchFamily="18" charset="0"/>
                        </a:rPr>
                      </a:br>
                      <a:r>
                        <a:rPr lang="en-US" sz="1000" b="0" i="0" dirty="0">
                          <a:solidFill>
                            <a:srgbClr val="000000"/>
                          </a:solidFill>
                          <a:effectLst/>
                          <a:latin typeface="Californian FB" panose="0207040306080B030204" pitchFamily="18" charset="0"/>
                        </a:rPr>
                        <a:t>Instructional Level of Expectations for Reading as identified by the Fountas</a:t>
                      </a:r>
                      <a:br>
                        <a:rPr lang="en-US" sz="1000" b="0" i="0" dirty="0">
                          <a:solidFill>
                            <a:srgbClr val="000000"/>
                          </a:solidFill>
                          <a:effectLst/>
                          <a:latin typeface="Californian FB" panose="0207040306080B030204" pitchFamily="18" charset="0"/>
                        </a:rPr>
                      </a:br>
                      <a:r>
                        <a:rPr lang="en-US" sz="1000" b="0" i="0" dirty="0">
                          <a:solidFill>
                            <a:srgbClr val="000000"/>
                          </a:solidFill>
                          <a:effectLst/>
                          <a:latin typeface="Californian FB" panose="0207040306080B030204" pitchFamily="18" charset="0"/>
                        </a:rPr>
                        <a:t>and Pinnell BAS and impacting the improvement of STAR Math in grades 1-5 by</a:t>
                      </a:r>
                      <a:br>
                        <a:rPr lang="en-US" sz="1000" b="0" i="0" dirty="0">
                          <a:solidFill>
                            <a:srgbClr val="000000"/>
                          </a:solidFill>
                          <a:effectLst/>
                          <a:latin typeface="Californian FB" panose="0207040306080B030204" pitchFamily="18" charset="0"/>
                        </a:rPr>
                      </a:br>
                      <a:r>
                        <a:rPr lang="en-US" sz="1000" b="0" i="0" dirty="0">
                          <a:solidFill>
                            <a:srgbClr val="000000"/>
                          </a:solidFill>
                          <a:effectLst/>
                          <a:latin typeface="Californian FB" panose="0207040306080B030204" pitchFamily="18" charset="0"/>
                        </a:rPr>
                        <a:t>having 65% of students have a 66 or above SGP.</a:t>
                      </a:r>
                      <a:endParaRPr lang="en-US" sz="1050" b="0" dirty="0">
                        <a:solidFill>
                          <a:srgbClr val="000000"/>
                        </a:solidFill>
                        <a:effectLst/>
                        <a:latin typeface="Californian FB" panose="0207040306080B030204" pitchFamily="18" charset="0"/>
                      </a:endParaRPr>
                    </a:p>
                  </a:txBody>
                  <a:tcPr marL="12026" marR="12026" marT="8018" marB="8018"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1734617"/>
                  </a:ext>
                </a:extLst>
              </a:tr>
              <a:tr h="205374">
                <a:tc gridSpan="4">
                  <a:txBody>
                    <a:bodyPr/>
                    <a:lstStyle/>
                    <a:p>
                      <a:pPr algn="ctr" rtl="0" fontAlgn="ctr"/>
                      <a:endParaRPr lang="en-US" sz="900" dirty="0">
                        <a:effectLst/>
                        <a:latin typeface="Californian FB" panose="0207040306080B030204" pitchFamily="18" charset="0"/>
                      </a:endParaRPr>
                    </a:p>
                  </a:txBody>
                  <a:tcPr marL="12026" marR="12026" marT="8018" marB="801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66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0748340"/>
                  </a:ext>
                </a:extLst>
              </a:tr>
              <a:tr h="1213579">
                <a:tc>
                  <a:txBody>
                    <a:bodyPr/>
                    <a:lstStyle/>
                    <a:p>
                      <a:pPr algn="ctr" rtl="0" fontAlgn="ctr"/>
                      <a:r>
                        <a:rPr lang="en-US" sz="1400" b="1" dirty="0">
                          <a:solidFill>
                            <a:srgbClr val="000000"/>
                          </a:solidFill>
                          <a:effectLst/>
                          <a:latin typeface="Californian FB" panose="0207040306080B030204" pitchFamily="18" charset="0"/>
                        </a:rPr>
                        <a:t>Priority #2 </a:t>
                      </a:r>
                    </a:p>
                  </a:txBody>
                  <a:tcPr marL="12026" marR="12026" marT="8018" marB="8018"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1000" b="0" dirty="0">
                          <a:solidFill>
                            <a:srgbClr val="000000"/>
                          </a:solidFill>
                          <a:effectLst/>
                          <a:latin typeface="Californian FB" panose="0207040306080B030204" pitchFamily="18" charset="0"/>
                        </a:rPr>
                        <a:t>Impact student achievement by using formative and summative assessments to drive instruction and Professional Learning </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a:txBody>
                    <a:bodyPr/>
                    <a:lstStyle/>
                    <a:p>
                      <a:pPr algn="ctr" rtl="0" fontAlgn="ctr"/>
                      <a:r>
                        <a:rPr lang="en-US" sz="1400" b="1" dirty="0">
                          <a:solidFill>
                            <a:srgbClr val="000000"/>
                          </a:solidFill>
                          <a:effectLst/>
                          <a:latin typeface="Californian FB" panose="0207040306080B030204" pitchFamily="18" charset="0"/>
                        </a:rPr>
                        <a:t>SMART Goal #2 </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sz="900" b="0" i="0" dirty="0">
                          <a:solidFill>
                            <a:srgbClr val="000000"/>
                          </a:solidFill>
                          <a:effectLst/>
                          <a:latin typeface="Californian FB" panose="0207040306080B030204" pitchFamily="18" charset="0"/>
                        </a:rPr>
                        <a:t>With adequate amount of data driven instruction and data review, there will be an increase of teacher knowledge and practice that will lead to increased student achievement by Impacting the improvement in Reading by having 65% of  students meet their Instructional Level of Expectations for Reading as identified by the Fountas and Pinnell BAS and impacting the improvement of STAR Math in grades 1-5 by having 65% of students have a 66 or above SGP.</a:t>
                      </a:r>
                      <a:br>
                        <a:rPr lang="en-US" sz="900" b="0" i="0" dirty="0">
                          <a:solidFill>
                            <a:srgbClr val="000000"/>
                          </a:solidFill>
                          <a:effectLst/>
                          <a:latin typeface="Californian FB" panose="0207040306080B030204" pitchFamily="18" charset="0"/>
                        </a:rPr>
                      </a:br>
                      <a:endParaRPr lang="en-US" sz="900" b="0" dirty="0">
                        <a:solidFill>
                          <a:srgbClr val="000000"/>
                        </a:solidFill>
                        <a:effectLst/>
                        <a:latin typeface="Californian FB" panose="0207040306080B030204" pitchFamily="18" charset="0"/>
                      </a:endParaRPr>
                    </a:p>
                  </a:txBody>
                  <a:tcPr marL="12026" marR="12026" marT="8018" marB="8018"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94933305"/>
                  </a:ext>
                </a:extLst>
              </a:tr>
              <a:tr h="205374">
                <a:tc gridSpan="4">
                  <a:txBody>
                    <a:bodyPr/>
                    <a:lstStyle/>
                    <a:p>
                      <a:pPr algn="ctr" rtl="0" fontAlgn="ctr"/>
                      <a:endParaRPr lang="en-US" sz="900" dirty="0">
                        <a:effectLst/>
                        <a:latin typeface="Californian FB" panose="0207040306080B030204" pitchFamily="18" charset="0"/>
                      </a:endParaRPr>
                    </a:p>
                  </a:txBody>
                  <a:tcPr marL="12026" marR="12026" marT="8018" marB="8018"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66666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8474957"/>
                  </a:ext>
                </a:extLst>
              </a:tr>
              <a:tr h="1366609">
                <a:tc>
                  <a:txBody>
                    <a:bodyPr/>
                    <a:lstStyle/>
                    <a:p>
                      <a:pPr algn="ctr" rtl="0" fontAlgn="ctr"/>
                      <a:r>
                        <a:rPr lang="en-US" sz="1400" b="1" dirty="0">
                          <a:solidFill>
                            <a:srgbClr val="000000"/>
                          </a:solidFill>
                          <a:effectLst/>
                          <a:latin typeface="Californian FB" panose="0207040306080B030204" pitchFamily="18" charset="0"/>
                        </a:rPr>
                        <a:t>Priority #3 (optional)</a:t>
                      </a:r>
                    </a:p>
                  </a:txBody>
                  <a:tcPr marL="12026" marR="12026" marT="8018" marB="8018" anchor="ctr">
                    <a:lnL w="2857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fontAlgn="ctr"/>
                      <a:r>
                        <a:rPr lang="en-US" sz="1000" b="0" dirty="0">
                          <a:solidFill>
                            <a:srgbClr val="000000"/>
                          </a:solidFill>
                          <a:effectLst/>
                          <a:latin typeface="Californian FB" panose="0207040306080B030204" pitchFamily="18" charset="0"/>
                        </a:rPr>
                        <a:t>Impact student achievement by providing job-embedded coaching and training to all instructional stakeholders</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9DAF8"/>
                    </a:solidFill>
                  </a:tcPr>
                </a:tc>
                <a:tc>
                  <a:txBody>
                    <a:bodyPr/>
                    <a:lstStyle/>
                    <a:p>
                      <a:pPr algn="ctr" rtl="0" fontAlgn="ctr"/>
                      <a:r>
                        <a:rPr lang="en-US" sz="1400" b="1" dirty="0">
                          <a:solidFill>
                            <a:srgbClr val="000000"/>
                          </a:solidFill>
                          <a:effectLst/>
                          <a:latin typeface="Californian FB" panose="0207040306080B030204" pitchFamily="18" charset="0"/>
                        </a:rPr>
                        <a:t>SMART Goal #3 (optional)</a:t>
                      </a:r>
                    </a:p>
                  </a:txBody>
                  <a:tcPr marL="12026" marR="12026" marT="8018" marB="801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fontAlgn="ctr"/>
                      <a:r>
                        <a:rPr lang="en-US" sz="900" b="0" i="0" dirty="0">
                          <a:solidFill>
                            <a:srgbClr val="000000"/>
                          </a:solidFill>
                          <a:effectLst/>
                          <a:latin typeface="Californian FB" panose="0207040306080B030204" pitchFamily="18" charset="0"/>
                        </a:rPr>
                        <a:t>With adequate amount of job embedded coaching and training, there will be an increase of instructional knowledge and practice for all stakeholders that will lead to increased student achievement by Impacting the improvement in Reading by having 65% of  students meet their Instructional Level of Expectations for Reading as identified by the Fountas and Pinnell BAS and impacting the improvement of STAR Math in grades 1-5 by having 65% have a 66 or above SGP</a:t>
                      </a:r>
                      <a:r>
                        <a:rPr lang="en-US" sz="1050" b="0" i="0" dirty="0">
                          <a:solidFill>
                            <a:srgbClr val="000000"/>
                          </a:solidFill>
                          <a:effectLst/>
                          <a:latin typeface="Californian FB" panose="0207040306080B030204" pitchFamily="18" charset="0"/>
                        </a:rPr>
                        <a:t>.</a:t>
                      </a:r>
                      <a:br>
                        <a:rPr lang="en-US" sz="900" b="0" i="0" dirty="0">
                          <a:solidFill>
                            <a:srgbClr val="000000"/>
                          </a:solidFill>
                          <a:effectLst/>
                          <a:latin typeface="Californian FB" panose="0207040306080B030204" pitchFamily="18" charset="0"/>
                        </a:rPr>
                      </a:br>
                      <a:endParaRPr lang="en-US" sz="900" b="0" dirty="0">
                        <a:solidFill>
                          <a:srgbClr val="000000"/>
                        </a:solidFill>
                        <a:effectLst/>
                        <a:latin typeface="Californian FB" panose="0207040306080B030204" pitchFamily="18" charset="0"/>
                      </a:endParaRPr>
                    </a:p>
                  </a:txBody>
                  <a:tcPr marL="12026" marR="12026" marT="8018" marB="8018" anchor="ctr">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790022"/>
                  </a:ext>
                </a:extLst>
              </a:tr>
            </a:tbl>
          </a:graphicData>
        </a:graphic>
      </p:graphicFrame>
    </p:spTree>
    <p:extLst>
      <p:ext uri="{BB962C8B-B14F-4D97-AF65-F5344CB8AC3E}">
        <p14:creationId xmlns:p14="http://schemas.microsoft.com/office/powerpoint/2010/main" val="94412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Californian FB" panose="0207040306080B030204" pitchFamily="18" charset="0"/>
              </a:rPr>
              <a:t>FY21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335790238"/>
              </p:ext>
            </p:extLst>
          </p:nvPr>
        </p:nvGraphicFramePr>
        <p:xfrm>
          <a:off x="994298" y="1057247"/>
          <a:ext cx="7723574" cy="4485886"/>
        </p:xfrm>
        <a:graphic>
          <a:graphicData uri="http://schemas.openxmlformats.org/drawingml/2006/table">
            <a:tbl>
              <a:tblPr firstRow="1" bandRow="1">
                <a:tableStyleId>{5C22544A-7EE6-4342-B048-85BDC9FD1C3A}</a:tableStyleId>
              </a:tblPr>
              <a:tblGrid>
                <a:gridCol w="3588335">
                  <a:extLst>
                    <a:ext uri="{9D8B030D-6E8A-4147-A177-3AD203B41FA5}">
                      <a16:colId xmlns:a16="http://schemas.microsoft.com/office/drawing/2014/main" val="20000"/>
                    </a:ext>
                  </a:extLst>
                </a:gridCol>
                <a:gridCol w="4135239">
                  <a:extLst>
                    <a:ext uri="{9D8B030D-6E8A-4147-A177-3AD203B41FA5}">
                      <a16:colId xmlns:a16="http://schemas.microsoft.com/office/drawing/2014/main" val="20001"/>
                    </a:ext>
                  </a:extLst>
                </a:gridCol>
              </a:tblGrid>
              <a:tr h="825623">
                <a:tc>
                  <a:txBody>
                    <a:bodyPr/>
                    <a:lstStyle/>
                    <a:p>
                      <a:pPr algn="ctr"/>
                      <a:endParaRPr lang="en-US" sz="2000" dirty="0">
                        <a:latin typeface="Californian FB" panose="0207040306080B030204" pitchFamily="18" charset="0"/>
                        <a:cs typeface="Arial" panose="020B0604020202020204" pitchFamily="34" charset="0"/>
                      </a:endParaRPr>
                    </a:p>
                    <a:p>
                      <a:pPr algn="ctr"/>
                      <a:r>
                        <a:rPr lang="en-US" sz="2000" dirty="0">
                          <a:latin typeface="Californian FB" panose="0207040306080B030204" pitchFamily="18" charset="0"/>
                          <a:cs typeface="Arial" panose="020B0604020202020204" pitchFamily="34" charset="0"/>
                        </a:rPr>
                        <a:t>FY21 </a:t>
                      </a:r>
                      <a:r>
                        <a:rPr lang="en-US" sz="2000" baseline="0" dirty="0">
                          <a:latin typeface="Californian FB" panose="0207040306080B030204" pitchFamily="18" charset="0"/>
                          <a:cs typeface="Arial" panose="020B0604020202020204" pitchFamily="34" charset="0"/>
                        </a:rPr>
                        <a:t>School Priorities</a:t>
                      </a:r>
                      <a:endParaRPr lang="en-US" sz="2000" dirty="0">
                        <a:latin typeface="Californian FB" panose="0207040306080B030204" pitchFamily="18" charset="0"/>
                        <a:cs typeface="Arial" panose="020B0604020202020204" pitchFamily="34" charset="0"/>
                      </a:endParaRPr>
                    </a:p>
                  </a:txBody>
                  <a:tcPr/>
                </a:tc>
                <a:tc>
                  <a:txBody>
                    <a:bodyPr/>
                    <a:lstStyle/>
                    <a:p>
                      <a:pPr algn="ctr"/>
                      <a:endParaRPr lang="en-US" sz="2000" dirty="0">
                        <a:latin typeface="Californian FB" panose="0207040306080B030204" pitchFamily="18" charset="0"/>
                        <a:cs typeface="Arial" panose="020B0604020202020204" pitchFamily="34" charset="0"/>
                      </a:endParaRPr>
                    </a:p>
                    <a:p>
                      <a:pPr algn="ctr"/>
                      <a:r>
                        <a:rPr lang="en-US" sz="2000" dirty="0">
                          <a:latin typeface="Californian FB" panose="0207040306080B030204" pitchFamily="18"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ctr">
                        <a:lnSpc>
                          <a:spcPct val="107000"/>
                        </a:lnSpc>
                        <a:spcAft>
                          <a:spcPts val="800"/>
                        </a:spcAft>
                      </a:pPr>
                      <a:r>
                        <a:rPr lang="en-US" sz="1800" b="0" dirty="0">
                          <a:solidFill>
                            <a:schemeClr val="tx1"/>
                          </a:solidFill>
                          <a:latin typeface="Californian FB" panose="0207040306080B030204" pitchFamily="18" charset="0"/>
                          <a:ea typeface="Calibri" panose="020F0502020204030204" pitchFamily="34" charset="0"/>
                          <a:cs typeface="Times New Roman" panose="02020603050405020304" pitchFamily="18" charset="0"/>
                        </a:rPr>
                        <a:t>Create rich,</a:t>
                      </a:r>
                      <a:r>
                        <a:rPr lang="en-US" sz="1800" b="0" baseline="0" dirty="0">
                          <a:solidFill>
                            <a:schemeClr val="tx1"/>
                          </a:solidFill>
                          <a:latin typeface="Californian FB" panose="0207040306080B030204" pitchFamily="18" charset="0"/>
                          <a:ea typeface="Calibri" panose="020F0502020204030204" pitchFamily="34" charset="0"/>
                          <a:cs typeface="Times New Roman" panose="02020603050405020304" pitchFamily="18" charset="0"/>
                        </a:rPr>
                        <a:t> well-rounded learning experiences, through literacy, STEM, and cultural arts.  These experiences will be cross-curriculum.</a:t>
                      </a:r>
                      <a:endParaRPr lang="en-US" sz="1800" b="0" dirty="0">
                        <a:solidFill>
                          <a:schemeClr val="tx1"/>
                        </a:solidFill>
                        <a:latin typeface="Californian FB" panose="0207040306080B030204" pitchFamily="18" charset="0"/>
                        <a:ea typeface="Calibri" panose="020F0502020204030204" pitchFamily="34" charset="0"/>
                        <a:cs typeface="Times New Roman" panose="02020603050405020304" pitchFamily="18" charset="0"/>
                      </a:endParaRPr>
                    </a:p>
                  </a:txBody>
                  <a:tcPr/>
                </a:tc>
                <a:tc>
                  <a:txBody>
                    <a:bodyPr/>
                    <a:lstStyle/>
                    <a:p>
                      <a:pPr algn="ctr"/>
                      <a:r>
                        <a:rPr lang="en-US" sz="1800" dirty="0">
                          <a:solidFill>
                            <a:schemeClr val="tx1"/>
                          </a:solidFill>
                          <a:latin typeface="Californian FB" panose="0207040306080B030204" pitchFamily="18" charset="0"/>
                        </a:rPr>
                        <a:t>Boyd Elementary has</a:t>
                      </a:r>
                      <a:r>
                        <a:rPr lang="en-US" sz="1800" baseline="0" dirty="0">
                          <a:solidFill>
                            <a:schemeClr val="tx1"/>
                          </a:solidFill>
                          <a:latin typeface="Californian FB" panose="0207040306080B030204" pitchFamily="18" charset="0"/>
                        </a:rPr>
                        <a:t> historically under performed in the area of literacy.  As such, additional  attention was placed on the literary program for Boyd Elementary, (Fountas &amp; Pinnell), as well as teacher training.  In an effort to enhance student performance, cross-curriculum STEM integration and cultural arts will be utilized to promote higher academic achievement </a:t>
                      </a:r>
                      <a:endParaRPr lang="en-US" sz="1800" dirty="0">
                        <a:solidFill>
                          <a:schemeClr val="tx1"/>
                        </a:solidFill>
                        <a:latin typeface="Californian FB" panose="0207040306080B030204" pitchFamily="18" charset="0"/>
                      </a:endParaRPr>
                    </a:p>
                  </a:txBody>
                  <a:tcPr/>
                </a:tc>
                <a:extLst>
                  <a:ext uri="{0D108BD9-81ED-4DB2-BD59-A6C34878D82A}">
                    <a16:rowId xmlns:a16="http://schemas.microsoft.com/office/drawing/2014/main" val="10001"/>
                  </a:ext>
                </a:extLst>
              </a:tr>
              <a:tr h="825623">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8</a:t>
            </a:fld>
            <a:endParaRPr lang="en-US" dirty="0"/>
          </a:p>
        </p:txBody>
      </p:sp>
    </p:spTree>
    <p:extLst>
      <p:ext uri="{BB962C8B-B14F-4D97-AF65-F5344CB8AC3E}">
        <p14:creationId xmlns:p14="http://schemas.microsoft.com/office/powerpoint/2010/main" val="143009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alifornian FB" panose="0207040306080B030204" pitchFamily="18" charset="0"/>
              </a:rPr>
              <a:t>Executive Summary</a:t>
            </a:r>
            <a:endParaRPr lang="en-US" dirty="0">
              <a:latin typeface="Californian FB" panose="0207040306080B030204" pitchFamily="18" charset="0"/>
            </a:endParaRPr>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latin typeface="Californian FB" panose="0207040306080B030204" pitchFamily="18" charset="0"/>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latin typeface="Californian FB" panose="0207040306080B030204" pitchFamily="18" charset="0"/>
            </a:endParaRPr>
          </a:p>
          <a:p>
            <a:pPr marL="457200" indent="-457200" algn="l">
              <a:buFont typeface="Arial" panose="020B0604020202020204" pitchFamily="34" charset="0"/>
              <a:buChar char="•"/>
            </a:pPr>
            <a:r>
              <a:rPr lang="en-US" sz="2400" dirty="0">
                <a:solidFill>
                  <a:schemeClr val="tx1"/>
                </a:solidFill>
                <a:latin typeface="Californian FB" panose="0207040306080B030204" pitchFamily="18" charset="0"/>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latin typeface="Californian FB" panose="0207040306080B030204" pitchFamily="18" charset="0"/>
            </a:endParaRPr>
          </a:p>
          <a:p>
            <a:pPr marL="457200" indent="-457200" algn="l">
              <a:buFont typeface="Arial" panose="020B0604020202020204" pitchFamily="34" charset="0"/>
              <a:buChar char="•"/>
            </a:pPr>
            <a:r>
              <a:rPr lang="en-US" sz="2400" dirty="0">
                <a:solidFill>
                  <a:schemeClr val="tx1"/>
                </a:solidFill>
                <a:latin typeface="Californian FB" panose="0207040306080B030204" pitchFamily="18" charset="0"/>
              </a:rPr>
              <a:t>The proposed budget for the general operations of the school are reflected at </a:t>
            </a:r>
            <a:r>
              <a:rPr lang="en-US" sz="2400" b="1" u="sng" dirty="0">
                <a:solidFill>
                  <a:schemeClr val="tx1"/>
                </a:solidFill>
                <a:latin typeface="Californian FB" panose="0207040306080B030204" pitchFamily="18" charset="0"/>
              </a:rPr>
              <a:t>$6, 436,340</a:t>
            </a:r>
          </a:p>
          <a:p>
            <a:pPr marL="457200" indent="-457200" algn="l">
              <a:buFont typeface="Arial" panose="020B0604020202020204" pitchFamily="34" charset="0"/>
              <a:buChar char="•"/>
            </a:pPr>
            <a:endParaRPr lang="en-US" sz="2400" dirty="0">
              <a:solidFill>
                <a:schemeClr val="tx1"/>
              </a:solidFill>
              <a:latin typeface="Californian FB" panose="0207040306080B030204" pitchFamily="18" charset="0"/>
            </a:endParaRPr>
          </a:p>
          <a:p>
            <a:pPr marL="457200" indent="-457200" algn="l">
              <a:buFont typeface="Arial" panose="020B0604020202020204" pitchFamily="34" charset="0"/>
              <a:buChar char="•"/>
            </a:pPr>
            <a:r>
              <a:rPr lang="en-US" sz="2400" dirty="0">
                <a:solidFill>
                  <a:schemeClr val="tx1"/>
                </a:solidFill>
                <a:latin typeface="Californian FB" panose="0207040306080B030204" pitchFamily="18" charset="0"/>
              </a:rPr>
              <a:t>This investment plan for FY21 accommodates a student population that is projected to be</a:t>
            </a:r>
            <a:r>
              <a:rPr lang="en-US" sz="2400" b="1" dirty="0">
                <a:solidFill>
                  <a:schemeClr val="tx1"/>
                </a:solidFill>
                <a:latin typeface="Californian FB" panose="0207040306080B030204" pitchFamily="18" charset="0"/>
              </a:rPr>
              <a:t> </a:t>
            </a:r>
            <a:r>
              <a:rPr lang="en-US" sz="2400" b="1" u="sng" dirty="0">
                <a:solidFill>
                  <a:schemeClr val="tx1"/>
                </a:solidFill>
                <a:latin typeface="Californian FB" panose="0207040306080B030204" pitchFamily="18" charset="0"/>
              </a:rPr>
              <a:t>452</a:t>
            </a:r>
            <a:r>
              <a:rPr lang="en-US" sz="2400" b="1" dirty="0">
                <a:solidFill>
                  <a:schemeClr val="tx1"/>
                </a:solidFill>
                <a:latin typeface="Californian FB" panose="0207040306080B030204" pitchFamily="18" charset="0"/>
              </a:rPr>
              <a:t> </a:t>
            </a:r>
            <a:r>
              <a:rPr lang="en-US" sz="2400" dirty="0">
                <a:solidFill>
                  <a:schemeClr val="tx1"/>
                </a:solidFill>
                <a:latin typeface="Californian FB" panose="0207040306080B030204" pitchFamily="18" charset="0"/>
              </a:rPr>
              <a:t>students, which is a increase  of </a:t>
            </a:r>
            <a:r>
              <a:rPr lang="en-US" sz="2400" b="1" u="sng" dirty="0">
                <a:solidFill>
                  <a:schemeClr val="tx1"/>
                </a:solidFill>
                <a:latin typeface="Californian FB" panose="0207040306080B030204" pitchFamily="18" charset="0"/>
              </a:rPr>
              <a:t>21</a:t>
            </a:r>
            <a:r>
              <a:rPr lang="en-US" sz="2400" b="1" dirty="0">
                <a:solidFill>
                  <a:schemeClr val="tx1"/>
                </a:solidFill>
                <a:latin typeface="Californian FB" panose="0207040306080B030204" pitchFamily="18" charset="0"/>
              </a:rPr>
              <a:t> </a:t>
            </a:r>
            <a:r>
              <a:rPr lang="en-US" sz="2400" dirty="0">
                <a:solidFill>
                  <a:schemeClr val="tx1"/>
                </a:solidFill>
                <a:latin typeface="Californian FB" panose="0207040306080B030204" pitchFamily="18" charset="0"/>
              </a:rPr>
              <a:t>students from FY20.</a:t>
            </a:r>
          </a:p>
        </p:txBody>
      </p:sp>
      <p:sp>
        <p:nvSpPr>
          <p:cNvPr id="4" name="Slide Number Placeholder 3"/>
          <p:cNvSpPr>
            <a:spLocks noGrp="1"/>
          </p:cNvSpPr>
          <p:nvPr>
            <p:ph type="sldNum" sz="quarter" idx="12"/>
          </p:nvPr>
        </p:nvSpPr>
        <p:spPr/>
        <p:txBody>
          <a:bodyPr/>
          <a:lstStyle/>
          <a:p>
            <a:fld id="{3D6C3DC6-EF6E-8948-BFE6-808D46D584D8}" type="slidenum">
              <a:rPr lang="en-US" smtClean="0"/>
              <a:t>9</a:t>
            </a:fld>
            <a:endParaRPr lang="en-US" dirty="0"/>
          </a:p>
        </p:txBody>
      </p:sp>
    </p:spTree>
    <p:extLst>
      <p:ext uri="{BB962C8B-B14F-4D97-AF65-F5344CB8AC3E}">
        <p14:creationId xmlns:p14="http://schemas.microsoft.com/office/powerpoint/2010/main" val="13036400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0" ma:contentTypeDescription="Create a new document." ma:contentTypeScope="" ma:versionID="64d4adc4a33ffb66a25a91afb1b61462">
  <xsd:schema xmlns:xsd="http://www.w3.org/2001/XMLSchema" xmlns:xs="http://www.w3.org/2001/XMLSchema" xmlns:p="http://schemas.microsoft.com/office/2006/metadata/properties" xmlns:ns2="d37e30bb-5f32-4411-a640-0b4044b692bf" targetNamespace="http://schemas.microsoft.com/office/2006/metadata/properties" ma:root="true" ma:fieldsID="f62a7c9e95e8a11f7082a4fd40fce207" ns2:_="">
    <xsd:import namespace="d37e30bb-5f32-4411-a640-0b4044b692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2.xml><?xml version="1.0" encoding="utf-8"?>
<ds:datastoreItem xmlns:ds="http://schemas.openxmlformats.org/officeDocument/2006/customXml" ds:itemID="{5860D824-1F42-4605-A966-FFCBCF63520E}">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37e30bb-5f32-4411-a640-0b4044b692bf"/>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7CE4A93-3B1F-428E-B476-E15B94851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18890</TotalTime>
  <Words>2039</Words>
  <Application>Microsoft Office PowerPoint</Application>
  <PresentationFormat>On-screen Show (4:3)</PresentationFormat>
  <Paragraphs>201</Paragraphs>
  <Slides>15</Slides>
  <Notes>15</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15</vt:i4>
      </vt:variant>
    </vt:vector>
  </HeadingPairs>
  <TitlesOfParts>
    <vt:vector size="35" baseType="lpstr">
      <vt:lpstr>Arial</vt:lpstr>
      <vt:lpstr>Calibri</vt:lpstr>
      <vt:lpstr>Californian FB</vt:lpstr>
      <vt:lpstr>Cambria Math</vt:lpstr>
      <vt:lpstr>Century Schoolbook</vt:lpstr>
      <vt:lpstr>Corbel</vt:lpstr>
      <vt:lpstr>Wingdings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Worksheet</vt:lpstr>
      <vt:lpstr>PowerPoint Presentation</vt:lpstr>
      <vt:lpstr>Norms</vt:lpstr>
      <vt:lpstr>GO Team Budget Development Process</vt:lpstr>
      <vt:lpstr>FY21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Vassell Mitchell, Debbie</cp:lastModifiedBy>
  <cp:revision>363</cp:revision>
  <cp:lastPrinted>2020-02-10T17:33:45Z</cp:lastPrinted>
  <dcterms:created xsi:type="dcterms:W3CDTF">2014-12-15T21:46:52Z</dcterms:created>
  <dcterms:modified xsi:type="dcterms:W3CDTF">2020-06-28T17:27:27Z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