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72" r:id="rId1"/>
  </p:sldMasterIdLst>
  <p:notesMasterIdLst>
    <p:notesMasterId r:id="rId4"/>
  </p:notesMasterIdLst>
  <p:sldIdLst>
    <p:sldId id="296" r:id="rId2"/>
    <p:sldId id="297" r:id="rId3"/>
  </p:sldIdLst>
  <p:sldSz cx="12192000" cy="6858000"/>
  <p:notesSz cx="6858000" cy="9144000"/>
  <p:embeddedFontLst>
    <p:embeddedFont>
      <p:font typeface="Segoe Print" panose="02000600000000000000" pitchFamily="2" charset="0"/>
      <p:regular r:id="rId5"/>
      <p:bold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orbel" panose="020B050302020402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llmarie Adams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BF0B5-31C6-4A87-BDE3-8B5949DAEF82}">
  <a:tblStyle styleId="{BB4BF0B5-31C6-4A87-BDE3-8B5949DAEF82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1FB"/>
          </a:solidFill>
        </a:fill>
      </a:tcStyle>
    </a:wholeTbl>
    <a:band1H>
      <a:tcTxStyle b="off" i="off"/>
      <a:tcStyle>
        <a:tcBdr/>
        <a:fill>
          <a:solidFill>
            <a:srgbClr val="CCE2F8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CE2F8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01"/>
    <p:restoredTop sz="94643"/>
  </p:normalViewPr>
  <p:slideViewPr>
    <p:cSldViewPr snapToGrid="0">
      <p:cViewPr varScale="1">
        <p:scale>
          <a:sx n="65" d="100"/>
          <a:sy n="65" d="100"/>
        </p:scale>
        <p:origin x="9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commentAuthors" Target="commentAuthors.xml"/><Relationship Id="rId10" Type="http://schemas.openxmlformats.org/officeDocument/2006/relationships/font" Target="fonts/font6.fntdata"/><Relationship Id="rId19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ianna Douglas" userId="d0e572ae-4d26-4ef1-9ace-4c2831207eda" providerId="ADAL" clId="{8B1E1AC8-2C2E-F044-A7FF-B7BAA21DF82F}"/>
    <pc:docChg chg="undo custSel modSld">
      <pc:chgData name="Audrianna Douglas" userId="d0e572ae-4d26-4ef1-9ace-4c2831207eda" providerId="ADAL" clId="{8B1E1AC8-2C2E-F044-A7FF-B7BAA21DF82F}" dt="2020-10-14T19:21:20.559" v="462" actId="20577"/>
      <pc:docMkLst>
        <pc:docMk/>
      </pc:docMkLst>
      <pc:sldChg chg="modSp">
        <pc:chgData name="Audrianna Douglas" userId="d0e572ae-4d26-4ef1-9ace-4c2831207eda" providerId="ADAL" clId="{8B1E1AC8-2C2E-F044-A7FF-B7BAA21DF82F}" dt="2020-10-14T17:55:04.460" v="0" actId="113"/>
        <pc:sldMkLst>
          <pc:docMk/>
          <pc:sldMk cId="0" sldId="258"/>
        </pc:sldMkLst>
        <pc:spChg chg="mod">
          <ac:chgData name="Audrianna Douglas" userId="d0e572ae-4d26-4ef1-9ace-4c2831207eda" providerId="ADAL" clId="{8B1E1AC8-2C2E-F044-A7FF-B7BAA21DF82F}" dt="2020-10-14T17:55:04.460" v="0" actId="113"/>
          <ac:spMkLst>
            <pc:docMk/>
            <pc:sldMk cId="0" sldId="258"/>
            <ac:spMk id="178" creationId="{00000000-0000-0000-0000-000000000000}"/>
          </ac:spMkLst>
        </pc:spChg>
      </pc:sldChg>
      <pc:sldChg chg="modSp">
        <pc:chgData name="Audrianna Douglas" userId="d0e572ae-4d26-4ef1-9ace-4c2831207eda" providerId="ADAL" clId="{8B1E1AC8-2C2E-F044-A7FF-B7BAA21DF82F}" dt="2020-10-14T18:18:50.418" v="391" actId="20577"/>
        <pc:sldMkLst>
          <pc:docMk/>
          <pc:sldMk cId="0" sldId="259"/>
        </pc:sldMkLst>
        <pc:spChg chg="mod">
          <ac:chgData name="Audrianna Douglas" userId="d0e572ae-4d26-4ef1-9ace-4c2831207eda" providerId="ADAL" clId="{8B1E1AC8-2C2E-F044-A7FF-B7BAA21DF82F}" dt="2020-10-14T18:18:50.418" v="391" actId="20577"/>
          <ac:spMkLst>
            <pc:docMk/>
            <pc:sldMk cId="0" sldId="259"/>
            <ac:spMk id="185" creationId="{00000000-0000-0000-0000-000000000000}"/>
          </ac:spMkLst>
        </pc:spChg>
      </pc:sldChg>
      <pc:sldChg chg="modSp">
        <pc:chgData name="Audrianna Douglas" userId="d0e572ae-4d26-4ef1-9ace-4c2831207eda" providerId="ADAL" clId="{8B1E1AC8-2C2E-F044-A7FF-B7BAA21DF82F}" dt="2020-10-14T18:08:52.584" v="185" actId="20577"/>
        <pc:sldMkLst>
          <pc:docMk/>
          <pc:sldMk cId="4170170457" sldId="284"/>
        </pc:sldMkLst>
        <pc:spChg chg="mod">
          <ac:chgData name="Audrianna Douglas" userId="d0e572ae-4d26-4ef1-9ace-4c2831207eda" providerId="ADAL" clId="{8B1E1AC8-2C2E-F044-A7FF-B7BAA21DF82F}" dt="2020-10-14T18:08:52.584" v="185" actId="20577"/>
          <ac:spMkLst>
            <pc:docMk/>
            <pc:sldMk cId="4170170457" sldId="284"/>
            <ac:spMk id="185" creationId="{00000000-0000-0000-0000-000000000000}"/>
          </ac:spMkLst>
        </pc:spChg>
      </pc:sldChg>
      <pc:sldChg chg="modSp">
        <pc:chgData name="Audrianna Douglas" userId="d0e572ae-4d26-4ef1-9ace-4c2831207eda" providerId="ADAL" clId="{8B1E1AC8-2C2E-F044-A7FF-B7BAA21DF82F}" dt="2020-10-14T19:21:20.559" v="462" actId="20577"/>
        <pc:sldMkLst>
          <pc:docMk/>
          <pc:sldMk cId="199074880" sldId="285"/>
        </pc:sldMkLst>
        <pc:spChg chg="mod">
          <ac:chgData name="Audrianna Douglas" userId="d0e572ae-4d26-4ef1-9ace-4c2831207eda" providerId="ADAL" clId="{8B1E1AC8-2C2E-F044-A7FF-B7BAA21DF82F}" dt="2020-10-14T19:21:20.559" v="462" actId="20577"/>
          <ac:spMkLst>
            <pc:docMk/>
            <pc:sldMk cId="199074880" sldId="285"/>
            <ac:spMk id="18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ortal.apsk12.org/sites/finance/budgetinternal/FY22%20Budget%20Planning/School%20Templates/FY22ESBoyd%20Ele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FY2022</a:t>
            </a:r>
          </a:p>
          <a:p>
            <a:pPr>
              <a:defRPr sz="2000"/>
            </a:pPr>
            <a:r>
              <a:rPr lang="en-US" sz="2000"/>
              <a:t> Budget by Function</a:t>
            </a:r>
          </a:p>
        </c:rich>
      </c:tx>
      <c:layout>
        <c:manualLayout>
          <c:xMode val="edge"/>
          <c:yMode val="edge"/>
          <c:x val="0.57956924791462627"/>
          <c:y val="7.4055694168444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643-4295-A4AD-923174CCD8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643-4295-A4AD-923174CCD8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643-4295-A4AD-923174CCD8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643-4295-A4AD-923174CCD8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643-4295-A4AD-923174CCD8B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643-4295-A4AD-923174CCD8B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643-4295-A4AD-923174CCD8B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643-4295-A4AD-923174CCD8BE}"/>
              </c:ext>
            </c:extLst>
          </c:dPt>
          <c:dLbls>
            <c:dLbl>
              <c:idx val="0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43-4295-A4AD-923174CCD8B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Presentation!$B$9:$B$16</c:f>
              <c:strCache>
                <c:ptCount val="8"/>
                <c:pt idx="0">
                  <c:v>Instruction</c:v>
                </c:pt>
                <c:pt idx="1">
                  <c:v>Pupil Services</c:v>
                </c:pt>
                <c:pt idx="2">
                  <c:v>Improvement of Instructional Services</c:v>
                </c:pt>
                <c:pt idx="3">
                  <c:v>Instructional Staff Training</c:v>
                </c:pt>
                <c:pt idx="4">
                  <c:v>Educational Media Services</c:v>
                </c:pt>
                <c:pt idx="5">
                  <c:v>School Administration</c:v>
                </c:pt>
                <c:pt idx="6">
                  <c:v>Maintenance &amp; Operations</c:v>
                </c:pt>
                <c:pt idx="7">
                  <c:v>Transportation</c:v>
                </c:pt>
              </c:strCache>
            </c:strRef>
          </c:cat>
          <c:val>
            <c:numRef>
              <c:f>Presentation!$F$9:$F$16</c:f>
              <c:numCache>
                <c:formatCode>_("$"* #,##0_);_("$"* \(#,##0\);_("$"* "-"??_);_(@_)</c:formatCode>
                <c:ptCount val="8"/>
                <c:pt idx="0">
                  <c:v>4311980.985342741</c:v>
                </c:pt>
                <c:pt idx="1">
                  <c:v>488343.67388396274</c:v>
                </c:pt>
                <c:pt idx="2">
                  <c:v>707608.38245624991</c:v>
                </c:pt>
                <c:pt idx="3">
                  <c:v>0</c:v>
                </c:pt>
                <c:pt idx="4">
                  <c:v>144782.19005624996</c:v>
                </c:pt>
                <c:pt idx="5">
                  <c:v>464161.99679999996</c:v>
                </c:pt>
                <c:pt idx="6">
                  <c:v>138139.54906971325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643-4295-A4AD-923174CCD8B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597894364328051"/>
          <c:y val="0.40710985302661346"/>
          <c:w val="0.29402105635671943"/>
          <c:h val="0.4238648190954152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23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139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663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334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0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481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386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5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3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1677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9989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4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D097-E96B-BB48-82D6-3BA576D26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4412" y="548640"/>
            <a:ext cx="3634286" cy="450043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William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Boyd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Elementary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School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/>
              </a:rPr>
              <a:t>Where we do our </a:t>
            </a:r>
            <a:r>
              <a:rPr lang="en-US" sz="11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/>
              </a:rPr>
              <a:t>boyd</a:t>
            </a:r>
            <a:r>
              <a:rPr lang="en-US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/>
              </a:rPr>
              <a:t> best, virtually and beyond!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AFD6F-0D34-3C47-8516-25F92E6D0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  <a:alpha val="75000"/>
                  </a:schemeClr>
                </a:solidFill>
              </a:rPr>
              <a:t>Joi C. Kilpatrick, Principal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  <a:alpha val="75000"/>
                  </a:schemeClr>
                </a:solidFill>
              </a:rPr>
              <a:t>Audrianna Douglas, Assistant Principal</a:t>
            </a:r>
          </a:p>
        </p:txBody>
      </p:sp>
      <p:pic>
        <p:nvPicPr>
          <p:cNvPr id="4" name="Picture 4" descr="A picture containing indoor, person, table, sitting&#10;&#10;Description automatically generated">
            <a:extLst>
              <a:ext uri="{FF2B5EF4-FFF2-40B4-BE49-F238E27FC236}">
                <a16:creationId xmlns:a16="http://schemas.microsoft.com/office/drawing/2014/main" id="{B35F6EA9-6D19-4726-BA2C-20989E80F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1" y="60822"/>
            <a:ext cx="2544980" cy="3315170"/>
          </a:xfrm>
          <a:prstGeom prst="rect">
            <a:avLst/>
          </a:prstGeom>
        </p:spPr>
      </p:pic>
      <p:pic>
        <p:nvPicPr>
          <p:cNvPr id="5" name="Picture 5" descr="A picture containing person, window, indoor, young&#10;&#10;Description automatically generated">
            <a:extLst>
              <a:ext uri="{FF2B5EF4-FFF2-40B4-BE49-F238E27FC236}">
                <a16:creationId xmlns:a16="http://schemas.microsoft.com/office/drawing/2014/main" id="{A3C912E3-85F0-486B-A640-3B1CC4B73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570" y="69574"/>
            <a:ext cx="2478157" cy="3306418"/>
          </a:xfrm>
          <a:prstGeom prst="rect">
            <a:avLst/>
          </a:prstGeom>
        </p:spPr>
      </p:pic>
      <p:pic>
        <p:nvPicPr>
          <p:cNvPr id="6" name="Picture 6" descr="A person wearing a jacket and smiling at the camera&#10;&#10;Description automatically generated">
            <a:extLst>
              <a:ext uri="{FF2B5EF4-FFF2-40B4-BE49-F238E27FC236}">
                <a16:creationId xmlns:a16="http://schemas.microsoft.com/office/drawing/2014/main" id="{589E77F5-DFE1-4559-B076-F4CED08DF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0" y="3457130"/>
            <a:ext cx="2544418" cy="3299793"/>
          </a:xfrm>
          <a:prstGeom prst="rect">
            <a:avLst/>
          </a:prstGeom>
        </p:spPr>
      </p:pic>
      <p:pic>
        <p:nvPicPr>
          <p:cNvPr id="7" name="Picture 7" descr="A small child sitting on a table&#10;&#10;Description automatically generated">
            <a:extLst>
              <a:ext uri="{FF2B5EF4-FFF2-40B4-BE49-F238E27FC236}">
                <a16:creationId xmlns:a16="http://schemas.microsoft.com/office/drawing/2014/main" id="{347C271E-8091-40FE-B8AE-0E231AA41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006" y="48631"/>
            <a:ext cx="2524540" cy="3251597"/>
          </a:xfrm>
          <a:prstGeom prst="rect">
            <a:avLst/>
          </a:prstGeom>
        </p:spPr>
      </p:pic>
      <p:pic>
        <p:nvPicPr>
          <p:cNvPr id="8" name="Picture 8" descr="A picture containing indoor, person, table, sitting&#10;&#10;Description automatically generated">
            <a:extLst>
              <a:ext uri="{FF2B5EF4-FFF2-40B4-BE49-F238E27FC236}">
                <a16:creationId xmlns:a16="http://schemas.microsoft.com/office/drawing/2014/main" id="{30D872F2-863C-4710-82BA-692DCF365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780" y="3439984"/>
            <a:ext cx="2468604" cy="3307491"/>
          </a:xfrm>
          <a:prstGeom prst="rect">
            <a:avLst/>
          </a:prstGeom>
        </p:spPr>
      </p:pic>
      <p:pic>
        <p:nvPicPr>
          <p:cNvPr id="9" name="Picture 9" descr="A picture containing person, holding, girl, standing&#10;&#10;Description automatically generated">
            <a:extLst>
              <a:ext uri="{FF2B5EF4-FFF2-40B4-BE49-F238E27FC236}">
                <a16:creationId xmlns:a16="http://schemas.microsoft.com/office/drawing/2014/main" id="{9ED74E46-098B-4F2A-A9EF-E806559CB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961053" y="3789296"/>
            <a:ext cx="3336265" cy="26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201675"/>
              </p:ext>
            </p:extLst>
          </p:nvPr>
        </p:nvGraphicFramePr>
        <p:xfrm>
          <a:off x="555831" y="324464"/>
          <a:ext cx="6361470" cy="4861560"/>
        </p:xfrm>
        <a:graphic>
          <a:graphicData uri="http://schemas.openxmlformats.org/drawingml/2006/table">
            <a:tbl>
              <a:tblPr/>
              <a:tblGrid>
                <a:gridCol w="810074">
                  <a:extLst>
                    <a:ext uri="{9D8B030D-6E8A-4147-A177-3AD203B41FA5}">
                      <a16:colId xmlns:a16="http://schemas.microsoft.com/office/drawing/2014/main" val="545613881"/>
                    </a:ext>
                  </a:extLst>
                </a:gridCol>
                <a:gridCol w="2227706">
                  <a:extLst>
                    <a:ext uri="{9D8B030D-6E8A-4147-A177-3AD203B41FA5}">
                      <a16:colId xmlns:a16="http://schemas.microsoft.com/office/drawing/2014/main" val="2958517815"/>
                    </a:ext>
                  </a:extLst>
                </a:gridCol>
                <a:gridCol w="798162">
                  <a:extLst>
                    <a:ext uri="{9D8B030D-6E8A-4147-A177-3AD203B41FA5}">
                      <a16:colId xmlns:a16="http://schemas.microsoft.com/office/drawing/2014/main" val="69823863"/>
                    </a:ext>
                  </a:extLst>
                </a:gridCol>
                <a:gridCol w="1262764">
                  <a:extLst>
                    <a:ext uri="{9D8B030D-6E8A-4147-A177-3AD203B41FA5}">
                      <a16:colId xmlns:a16="http://schemas.microsoft.com/office/drawing/2014/main" val="3220298525"/>
                    </a:ext>
                  </a:extLst>
                </a:gridCol>
                <a:gridCol w="1262764">
                  <a:extLst>
                    <a:ext uri="{9D8B030D-6E8A-4147-A177-3AD203B41FA5}">
                      <a16:colId xmlns:a16="http://schemas.microsoft.com/office/drawing/2014/main" val="4140179772"/>
                    </a:ext>
                  </a:extLst>
                </a:gridCol>
              </a:tblGrid>
              <a:tr h="40003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Boyd Elementary School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635046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1053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309133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294955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Ms. Joi Kilpatrick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805009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 Enrollment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82781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l" fontAlgn="t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079764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Account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Account Description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Budget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Pupil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549532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20541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1000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Instruction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55.45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4,311,981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9,582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80326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2100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Pupil Services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  5.25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488,344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1,085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484260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2210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Improvement of Instructional Services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  7.00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707,608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1,572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867041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2213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Instructional Staff Training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814354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2220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Educational Media Services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  2.00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144,782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322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004815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2400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School Administration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  4.00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464,162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1,031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328643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2600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Maintenance &amp; Operations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  3.50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138,140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307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038161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2700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Transportation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 $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275573"/>
                  </a:ext>
                </a:extLst>
              </a:tr>
              <a:tr h="40003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Arial" panose="020B0604020202020204" pitchFamily="34" charset="0"/>
                        </a:rPr>
                        <a:t>        77.20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Arial" panose="020B0604020202020204" pitchFamily="34" charset="0"/>
                        </a:rPr>
                        <a:t> $          6,255,017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Arial" panose="020B0604020202020204" pitchFamily="34" charset="0"/>
                        </a:rPr>
                        <a:t> $              13,900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870450"/>
                  </a:ext>
                </a:extLst>
              </a:tr>
              <a:tr h="40003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472986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424345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965279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974000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022169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515621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273315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032826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285131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880690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38442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814548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973918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622224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418481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938413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115418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693339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296995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670921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135649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240222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766917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888469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830372"/>
                  </a:ext>
                </a:extLst>
              </a:tr>
              <a:tr h="3333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733649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693124"/>
              </p:ext>
            </p:extLst>
          </p:nvPr>
        </p:nvGraphicFramePr>
        <p:xfrm>
          <a:off x="5083585" y="2524740"/>
          <a:ext cx="6781800" cy="404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21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308</TotalTime>
  <Words>268</Words>
  <Application>Microsoft Office PowerPoint</Application>
  <PresentationFormat>Widescreen</PresentationFormat>
  <Paragraphs>168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Segoe Print</vt:lpstr>
      <vt:lpstr>Arial</vt:lpstr>
      <vt:lpstr>Calibri</vt:lpstr>
      <vt:lpstr>Corbel</vt:lpstr>
      <vt:lpstr>Basis</vt:lpstr>
      <vt:lpstr>William  M.  Boyd Elementary School  Where we do our boyd best, virtually and beyond!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Boyd Elementary School STAP status review  August - October</dc:title>
  <dc:creator>Gail Parmer</dc:creator>
  <cp:lastModifiedBy>KILPATRICK, JOI</cp:lastModifiedBy>
  <cp:revision>11</cp:revision>
  <dcterms:created xsi:type="dcterms:W3CDTF">2020-10-12T01:13:50Z</dcterms:created>
  <dcterms:modified xsi:type="dcterms:W3CDTF">2021-01-28T20:23:26Z</dcterms:modified>
</cp:coreProperties>
</file>