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77" r:id="rId2"/>
    <p:sldMasterId id="2147483891" r:id="rId3"/>
  </p:sldMasterIdLst>
  <p:notesMasterIdLst>
    <p:notesMasterId r:id="rId44"/>
  </p:notesMasterIdLst>
  <p:sldIdLst>
    <p:sldId id="556" r:id="rId4"/>
    <p:sldId id="555" r:id="rId5"/>
    <p:sldId id="558" r:id="rId6"/>
    <p:sldId id="559" r:id="rId7"/>
    <p:sldId id="553" r:id="rId8"/>
    <p:sldId id="571" r:id="rId9"/>
    <p:sldId id="572" r:id="rId10"/>
    <p:sldId id="573" r:id="rId11"/>
    <p:sldId id="574" r:id="rId12"/>
    <p:sldId id="562" r:id="rId13"/>
    <p:sldId id="257" r:id="rId14"/>
    <p:sldId id="259" r:id="rId15"/>
    <p:sldId id="563" r:id="rId16"/>
    <p:sldId id="569" r:id="rId17"/>
    <p:sldId id="565" r:id="rId18"/>
    <p:sldId id="561" r:id="rId19"/>
    <p:sldId id="263" r:id="rId20"/>
    <p:sldId id="566" r:id="rId21"/>
    <p:sldId id="570" r:id="rId22"/>
    <p:sldId id="575" r:id="rId23"/>
    <p:sldId id="301" r:id="rId24"/>
    <p:sldId id="311" r:id="rId25"/>
    <p:sldId id="309" r:id="rId26"/>
    <p:sldId id="308" r:id="rId27"/>
    <p:sldId id="300" r:id="rId28"/>
    <p:sldId id="310" r:id="rId29"/>
    <p:sldId id="262" r:id="rId30"/>
    <p:sldId id="302" r:id="rId31"/>
    <p:sldId id="303" r:id="rId32"/>
    <p:sldId id="277" r:id="rId33"/>
    <p:sldId id="275" r:id="rId34"/>
    <p:sldId id="304" r:id="rId35"/>
    <p:sldId id="283" r:id="rId36"/>
    <p:sldId id="305" r:id="rId37"/>
    <p:sldId id="306" r:id="rId38"/>
    <p:sldId id="307" r:id="rId39"/>
    <p:sldId id="312" r:id="rId40"/>
    <p:sldId id="534" r:id="rId41"/>
    <p:sldId id="314" r:id="rId42"/>
    <p:sldId id="552"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Sanbor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5A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74700" autoAdjust="0"/>
  </p:normalViewPr>
  <p:slideViewPr>
    <p:cSldViewPr snapToGrid="0">
      <p:cViewPr varScale="1">
        <p:scale>
          <a:sx n="83" d="100"/>
          <a:sy n="83" d="100"/>
        </p:scale>
        <p:origin x="1884" y="9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Data_Monthly'!$H$1</c:f>
              <c:strCache>
                <c:ptCount val="1"/>
                <c:pt idx="0">
                  <c:v>Nation</c:v>
                </c:pt>
              </c:strCache>
            </c:strRef>
          </c:tx>
          <c:spPr>
            <a:ln w="28575" cap="rnd">
              <a:solidFill>
                <a:schemeClr val="bg1">
                  <a:lumMod val="65000"/>
                </a:schemeClr>
              </a:solidFill>
              <a:round/>
            </a:ln>
            <a:effectLst/>
          </c:spPr>
          <c:marker>
            <c:symbol val="none"/>
          </c:marker>
          <c:cat>
            <c:strRef>
              <c:f>'Fred Data_Monthly'!$G$2:$G$68</c:f>
              <c:strCache>
                <c:ptCount val="67"/>
                <c:pt idx="0">
                  <c:v>JAN 2017</c:v>
                </c:pt>
                <c:pt idx="6">
                  <c:v>JUL 2017</c:v>
                </c:pt>
                <c:pt idx="12">
                  <c:v>JAN 2018</c:v>
                </c:pt>
                <c:pt idx="18">
                  <c:v>JUL 2018</c:v>
                </c:pt>
                <c:pt idx="24">
                  <c:v>JAN 2019</c:v>
                </c:pt>
                <c:pt idx="30">
                  <c:v>JUL 2019</c:v>
                </c:pt>
                <c:pt idx="36">
                  <c:v>JAN 2020</c:v>
                </c:pt>
                <c:pt idx="42">
                  <c:v>JUL 2020</c:v>
                </c:pt>
                <c:pt idx="48">
                  <c:v>JAN 2021</c:v>
                </c:pt>
                <c:pt idx="54">
                  <c:v>JUL 2021</c:v>
                </c:pt>
                <c:pt idx="60">
                  <c:v>JAN 2022</c:v>
                </c:pt>
                <c:pt idx="66">
                  <c:v>JUL 2022</c:v>
                </c:pt>
              </c:strCache>
            </c:strRef>
          </c:cat>
          <c:val>
            <c:numRef>
              <c:f>'Fred Data_Monthly'!$H$2:$H$68</c:f>
              <c:numCache>
                <c:formatCode>General</c:formatCode>
                <c:ptCount val="67"/>
                <c:pt idx="0">
                  <c:v>100</c:v>
                </c:pt>
                <c:pt idx="1">
                  <c:v>100.13046941522235</c:v>
                </c:pt>
                <c:pt idx="2">
                  <c:v>100.22797813607274</c:v>
                </c:pt>
                <c:pt idx="3">
                  <c:v>100.36874776828633</c:v>
                </c:pt>
                <c:pt idx="4">
                  <c:v>100.52187766088937</c:v>
                </c:pt>
                <c:pt idx="5">
                  <c:v>100.65715384404099</c:v>
                </c:pt>
                <c:pt idx="6">
                  <c:v>100.78281649133409</c:v>
                </c:pt>
                <c:pt idx="7">
                  <c:v>100.8823852555827</c:v>
                </c:pt>
                <c:pt idx="8">
                  <c:v>100.95036668772488</c:v>
                </c:pt>
                <c:pt idx="9">
                  <c:v>101.04718872744252</c:v>
                </c:pt>
                <c:pt idx="10">
                  <c:v>101.18452495399237</c:v>
                </c:pt>
                <c:pt idx="11">
                  <c:v>101.30538083335622</c:v>
                </c:pt>
                <c:pt idx="12">
                  <c:v>101.39670942401186</c:v>
                </c:pt>
                <c:pt idx="13">
                  <c:v>101.67275523937704</c:v>
                </c:pt>
                <c:pt idx="14">
                  <c:v>101.82725849424561</c:v>
                </c:pt>
                <c:pt idx="15">
                  <c:v>101.95017441700772</c:v>
                </c:pt>
                <c:pt idx="16">
                  <c:v>102.1788392342132</c:v>
                </c:pt>
                <c:pt idx="17">
                  <c:v>102.3045018815063</c:v>
                </c:pt>
                <c:pt idx="18">
                  <c:v>102.34982283626775</c:v>
                </c:pt>
                <c:pt idx="19">
                  <c:v>102.50020600433982</c:v>
                </c:pt>
                <c:pt idx="20">
                  <c:v>102.53934682890653</c:v>
                </c:pt>
                <c:pt idx="21">
                  <c:v>102.63891559315516</c:v>
                </c:pt>
                <c:pt idx="22">
                  <c:v>102.70895706869558</c:v>
                </c:pt>
                <c:pt idx="23">
                  <c:v>102.8792539896174</c:v>
                </c:pt>
                <c:pt idx="24">
                  <c:v>103.0708380256544</c:v>
                </c:pt>
                <c:pt idx="25">
                  <c:v>103.0873183728404</c:v>
                </c:pt>
                <c:pt idx="26">
                  <c:v>103.24113494657621</c:v>
                </c:pt>
                <c:pt idx="27">
                  <c:v>103.43889911280797</c:v>
                </c:pt>
                <c:pt idx="28">
                  <c:v>103.49177356002966</c:v>
                </c:pt>
                <c:pt idx="29">
                  <c:v>103.58104210728708</c:v>
                </c:pt>
                <c:pt idx="30">
                  <c:v>103.63460323564149</c:v>
                </c:pt>
                <c:pt idx="31">
                  <c:v>103.74447221688136</c:v>
                </c:pt>
                <c:pt idx="32">
                  <c:v>103.85640124151949</c:v>
                </c:pt>
                <c:pt idx="33">
                  <c:v>103.92026258686515</c:v>
                </c:pt>
                <c:pt idx="34">
                  <c:v>104.09330623231796</c:v>
                </c:pt>
                <c:pt idx="35">
                  <c:v>104.23064245886779</c:v>
                </c:pt>
                <c:pt idx="36">
                  <c:v>104.46342736286978</c:v>
                </c:pt>
                <c:pt idx="37">
                  <c:v>104.72161946878347</c:v>
                </c:pt>
                <c:pt idx="38">
                  <c:v>103.69297113192518</c:v>
                </c:pt>
                <c:pt idx="39">
                  <c:v>89.62081467849589</c:v>
                </c:pt>
                <c:pt idx="40">
                  <c:v>91.435026231219268</c:v>
                </c:pt>
                <c:pt idx="41">
                  <c:v>94.528524734254404</c:v>
                </c:pt>
                <c:pt idx="42">
                  <c:v>95.481638146510278</c:v>
                </c:pt>
                <c:pt idx="43">
                  <c:v>96.624962232537698</c:v>
                </c:pt>
                <c:pt idx="44">
                  <c:v>97.256022193534207</c:v>
                </c:pt>
                <c:pt idx="45">
                  <c:v>97.700304886422941</c:v>
                </c:pt>
                <c:pt idx="46">
                  <c:v>97.928969703628425</c:v>
                </c:pt>
                <c:pt idx="47">
                  <c:v>97.850001373362261</c:v>
                </c:pt>
                <c:pt idx="48">
                  <c:v>98.20707556239185</c:v>
                </c:pt>
                <c:pt idx="49">
                  <c:v>98.694619166643776</c:v>
                </c:pt>
                <c:pt idx="50">
                  <c:v>99.178042684099211</c:v>
                </c:pt>
                <c:pt idx="51">
                  <c:v>99.35863982201225</c:v>
                </c:pt>
                <c:pt idx="52">
                  <c:v>99.665586288351136</c:v>
                </c:pt>
                <c:pt idx="53">
                  <c:v>100.04806767929244</c:v>
                </c:pt>
                <c:pt idx="54">
                  <c:v>100.52119097975665</c:v>
                </c:pt>
                <c:pt idx="55">
                  <c:v>100.87620512538797</c:v>
                </c:pt>
                <c:pt idx="56">
                  <c:v>101.16735792567364</c:v>
                </c:pt>
                <c:pt idx="57">
                  <c:v>101.63224105254484</c:v>
                </c:pt>
                <c:pt idx="58">
                  <c:v>102.07652374543356</c:v>
                </c:pt>
                <c:pt idx="59">
                  <c:v>102.48029225149008</c:v>
                </c:pt>
                <c:pt idx="60">
                  <c:v>102.82637954239569</c:v>
                </c:pt>
                <c:pt idx="61">
                  <c:v>103.31666987117862</c:v>
                </c:pt>
                <c:pt idx="62">
                  <c:v>103.5899689620128</c:v>
                </c:pt>
                <c:pt idx="63">
                  <c:v>103.84266761886451</c:v>
                </c:pt>
                <c:pt idx="64">
                  <c:v>104.10772653610569</c:v>
                </c:pt>
                <c:pt idx="65">
                  <c:v>104.30892410800121</c:v>
                </c:pt>
                <c:pt idx="66">
                  <c:v>104.67011838382729</c:v>
                </c:pt>
              </c:numCache>
            </c:numRef>
          </c:val>
          <c:smooth val="0"/>
          <c:extLst>
            <c:ext xmlns:c16="http://schemas.microsoft.com/office/drawing/2014/chart" uri="{C3380CC4-5D6E-409C-BE32-E72D297353CC}">
              <c16:uniqueId val="{00000000-6421-48E7-A09A-FEF3345AA38C}"/>
            </c:ext>
          </c:extLst>
        </c:ser>
        <c:ser>
          <c:idx val="1"/>
          <c:order val="1"/>
          <c:tx>
            <c:strRef>
              <c:f>'Fred Data_Monthly'!$I$1</c:f>
              <c:strCache>
                <c:ptCount val="1"/>
                <c:pt idx="0">
                  <c:v>Georgia</c:v>
                </c:pt>
              </c:strCache>
            </c:strRef>
          </c:tx>
          <c:spPr>
            <a:ln w="28575" cap="rnd">
              <a:solidFill>
                <a:schemeClr val="tx1"/>
              </a:solidFill>
              <a:round/>
            </a:ln>
            <a:effectLst/>
          </c:spPr>
          <c:marker>
            <c:symbol val="none"/>
          </c:marker>
          <c:cat>
            <c:strRef>
              <c:f>'Fred Data_Monthly'!$G$2:$G$68</c:f>
              <c:strCache>
                <c:ptCount val="67"/>
                <c:pt idx="0">
                  <c:v>JAN 2017</c:v>
                </c:pt>
                <c:pt idx="6">
                  <c:v>JUL 2017</c:v>
                </c:pt>
                <c:pt idx="12">
                  <c:v>JAN 2018</c:v>
                </c:pt>
                <c:pt idx="18">
                  <c:v>JUL 2018</c:v>
                </c:pt>
                <c:pt idx="24">
                  <c:v>JAN 2019</c:v>
                </c:pt>
                <c:pt idx="30">
                  <c:v>JUL 2019</c:v>
                </c:pt>
                <c:pt idx="36">
                  <c:v>JAN 2020</c:v>
                </c:pt>
                <c:pt idx="42">
                  <c:v>JUL 2020</c:v>
                </c:pt>
                <c:pt idx="48">
                  <c:v>JAN 2021</c:v>
                </c:pt>
                <c:pt idx="54">
                  <c:v>JUL 2021</c:v>
                </c:pt>
                <c:pt idx="60">
                  <c:v>JAN 2022</c:v>
                </c:pt>
                <c:pt idx="66">
                  <c:v>JUL 2022</c:v>
                </c:pt>
              </c:strCache>
            </c:strRef>
          </c:cat>
          <c:val>
            <c:numRef>
              <c:f>'Fred Data_Monthly'!$I$2:$I$68</c:f>
              <c:numCache>
                <c:formatCode>General</c:formatCode>
                <c:ptCount val="67"/>
                <c:pt idx="0">
                  <c:v>100</c:v>
                </c:pt>
                <c:pt idx="1">
                  <c:v>100.14048444474655</c:v>
                </c:pt>
                <c:pt idx="2">
                  <c:v>100.41918745609861</c:v>
                </c:pt>
                <c:pt idx="3">
                  <c:v>100.47810028776651</c:v>
                </c:pt>
                <c:pt idx="4">
                  <c:v>100.62085061065416</c:v>
                </c:pt>
                <c:pt idx="5">
                  <c:v>100.99245462579023</c:v>
                </c:pt>
                <c:pt idx="6">
                  <c:v>100.97885935694377</c:v>
                </c:pt>
                <c:pt idx="7">
                  <c:v>101.20544717105113</c:v>
                </c:pt>
                <c:pt idx="8">
                  <c:v>101.0377721886117</c:v>
                </c:pt>
                <c:pt idx="9">
                  <c:v>101.57025355176398</c:v>
                </c:pt>
                <c:pt idx="10">
                  <c:v>101.61557111458546</c:v>
                </c:pt>
                <c:pt idx="11">
                  <c:v>101.7130038746516</c:v>
                </c:pt>
                <c:pt idx="12">
                  <c:v>101.64049577413725</c:v>
                </c:pt>
                <c:pt idx="13">
                  <c:v>101.92146466363039</c:v>
                </c:pt>
                <c:pt idx="14">
                  <c:v>102.24095348152176</c:v>
                </c:pt>
                <c:pt idx="15">
                  <c:v>102.27947340992</c:v>
                </c:pt>
                <c:pt idx="16">
                  <c:v>102.57403756825956</c:v>
                </c:pt>
                <c:pt idx="17">
                  <c:v>102.78249835723837</c:v>
                </c:pt>
                <c:pt idx="18">
                  <c:v>102.98869326807602</c:v>
                </c:pt>
                <c:pt idx="19">
                  <c:v>103.19941993519588</c:v>
                </c:pt>
                <c:pt idx="20">
                  <c:v>103.38975369904605</c:v>
                </c:pt>
                <c:pt idx="21">
                  <c:v>103.35803140507103</c:v>
                </c:pt>
                <c:pt idx="22">
                  <c:v>103.46226179956042</c:v>
                </c:pt>
                <c:pt idx="23">
                  <c:v>103.50984524052296</c:v>
                </c:pt>
                <c:pt idx="24">
                  <c:v>103.96302086873767</c:v>
                </c:pt>
                <c:pt idx="25">
                  <c:v>104.10350531348422</c:v>
                </c:pt>
                <c:pt idx="26">
                  <c:v>104.25985090521831</c:v>
                </c:pt>
                <c:pt idx="27">
                  <c:v>104.28024380848797</c:v>
                </c:pt>
                <c:pt idx="28">
                  <c:v>104.50456574445425</c:v>
                </c:pt>
                <c:pt idx="29">
                  <c:v>104.61106201708472</c:v>
                </c:pt>
                <c:pt idx="30">
                  <c:v>104.68810187388122</c:v>
                </c:pt>
                <c:pt idx="31">
                  <c:v>104.95094373824575</c:v>
                </c:pt>
                <c:pt idx="32">
                  <c:v>105.06876940158159</c:v>
                </c:pt>
                <c:pt idx="33">
                  <c:v>105.08916230485124</c:v>
                </c:pt>
                <c:pt idx="34">
                  <c:v>105.20245621190492</c:v>
                </c:pt>
                <c:pt idx="35">
                  <c:v>105.44263929485871</c:v>
                </c:pt>
                <c:pt idx="36">
                  <c:v>105.67829062153035</c:v>
                </c:pt>
                <c:pt idx="37">
                  <c:v>105.7349375750572</c:v>
                </c:pt>
                <c:pt idx="38">
                  <c:v>105.08689642671017</c:v>
                </c:pt>
                <c:pt idx="39">
                  <c:v>91.83604105771191</c:v>
                </c:pt>
                <c:pt idx="40">
                  <c:v>94.795277909954009</c:v>
                </c:pt>
                <c:pt idx="41">
                  <c:v>97.267350961865262</c:v>
                </c:pt>
                <c:pt idx="42">
                  <c:v>97.718260711938925</c:v>
                </c:pt>
                <c:pt idx="43">
                  <c:v>98.89878322343823</c:v>
                </c:pt>
                <c:pt idx="44">
                  <c:v>99.422201074026233</c:v>
                </c:pt>
                <c:pt idx="45">
                  <c:v>100.26284186436452</c:v>
                </c:pt>
                <c:pt idx="46">
                  <c:v>100.7454739084132</c:v>
                </c:pt>
                <c:pt idx="47">
                  <c:v>101.29155054041195</c:v>
                </c:pt>
                <c:pt idx="48">
                  <c:v>101.46828903541567</c:v>
                </c:pt>
                <c:pt idx="49">
                  <c:v>101.79230960958918</c:v>
                </c:pt>
                <c:pt idx="50">
                  <c:v>102.10046903677519</c:v>
                </c:pt>
                <c:pt idx="51">
                  <c:v>102.27040989735572</c:v>
                </c:pt>
                <c:pt idx="52">
                  <c:v>102.83234767634197</c:v>
                </c:pt>
                <c:pt idx="53">
                  <c:v>103.22207871660663</c:v>
                </c:pt>
                <c:pt idx="54">
                  <c:v>104.18054517028075</c:v>
                </c:pt>
                <c:pt idx="55">
                  <c:v>104.18507692656289</c:v>
                </c:pt>
                <c:pt idx="56">
                  <c:v>104.31649785874515</c:v>
                </c:pt>
                <c:pt idx="57">
                  <c:v>105.00759069177259</c:v>
                </c:pt>
                <c:pt idx="58">
                  <c:v>105.39505585389617</c:v>
                </c:pt>
                <c:pt idx="59">
                  <c:v>105.92300546076632</c:v>
                </c:pt>
                <c:pt idx="60">
                  <c:v>106.48947499603469</c:v>
                </c:pt>
                <c:pt idx="61">
                  <c:v>107.13751614438176</c:v>
                </c:pt>
                <c:pt idx="62">
                  <c:v>107.54990596605714</c:v>
                </c:pt>
                <c:pt idx="63">
                  <c:v>107.95323227516825</c:v>
                </c:pt>
                <c:pt idx="64">
                  <c:v>108.39281263453651</c:v>
                </c:pt>
                <c:pt idx="65">
                  <c:v>108.75308725896721</c:v>
                </c:pt>
                <c:pt idx="66">
                  <c:v>109.03632202660141</c:v>
                </c:pt>
              </c:numCache>
            </c:numRef>
          </c:val>
          <c:smooth val="0"/>
          <c:extLst>
            <c:ext xmlns:c16="http://schemas.microsoft.com/office/drawing/2014/chart" uri="{C3380CC4-5D6E-409C-BE32-E72D297353CC}">
              <c16:uniqueId val="{00000001-6421-48E7-A09A-FEF3345AA38C}"/>
            </c:ext>
          </c:extLst>
        </c:ser>
        <c:ser>
          <c:idx val="2"/>
          <c:order val="2"/>
          <c:tx>
            <c:strRef>
              <c:f>'Fred Data_Monthly'!$J$1</c:f>
              <c:strCache>
                <c:ptCount val="1"/>
                <c:pt idx="0">
                  <c:v>Atlanta Metro</c:v>
                </c:pt>
              </c:strCache>
            </c:strRef>
          </c:tx>
          <c:spPr>
            <a:ln w="28575" cap="rnd">
              <a:solidFill>
                <a:srgbClr val="C00000"/>
              </a:solidFill>
              <a:round/>
            </a:ln>
            <a:effectLst/>
          </c:spPr>
          <c:marker>
            <c:symbol val="none"/>
          </c:marker>
          <c:cat>
            <c:strRef>
              <c:f>'Fred Data_Monthly'!$G$2:$G$68</c:f>
              <c:strCache>
                <c:ptCount val="67"/>
                <c:pt idx="0">
                  <c:v>JAN 2017</c:v>
                </c:pt>
                <c:pt idx="6">
                  <c:v>JUL 2017</c:v>
                </c:pt>
                <c:pt idx="12">
                  <c:v>JAN 2018</c:v>
                </c:pt>
                <c:pt idx="18">
                  <c:v>JUL 2018</c:v>
                </c:pt>
                <c:pt idx="24">
                  <c:v>JAN 2019</c:v>
                </c:pt>
                <c:pt idx="30">
                  <c:v>JUL 2019</c:v>
                </c:pt>
                <c:pt idx="36">
                  <c:v>JAN 2020</c:v>
                </c:pt>
                <c:pt idx="42">
                  <c:v>JUL 2020</c:v>
                </c:pt>
                <c:pt idx="48">
                  <c:v>JAN 2021</c:v>
                </c:pt>
                <c:pt idx="54">
                  <c:v>JUL 2021</c:v>
                </c:pt>
                <c:pt idx="60">
                  <c:v>JAN 2022</c:v>
                </c:pt>
                <c:pt idx="66">
                  <c:v>JUL 2022</c:v>
                </c:pt>
              </c:strCache>
            </c:strRef>
          </c:cat>
          <c:val>
            <c:numRef>
              <c:f>'Fred Data_Monthly'!$J$2:$J$68</c:f>
              <c:numCache>
                <c:formatCode>General</c:formatCode>
                <c:ptCount val="67"/>
                <c:pt idx="0">
                  <c:v>100</c:v>
                </c:pt>
                <c:pt idx="1">
                  <c:v>100.18516461133949</c:v>
                </c:pt>
                <c:pt idx="2">
                  <c:v>100.42958189830759</c:v>
                </c:pt>
                <c:pt idx="3">
                  <c:v>100.59252675628633</c:v>
                </c:pt>
                <c:pt idx="4">
                  <c:v>100.67770247750249</c:v>
                </c:pt>
                <c:pt idx="5">
                  <c:v>101.00729548568677</c:v>
                </c:pt>
                <c:pt idx="6">
                  <c:v>101.07025145354218</c:v>
                </c:pt>
                <c:pt idx="7">
                  <c:v>101.38873458504611</c:v>
                </c:pt>
                <c:pt idx="8">
                  <c:v>101.34799837055142</c:v>
                </c:pt>
                <c:pt idx="9">
                  <c:v>101.8146131911269</c:v>
                </c:pt>
                <c:pt idx="10">
                  <c:v>101.94052512683776</c:v>
                </c:pt>
                <c:pt idx="11">
                  <c:v>102.09976669258971</c:v>
                </c:pt>
                <c:pt idx="12">
                  <c:v>102.14790949153797</c:v>
                </c:pt>
                <c:pt idx="13">
                  <c:v>102.37010702514536</c:v>
                </c:pt>
                <c:pt idx="14">
                  <c:v>102.58489797429915</c:v>
                </c:pt>
                <c:pt idx="15">
                  <c:v>102.70340332555644</c:v>
                </c:pt>
                <c:pt idx="16">
                  <c:v>102.88486464466911</c:v>
                </c:pt>
                <c:pt idx="17">
                  <c:v>103.06632596378181</c:v>
                </c:pt>
                <c:pt idx="18">
                  <c:v>103.42554530978039</c:v>
                </c:pt>
                <c:pt idx="19">
                  <c:v>103.65514942784135</c:v>
                </c:pt>
                <c:pt idx="20">
                  <c:v>103.85883050031477</c:v>
                </c:pt>
                <c:pt idx="21">
                  <c:v>103.92178646817018</c:v>
                </c:pt>
                <c:pt idx="22">
                  <c:v>104.01436877383993</c:v>
                </c:pt>
                <c:pt idx="23">
                  <c:v>104.02918194274709</c:v>
                </c:pt>
                <c:pt idx="24">
                  <c:v>105.11424656519645</c:v>
                </c:pt>
                <c:pt idx="25">
                  <c:v>105.21053216309298</c:v>
                </c:pt>
                <c:pt idx="26">
                  <c:v>105.17720253305187</c:v>
                </c:pt>
                <c:pt idx="27">
                  <c:v>105.15127948746435</c:v>
                </c:pt>
                <c:pt idx="28">
                  <c:v>105.26608154649482</c:v>
                </c:pt>
                <c:pt idx="29">
                  <c:v>105.4179165277932</c:v>
                </c:pt>
                <c:pt idx="30">
                  <c:v>105.54382846350406</c:v>
                </c:pt>
                <c:pt idx="31">
                  <c:v>105.78454245824538</c:v>
                </c:pt>
                <c:pt idx="32">
                  <c:v>106.08450912861534</c:v>
                </c:pt>
                <c:pt idx="33">
                  <c:v>106.05117949857421</c:v>
                </c:pt>
                <c:pt idx="34">
                  <c:v>106.18079472651185</c:v>
                </c:pt>
                <c:pt idx="35">
                  <c:v>106.45854164352109</c:v>
                </c:pt>
                <c:pt idx="36">
                  <c:v>106.89923341850904</c:v>
                </c:pt>
                <c:pt idx="37">
                  <c:v>106.86960708069473</c:v>
                </c:pt>
                <c:pt idx="38">
                  <c:v>106.11413546642964</c:v>
                </c:pt>
                <c:pt idx="39">
                  <c:v>92.108284264711315</c:v>
                </c:pt>
                <c:pt idx="40">
                  <c:v>94.493204458763842</c:v>
                </c:pt>
                <c:pt idx="41">
                  <c:v>96.8225752694145</c:v>
                </c:pt>
                <c:pt idx="42">
                  <c:v>97.496574454690204</c:v>
                </c:pt>
                <c:pt idx="43">
                  <c:v>98.633485168314621</c:v>
                </c:pt>
                <c:pt idx="44">
                  <c:v>99.200088879013421</c:v>
                </c:pt>
                <c:pt idx="45">
                  <c:v>100.19257119579305</c:v>
                </c:pt>
                <c:pt idx="46">
                  <c:v>100.77769136762582</c:v>
                </c:pt>
                <c:pt idx="47">
                  <c:v>101.44798726067475</c:v>
                </c:pt>
                <c:pt idx="48">
                  <c:v>101.99607451023959</c:v>
                </c:pt>
                <c:pt idx="49">
                  <c:v>102.32937081065066</c:v>
                </c:pt>
                <c:pt idx="50">
                  <c:v>102.5663815131652</c:v>
                </c:pt>
                <c:pt idx="51">
                  <c:v>102.74043624782432</c:v>
                </c:pt>
                <c:pt idx="52">
                  <c:v>103.21816094508016</c:v>
                </c:pt>
                <c:pt idx="53">
                  <c:v>103.72551198015034</c:v>
                </c:pt>
                <c:pt idx="54">
                  <c:v>105.16609265637152</c:v>
                </c:pt>
                <c:pt idx="55">
                  <c:v>105.05499388956783</c:v>
                </c:pt>
                <c:pt idx="56">
                  <c:v>105.06610376624819</c:v>
                </c:pt>
                <c:pt idx="57">
                  <c:v>105.86231159500794</c:v>
                </c:pt>
                <c:pt idx="58">
                  <c:v>106.53260748805687</c:v>
                </c:pt>
                <c:pt idx="59">
                  <c:v>107.23623301114688</c:v>
                </c:pt>
                <c:pt idx="60">
                  <c:v>108.0213309632263</c:v>
                </c:pt>
                <c:pt idx="61">
                  <c:v>108.84716512980037</c:v>
                </c:pt>
                <c:pt idx="62">
                  <c:v>109.11009887790246</c:v>
                </c:pt>
                <c:pt idx="63">
                  <c:v>109.52486760730289</c:v>
                </c:pt>
                <c:pt idx="64">
                  <c:v>109.83594415435323</c:v>
                </c:pt>
                <c:pt idx="65">
                  <c:v>110.2655260526608</c:v>
                </c:pt>
                <c:pt idx="66">
                  <c:v>110.65437173647372</c:v>
                </c:pt>
              </c:numCache>
            </c:numRef>
          </c:val>
          <c:smooth val="0"/>
          <c:extLst>
            <c:ext xmlns:c16="http://schemas.microsoft.com/office/drawing/2014/chart" uri="{C3380CC4-5D6E-409C-BE32-E72D297353CC}">
              <c16:uniqueId val="{00000002-6421-48E7-A09A-FEF3345AA38C}"/>
            </c:ext>
          </c:extLst>
        </c:ser>
        <c:dLbls>
          <c:showLegendKey val="0"/>
          <c:showVal val="0"/>
          <c:showCatName val="0"/>
          <c:showSerName val="0"/>
          <c:showPercent val="0"/>
          <c:showBubbleSize val="0"/>
        </c:dLbls>
        <c:smooth val="0"/>
        <c:axId val="1058221776"/>
        <c:axId val="1058219696"/>
      </c:lineChart>
      <c:dateAx>
        <c:axId val="10582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80000" spcFirstLastPara="1" vertOverflow="ellipsis"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058219696"/>
        <c:crosses val="autoZero"/>
        <c:auto val="0"/>
        <c:lblOffset val="100"/>
        <c:baseTimeUnit val="days"/>
      </c:dateAx>
      <c:valAx>
        <c:axId val="1058219696"/>
        <c:scaling>
          <c:orientation val="minMax"/>
          <c:min val="85"/>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1200" b="1">
                    <a:latin typeface="Helvetica" panose="020B0604020202020204" pitchFamily="34" charset="0"/>
                    <a:cs typeface="Helvetica" panose="020B0604020202020204" pitchFamily="34" charset="0"/>
                  </a:rPr>
                  <a:t>Jan</a:t>
                </a:r>
                <a:r>
                  <a:rPr lang="en-US" sz="1200" b="1" baseline="0">
                    <a:latin typeface="Helvetica" panose="020B0604020202020204" pitchFamily="34" charset="0"/>
                    <a:cs typeface="Helvetica" panose="020B0604020202020204" pitchFamily="34" charset="0"/>
                  </a:rPr>
                  <a:t> 2017 = 100</a:t>
                </a:r>
                <a:endParaRPr lang="en-US" sz="1200" b="1">
                  <a:latin typeface="Helvetica" panose="020B0604020202020204" pitchFamily="34" charset="0"/>
                  <a:cs typeface="Helvetica" panose="020B0604020202020204" pitchFamily="34"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058221776"/>
        <c:crosses val="autoZero"/>
        <c:crossBetween val="between"/>
      </c:valAx>
      <c:spPr>
        <a:noFill/>
        <a:ln>
          <a:noFill/>
        </a:ln>
        <a:effectLst/>
      </c:spPr>
    </c:plotArea>
    <c:legend>
      <c:legendPos val="b"/>
      <c:layout>
        <c:manualLayout>
          <c:xMode val="edge"/>
          <c:yMode val="edge"/>
          <c:x val="0.84107317857352637"/>
          <c:y val="0.46735790111256337"/>
          <c:w val="0.12468505482751049"/>
          <c:h val="0.21887691670120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4013088516626"/>
          <c:y val="6.9841825581460265E-2"/>
          <c:w val="0.74321461383024479"/>
          <c:h val="0.92526272680798394"/>
        </c:manualLayout>
      </c:layout>
      <c:barChart>
        <c:barDir val="bar"/>
        <c:grouping val="clustered"/>
        <c:varyColors val="0"/>
        <c:ser>
          <c:idx val="0"/>
          <c:order val="0"/>
          <c:tx>
            <c:strRef>
              <c:f>'chart update'!$D$1</c:f>
              <c:strCache>
                <c:ptCount val="1"/>
                <c:pt idx="0">
                  <c:v>Supply (# of Bachelor's Degrees conferred 2020-2021)</c:v>
                </c:pt>
              </c:strCache>
            </c:strRef>
          </c:tx>
          <c:spPr>
            <a:solidFill>
              <a:schemeClr val="bg1">
                <a:lumMod val="65000"/>
              </a:schemeClr>
            </a:solidFill>
            <a:ln>
              <a:noFill/>
            </a:ln>
            <a:effectLst/>
          </c:spPr>
          <c:invertIfNegative val="0"/>
          <c:dLbls>
            <c:dLbl>
              <c:idx val="0"/>
              <c:layout>
                <c:manualLayout>
                  <c:x val="2.6688017080330933E-3"/>
                  <c:y val="2.873563218390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C5-4516-A413-60069B4BE156}"/>
                </c:ext>
              </c:extLst>
            </c:dLbl>
            <c:dLbl>
              <c:idx val="1"/>
              <c:layout>
                <c:manualLayout>
                  <c:x val="5.3376034160661865E-3"/>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C5-4516-A413-60069B4BE156}"/>
                </c:ext>
              </c:extLst>
            </c:dLbl>
            <c:dLbl>
              <c:idx val="2"/>
              <c:layout>
                <c:manualLayout>
                  <c:x val="-1.3344008540165466E-3"/>
                  <c:y val="1.1494252873563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C5-4516-A413-60069B4BE156}"/>
                </c:ext>
              </c:extLst>
            </c:dLbl>
            <c:dLbl>
              <c:idx val="3"/>
              <c:layout>
                <c:manualLayout>
                  <c:x val="2.6688017080330442E-3"/>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C5-4516-A413-60069B4BE156}"/>
                </c:ext>
              </c:extLst>
            </c:dLbl>
            <c:dLbl>
              <c:idx val="4"/>
              <c:layout>
                <c:manualLayout>
                  <c:x val="4.3394899134621993E-3"/>
                  <c:y val="1.0128849185999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2C5-4516-A413-60069B4BE156}"/>
                </c:ext>
              </c:extLst>
            </c:dLbl>
            <c:dLbl>
              <c:idx val="5"/>
              <c:layout>
                <c:manualLayout>
                  <c:x val="-4.8927466099676516E-17"/>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C5-4516-A413-60069B4BE156}"/>
                </c:ext>
              </c:extLst>
            </c:dLbl>
            <c:dLbl>
              <c:idx val="6"/>
              <c:layout>
                <c:manualLayout>
                  <c:x val="0"/>
                  <c:y val="2.8735632183909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C5-4516-A413-60069B4BE156}"/>
                </c:ext>
              </c:extLst>
            </c:dLbl>
            <c:dLbl>
              <c:idx val="7"/>
              <c:layout>
                <c:manualLayout>
                  <c:x val="0"/>
                  <c:y val="2.873563218390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C5-4516-A413-60069B4BE156}"/>
                </c:ext>
              </c:extLst>
            </c:dLbl>
            <c:dLbl>
              <c:idx val="8"/>
              <c:layout>
                <c:manualLayout>
                  <c:x val="-4.8927466099676516E-17"/>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C5-4516-A413-60069B4BE156}"/>
                </c:ext>
              </c:extLst>
            </c:dLbl>
            <c:dLbl>
              <c:idx val="9"/>
              <c:layout>
                <c:manualLayout>
                  <c:x val="0"/>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C5-4516-A413-60069B4BE1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update'!$C$2:$C$11</c:f>
              <c:strCache>
                <c:ptCount val="10"/>
                <c:pt idx="0">
                  <c:v>Business, Management
 &amp; Marketing</c:v>
                </c:pt>
                <c:pt idx="1">
                  <c:v>Health Professions</c:v>
                </c:pt>
                <c:pt idx="2">
                  <c:v>Computer &amp; Information 
Sciences</c:v>
                </c:pt>
                <c:pt idx="3">
                  <c:v>Engineering</c:v>
                </c:pt>
                <c:pt idx="4">
                  <c:v>Biological &amp;
Biomedical Services</c:v>
                </c:pt>
                <c:pt idx="5">
                  <c:v>Psychology</c:v>
                </c:pt>
                <c:pt idx="6">
                  <c:v>Education</c:v>
                </c:pt>
                <c:pt idx="7">
                  <c:v>Social Sciences</c:v>
                </c:pt>
                <c:pt idx="8">
                  <c:v>Communication &amp;
Journalism</c:v>
                </c:pt>
                <c:pt idx="9">
                  <c:v>Visual &amp; 
Performing Arts</c:v>
                </c:pt>
              </c:strCache>
            </c:strRef>
          </c:cat>
          <c:val>
            <c:numRef>
              <c:f>'chart update'!$D$2:$D$11</c:f>
              <c:numCache>
                <c:formatCode>#,##0</c:formatCode>
                <c:ptCount val="10"/>
                <c:pt idx="0">
                  <c:v>11484</c:v>
                </c:pt>
                <c:pt idx="1">
                  <c:v>6186</c:v>
                </c:pt>
                <c:pt idx="2">
                  <c:v>3603</c:v>
                </c:pt>
                <c:pt idx="3">
                  <c:v>3669</c:v>
                </c:pt>
                <c:pt idx="4">
                  <c:v>4085</c:v>
                </c:pt>
                <c:pt idx="5">
                  <c:v>3558</c:v>
                </c:pt>
                <c:pt idx="6">
                  <c:v>2738</c:v>
                </c:pt>
                <c:pt idx="7">
                  <c:v>3158</c:v>
                </c:pt>
                <c:pt idx="8">
                  <c:v>2755</c:v>
                </c:pt>
                <c:pt idx="9">
                  <c:v>3295</c:v>
                </c:pt>
              </c:numCache>
            </c:numRef>
          </c:val>
          <c:extLst>
            <c:ext xmlns:c16="http://schemas.microsoft.com/office/drawing/2014/chart" uri="{C3380CC4-5D6E-409C-BE32-E72D297353CC}">
              <c16:uniqueId val="{00000009-82C5-4516-A413-60069B4BE156}"/>
            </c:ext>
          </c:extLst>
        </c:ser>
        <c:ser>
          <c:idx val="1"/>
          <c:order val="1"/>
          <c:tx>
            <c:strRef>
              <c:f>'chart update'!$E$1</c:f>
              <c:strCache>
                <c:ptCount val="1"/>
                <c:pt idx="0">
                  <c:v>filler 1</c:v>
                </c:pt>
              </c:strCache>
            </c:strRef>
          </c:tx>
          <c:spPr>
            <a:solidFill>
              <a:schemeClr val="accent2"/>
            </a:solidFill>
            <a:ln>
              <a:noFill/>
            </a:ln>
            <a:effectLst/>
          </c:spPr>
          <c:invertIfNegative val="0"/>
          <c:cat>
            <c:strRef>
              <c:f>'chart update'!$C$2:$C$11</c:f>
              <c:strCache>
                <c:ptCount val="10"/>
                <c:pt idx="0">
                  <c:v>Business, Management
 &amp; Marketing</c:v>
                </c:pt>
                <c:pt idx="1">
                  <c:v>Health Professions</c:v>
                </c:pt>
                <c:pt idx="2">
                  <c:v>Computer &amp; Information 
Sciences</c:v>
                </c:pt>
                <c:pt idx="3">
                  <c:v>Engineering</c:v>
                </c:pt>
                <c:pt idx="4">
                  <c:v>Biological &amp;
Biomedical Services</c:v>
                </c:pt>
                <c:pt idx="5">
                  <c:v>Psychology</c:v>
                </c:pt>
                <c:pt idx="6">
                  <c:v>Education</c:v>
                </c:pt>
                <c:pt idx="7">
                  <c:v>Social Sciences</c:v>
                </c:pt>
                <c:pt idx="8">
                  <c:v>Communication &amp;
Journalism</c:v>
                </c:pt>
                <c:pt idx="9">
                  <c:v>Visual &amp; 
Performing Arts</c:v>
                </c:pt>
              </c:strCache>
            </c:strRef>
          </c:cat>
          <c:val>
            <c:numRef>
              <c:f>'chart update'!$E$2:$E$11</c:f>
              <c:numCache>
                <c:formatCode>General</c:formatCode>
                <c:ptCount val="10"/>
              </c:numCache>
            </c:numRef>
          </c:val>
          <c:extLst>
            <c:ext xmlns:c16="http://schemas.microsoft.com/office/drawing/2014/chart" uri="{C3380CC4-5D6E-409C-BE32-E72D297353CC}">
              <c16:uniqueId val="{0000000A-82C5-4516-A413-60069B4BE156}"/>
            </c:ext>
          </c:extLst>
        </c:ser>
        <c:ser>
          <c:idx val="2"/>
          <c:order val="2"/>
          <c:tx>
            <c:strRef>
              <c:f>'chart update'!$F$1</c:f>
              <c:strCache>
                <c:ptCount val="1"/>
                <c:pt idx="0">
                  <c:v>filler 2</c:v>
                </c:pt>
              </c:strCache>
            </c:strRef>
          </c:tx>
          <c:spPr>
            <a:solidFill>
              <a:schemeClr val="accent3"/>
            </a:solidFill>
            <a:ln>
              <a:noFill/>
            </a:ln>
            <a:effectLst/>
          </c:spPr>
          <c:invertIfNegative val="0"/>
          <c:cat>
            <c:strRef>
              <c:f>'chart update'!$C$2:$C$11</c:f>
              <c:strCache>
                <c:ptCount val="10"/>
                <c:pt idx="0">
                  <c:v>Business, Management
 &amp; Marketing</c:v>
                </c:pt>
                <c:pt idx="1">
                  <c:v>Health Professions</c:v>
                </c:pt>
                <c:pt idx="2">
                  <c:v>Computer &amp; Information 
Sciences</c:v>
                </c:pt>
                <c:pt idx="3">
                  <c:v>Engineering</c:v>
                </c:pt>
                <c:pt idx="4">
                  <c:v>Biological &amp;
Biomedical Services</c:v>
                </c:pt>
                <c:pt idx="5">
                  <c:v>Psychology</c:v>
                </c:pt>
                <c:pt idx="6">
                  <c:v>Education</c:v>
                </c:pt>
                <c:pt idx="7">
                  <c:v>Social Sciences</c:v>
                </c:pt>
                <c:pt idx="8">
                  <c:v>Communication &amp;
Journalism</c:v>
                </c:pt>
                <c:pt idx="9">
                  <c:v>Visual &amp; 
Performing Arts</c:v>
                </c:pt>
              </c:strCache>
            </c:strRef>
          </c:cat>
          <c:val>
            <c:numRef>
              <c:f>'chart update'!$F$2:$F$11</c:f>
              <c:numCache>
                <c:formatCode>General</c:formatCode>
                <c:ptCount val="10"/>
              </c:numCache>
            </c:numRef>
          </c:val>
          <c:extLst>
            <c:ext xmlns:c16="http://schemas.microsoft.com/office/drawing/2014/chart" uri="{C3380CC4-5D6E-409C-BE32-E72D297353CC}">
              <c16:uniqueId val="{0000000B-82C5-4516-A413-60069B4BE156}"/>
            </c:ext>
          </c:extLst>
        </c:ser>
        <c:dLbls>
          <c:showLegendKey val="0"/>
          <c:showVal val="0"/>
          <c:showCatName val="0"/>
          <c:showSerName val="0"/>
          <c:showPercent val="0"/>
          <c:showBubbleSize val="0"/>
        </c:dLbls>
        <c:gapWidth val="182"/>
        <c:axId val="1158103952"/>
        <c:axId val="1158102704"/>
      </c:barChart>
      <c:barChart>
        <c:barDir val="bar"/>
        <c:grouping val="stacked"/>
        <c:varyColors val="0"/>
        <c:ser>
          <c:idx val="3"/>
          <c:order val="3"/>
          <c:tx>
            <c:strRef>
              <c:f>'chart update'!$G$1</c:f>
              <c:strCache>
                <c:ptCount val="1"/>
                <c:pt idx="0">
                  <c:v>Core Demand (# of Entry-Level Job Postings for Bachelor's Degree 2021)</c:v>
                </c:pt>
              </c:strCache>
            </c:strRef>
          </c:tx>
          <c:spPr>
            <a:solidFill>
              <a:srgbClr val="600000"/>
            </a:solidFill>
            <a:ln>
              <a:noFill/>
            </a:ln>
            <a:effectLst/>
          </c:spPr>
          <c:invertIfNegative val="0"/>
          <c:cat>
            <c:strRef>
              <c:f>'chart update'!$C$2:$C$11</c:f>
              <c:strCache>
                <c:ptCount val="10"/>
                <c:pt idx="0">
                  <c:v>Business, Management
 &amp; Marketing</c:v>
                </c:pt>
                <c:pt idx="1">
                  <c:v>Health Professions</c:v>
                </c:pt>
                <c:pt idx="2">
                  <c:v>Computer &amp; Information 
Sciences</c:v>
                </c:pt>
                <c:pt idx="3">
                  <c:v>Engineering</c:v>
                </c:pt>
                <c:pt idx="4">
                  <c:v>Biological &amp;
Biomedical Services</c:v>
                </c:pt>
                <c:pt idx="5">
                  <c:v>Psychology</c:v>
                </c:pt>
                <c:pt idx="6">
                  <c:v>Education</c:v>
                </c:pt>
                <c:pt idx="7">
                  <c:v>Social Sciences</c:v>
                </c:pt>
                <c:pt idx="8">
                  <c:v>Communication &amp;
Journalism</c:v>
                </c:pt>
                <c:pt idx="9">
                  <c:v>Visual &amp; 
Performing Arts</c:v>
                </c:pt>
              </c:strCache>
            </c:strRef>
          </c:cat>
          <c:val>
            <c:numRef>
              <c:f>'chart update'!$G$2:$G$11</c:f>
              <c:numCache>
                <c:formatCode>#,##0</c:formatCode>
                <c:ptCount val="10"/>
                <c:pt idx="0">
                  <c:v>43506</c:v>
                </c:pt>
                <c:pt idx="1">
                  <c:v>15438</c:v>
                </c:pt>
                <c:pt idx="2">
                  <c:v>12403</c:v>
                </c:pt>
                <c:pt idx="3">
                  <c:v>2493</c:v>
                </c:pt>
                <c:pt idx="4">
                  <c:v>246</c:v>
                </c:pt>
                <c:pt idx="5">
                  <c:v>46</c:v>
                </c:pt>
                <c:pt idx="6">
                  <c:v>2060</c:v>
                </c:pt>
                <c:pt idx="7">
                  <c:v>153</c:v>
                </c:pt>
                <c:pt idx="8">
                  <c:v>1092</c:v>
                </c:pt>
                <c:pt idx="9">
                  <c:v>815</c:v>
                </c:pt>
              </c:numCache>
            </c:numRef>
          </c:val>
          <c:extLst>
            <c:ext xmlns:c16="http://schemas.microsoft.com/office/drawing/2014/chart" uri="{C3380CC4-5D6E-409C-BE32-E72D297353CC}">
              <c16:uniqueId val="{0000000C-82C5-4516-A413-60069B4BE156}"/>
            </c:ext>
          </c:extLst>
        </c:ser>
        <c:ser>
          <c:idx val="4"/>
          <c:order val="4"/>
          <c:tx>
            <c:strRef>
              <c:f>'chart update'!$H$1</c:f>
              <c:strCache>
                <c:ptCount val="1"/>
                <c:pt idx="0">
                  <c:v>Expanded Demand (# of Entry-Level Job Postings for Bachelor's Degree 2021)</c:v>
                </c:pt>
              </c:strCache>
            </c:strRef>
          </c:tx>
          <c:spPr>
            <a:solidFill>
              <a:srgbClr val="FF0000"/>
            </a:solidFill>
            <a:ln>
              <a:noFill/>
            </a:ln>
            <a:effectLst/>
          </c:spPr>
          <c:invertIfNegative val="0"/>
          <c:dLbls>
            <c:dLbl>
              <c:idx val="0"/>
              <c:layout>
                <c:manualLayout>
                  <c:x val="4.9447245629383865E-2"/>
                  <c:y val="9.4317478607861081E-4"/>
                </c:manualLayout>
              </c:layout>
              <c:tx>
                <c:rich>
                  <a:bodyPr/>
                  <a:lstStyle/>
                  <a:p>
                    <a:fld id="{766A523A-AAEC-4385-8298-09D22E651B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2C5-4516-A413-60069B4BE156}"/>
                </c:ext>
              </c:extLst>
            </c:dLbl>
            <c:dLbl>
              <c:idx val="1"/>
              <c:layout>
                <c:manualLayout>
                  <c:x val="8.614555033690964E-2"/>
                  <c:y val="2.6927782401184007E-3"/>
                </c:manualLayout>
              </c:layout>
              <c:tx>
                <c:rich>
                  <a:bodyPr/>
                  <a:lstStyle/>
                  <a:p>
                    <a:fld id="{4357AA50-C336-45C3-90E0-37452013A9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2C5-4516-A413-60069B4BE156}"/>
                </c:ext>
              </c:extLst>
            </c:dLbl>
            <c:dLbl>
              <c:idx val="2"/>
              <c:layout>
                <c:manualLayout>
                  <c:x val="7.9239478288898102E-2"/>
                  <c:y val="3.5564660108543343E-7"/>
                </c:manualLayout>
              </c:layout>
              <c:tx>
                <c:rich>
                  <a:bodyPr/>
                  <a:lstStyle/>
                  <a:p>
                    <a:fld id="{7D65BC71-B865-4065-8286-082F098BE8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2C5-4516-A413-60069B4BE156}"/>
                </c:ext>
              </c:extLst>
            </c:dLbl>
            <c:dLbl>
              <c:idx val="3"/>
              <c:layout>
                <c:manualLayout>
                  <c:x val="5.9315954474988872E-2"/>
                  <c:y val="5.0466252694023007E-4"/>
                </c:manualLayout>
              </c:layout>
              <c:tx>
                <c:rich>
                  <a:bodyPr/>
                  <a:lstStyle/>
                  <a:p>
                    <a:fld id="{D2FFA6CC-7C8F-431F-8ECB-F5E90D7782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C5-4516-A413-60069B4BE156}"/>
                </c:ext>
              </c:extLst>
            </c:dLbl>
            <c:dLbl>
              <c:idx val="4"/>
              <c:layout>
                <c:manualLayout>
                  <c:x val="9.3016223849211793E-2"/>
                  <c:y val="-1.7586724423674684E-4"/>
                </c:manualLayout>
              </c:layout>
              <c:tx>
                <c:rich>
                  <a:bodyPr/>
                  <a:lstStyle/>
                  <a:p>
                    <a:fld id="{95488113-B045-4769-8211-B054B08A187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82C5-4516-A413-60069B4BE156}"/>
                </c:ext>
              </c:extLst>
            </c:dLbl>
            <c:dLbl>
              <c:idx val="5"/>
              <c:layout>
                <c:manualLayout>
                  <c:x val="7.4939083820662722E-2"/>
                  <c:y val="5.3346990171095555E-7"/>
                </c:manualLayout>
              </c:layout>
              <c:tx>
                <c:rich>
                  <a:bodyPr/>
                  <a:lstStyle/>
                  <a:p>
                    <a:fld id="{2076C800-8F4C-4559-9F07-01EFBDD8FE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2C5-4516-A413-60069B4BE156}"/>
                </c:ext>
              </c:extLst>
            </c:dLbl>
            <c:dLbl>
              <c:idx val="6"/>
              <c:layout>
                <c:manualLayout>
                  <c:x val="4.1820648119545459E-2"/>
                  <c:y val="0"/>
                </c:manualLayout>
              </c:layout>
              <c:tx>
                <c:rich>
                  <a:bodyPr/>
                  <a:lstStyle/>
                  <a:p>
                    <a:fld id="{86B09B22-7A74-4CC6-9765-532F918AD0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2C5-4516-A413-60069B4BE156}"/>
                </c:ext>
              </c:extLst>
            </c:dLbl>
            <c:dLbl>
              <c:idx val="7"/>
              <c:layout>
                <c:manualLayout>
                  <c:x val="5.449235238139092E-2"/>
                  <c:y val="-2.6965125294297564E-3"/>
                </c:manualLayout>
              </c:layout>
              <c:tx>
                <c:rich>
                  <a:bodyPr/>
                  <a:lstStyle/>
                  <a:p>
                    <a:fld id="{E313E5A4-EE99-4570-99AD-ADEFB5F53AB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2C5-4516-A413-60069B4BE156}"/>
                </c:ext>
              </c:extLst>
            </c:dLbl>
            <c:dLbl>
              <c:idx val="8"/>
              <c:layout>
                <c:manualLayout>
                  <c:x val="4.6010230080888968E-2"/>
                  <c:y val="-2.6965125294297564E-3"/>
                </c:manualLayout>
              </c:layout>
              <c:tx>
                <c:rich>
                  <a:bodyPr/>
                  <a:lstStyle/>
                  <a:p>
                    <a:fld id="{4FB2427B-8964-4CC0-96F3-508B663ADF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82C5-4516-A413-60069B4BE156}"/>
                </c:ext>
              </c:extLst>
            </c:dLbl>
            <c:dLbl>
              <c:idx val="9"/>
              <c:layout>
                <c:manualLayout>
                  <c:x val="4.2775053337631042E-2"/>
                  <c:y val="3.5564660108543343E-7"/>
                </c:manualLayout>
              </c:layout>
              <c:tx>
                <c:rich>
                  <a:bodyPr/>
                  <a:lstStyle/>
                  <a:p>
                    <a:fld id="{EFF2B6F1-8559-4CF4-8729-ACBF5E6436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2C5-4516-A413-60069B4BE156}"/>
                </c:ext>
              </c:extLst>
            </c:dLbl>
            <c:spPr>
              <a:no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'chart update'!$C$2:$C$11</c:f>
              <c:strCache>
                <c:ptCount val="10"/>
                <c:pt idx="0">
                  <c:v>Business, Management
 &amp; Marketing</c:v>
                </c:pt>
                <c:pt idx="1">
                  <c:v>Health Professions</c:v>
                </c:pt>
                <c:pt idx="2">
                  <c:v>Computer &amp; Information 
Sciences</c:v>
                </c:pt>
                <c:pt idx="3">
                  <c:v>Engineering</c:v>
                </c:pt>
                <c:pt idx="4">
                  <c:v>Biological &amp;
Biomedical Services</c:v>
                </c:pt>
                <c:pt idx="5">
                  <c:v>Psychology</c:v>
                </c:pt>
                <c:pt idx="6">
                  <c:v>Education</c:v>
                </c:pt>
                <c:pt idx="7">
                  <c:v>Social Sciences</c:v>
                </c:pt>
                <c:pt idx="8">
                  <c:v>Communication &amp;
Journalism</c:v>
                </c:pt>
                <c:pt idx="9">
                  <c:v>Visual &amp; 
Performing Arts</c:v>
                </c:pt>
              </c:strCache>
            </c:strRef>
          </c:cat>
          <c:val>
            <c:numRef>
              <c:f>'chart update'!$H$2:$H$11</c:f>
              <c:numCache>
                <c:formatCode>#,##0</c:formatCode>
                <c:ptCount val="10"/>
                <c:pt idx="0">
                  <c:v>3807</c:v>
                </c:pt>
                <c:pt idx="1">
                  <c:v>8917</c:v>
                </c:pt>
                <c:pt idx="2">
                  <c:v>4739</c:v>
                </c:pt>
                <c:pt idx="3">
                  <c:v>6283</c:v>
                </c:pt>
                <c:pt idx="4">
                  <c:v>8814</c:v>
                </c:pt>
                <c:pt idx="5">
                  <c:v>7981</c:v>
                </c:pt>
                <c:pt idx="6">
                  <c:v>3694</c:v>
                </c:pt>
                <c:pt idx="7">
                  <c:v>5314</c:v>
                </c:pt>
                <c:pt idx="8">
                  <c:v>3381</c:v>
                </c:pt>
                <c:pt idx="9">
                  <c:v>1987</c:v>
                </c:pt>
              </c:numCache>
            </c:numRef>
          </c:val>
          <c:extLst>
            <c:ext xmlns:c15="http://schemas.microsoft.com/office/drawing/2012/chart" uri="{02D57815-91ED-43cb-92C2-25804820EDAC}">
              <c15:datalabelsRange>
                <c15:f>'chart update'!$I$2:$I$12</c15:f>
                <c15:dlblRangeCache>
                  <c:ptCount val="11"/>
                  <c:pt idx="0">
                    <c:v>47,313</c:v>
                  </c:pt>
                  <c:pt idx="1">
                    <c:v>24,355</c:v>
                  </c:pt>
                  <c:pt idx="2">
                    <c:v>17,142</c:v>
                  </c:pt>
                  <c:pt idx="3">
                    <c:v>8,776</c:v>
                  </c:pt>
                  <c:pt idx="4">
                    <c:v>9,060</c:v>
                  </c:pt>
                  <c:pt idx="5">
                    <c:v>8,027</c:v>
                  </c:pt>
                  <c:pt idx="6">
                    <c:v>5,754</c:v>
                  </c:pt>
                  <c:pt idx="7">
                    <c:v>5,467</c:v>
                  </c:pt>
                  <c:pt idx="8">
                    <c:v>4,473</c:v>
                  </c:pt>
                  <c:pt idx="9">
                    <c:v>2,802</c:v>
                  </c:pt>
                </c15:dlblRangeCache>
              </c15:datalabelsRange>
            </c:ext>
            <c:ext xmlns:c16="http://schemas.microsoft.com/office/drawing/2014/chart" uri="{C3380CC4-5D6E-409C-BE32-E72D297353CC}">
              <c16:uniqueId val="{00000017-82C5-4516-A413-60069B4BE156}"/>
            </c:ext>
          </c:extLst>
        </c:ser>
        <c:dLbls>
          <c:showLegendKey val="0"/>
          <c:showVal val="0"/>
          <c:showCatName val="0"/>
          <c:showSerName val="0"/>
          <c:showPercent val="0"/>
          <c:showBubbleSize val="0"/>
        </c:dLbls>
        <c:gapWidth val="350"/>
        <c:overlap val="100"/>
        <c:axId val="1454856656"/>
        <c:axId val="1454857904"/>
      </c:barChart>
      <c:catAx>
        <c:axId val="11581039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58102704"/>
        <c:crosses val="autoZero"/>
        <c:auto val="1"/>
        <c:lblAlgn val="ctr"/>
        <c:lblOffset val="100"/>
        <c:noMultiLvlLbl val="0"/>
      </c:catAx>
      <c:valAx>
        <c:axId val="1158102704"/>
        <c:scaling>
          <c:orientation val="minMax"/>
        </c:scaling>
        <c:delete val="1"/>
        <c:axPos val="t"/>
        <c:numFmt formatCode="#,##0" sourceLinked="1"/>
        <c:majorTickMark val="out"/>
        <c:minorTickMark val="none"/>
        <c:tickLblPos val="nextTo"/>
        <c:crossAx val="1158103952"/>
        <c:crosses val="autoZero"/>
        <c:crossBetween val="between"/>
      </c:valAx>
      <c:valAx>
        <c:axId val="1454857904"/>
        <c:scaling>
          <c:orientation val="minMax"/>
          <c:max val="50000"/>
          <c:min val="0"/>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54856656"/>
        <c:crosses val="max"/>
        <c:crossBetween val="between"/>
        <c:majorUnit val="5000"/>
      </c:valAx>
      <c:catAx>
        <c:axId val="1454856656"/>
        <c:scaling>
          <c:orientation val="maxMin"/>
        </c:scaling>
        <c:delete val="1"/>
        <c:axPos val="r"/>
        <c:numFmt formatCode="General" sourceLinked="1"/>
        <c:majorTickMark val="out"/>
        <c:minorTickMark val="none"/>
        <c:tickLblPos val="nextTo"/>
        <c:crossAx val="1454857904"/>
        <c:crosses val="max"/>
        <c:auto val="1"/>
        <c:lblAlgn val="ctr"/>
        <c:lblOffset val="100"/>
        <c:noMultiLvlLbl val="0"/>
      </c:catAx>
      <c:spPr>
        <a:noFill/>
        <a:ln>
          <a:noFill/>
        </a:ln>
        <a:effectLst/>
      </c:spPr>
    </c:plotArea>
    <c:legend>
      <c:legendPos val="r"/>
      <c:legendEntry>
        <c:idx val="1"/>
        <c:delete val="1"/>
      </c:legendEntry>
      <c:legendEntry>
        <c:idx val="2"/>
        <c:delete val="1"/>
      </c:legendEntry>
      <c:layout>
        <c:manualLayout>
          <c:xMode val="edge"/>
          <c:yMode val="edge"/>
          <c:x val="0.56999998081380165"/>
          <c:y val="0.41039181586041584"/>
          <c:w val="0.33698830409356723"/>
          <c:h val="0.3719448178733755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D0031"/>
            </a:solidFill>
            <a:ln>
              <a:noFill/>
            </a:ln>
            <a:effectLst/>
          </c:spPr>
          <c:invertIfNegative val="0"/>
          <c:dLbls>
            <c:dLbl>
              <c:idx val="3"/>
              <c:layout>
                <c:manualLayout>
                  <c:x val="0"/>
                  <c:y val="-6.9444444444444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91-44D2-8486-6F5EF6C81C9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Postings '!$B$1:$F$1</c:f>
              <c:numCache>
                <c:formatCode>General</c:formatCode>
                <c:ptCount val="5"/>
                <c:pt idx="0">
                  <c:v>2017</c:v>
                </c:pt>
                <c:pt idx="1">
                  <c:v>2018</c:v>
                </c:pt>
                <c:pt idx="2">
                  <c:v>2019</c:v>
                </c:pt>
                <c:pt idx="3">
                  <c:v>2020</c:v>
                </c:pt>
                <c:pt idx="4">
                  <c:v>2021</c:v>
                </c:pt>
              </c:numCache>
            </c:numRef>
          </c:cat>
          <c:val>
            <c:numRef>
              <c:f>'Total Postings '!$B$2:$F$2</c:f>
              <c:numCache>
                <c:formatCode>#,##0</c:formatCode>
                <c:ptCount val="5"/>
                <c:pt idx="0" formatCode="#,##0;[Red]\ \(#,##0\)">
                  <c:v>894112</c:v>
                </c:pt>
                <c:pt idx="1">
                  <c:v>1010577</c:v>
                </c:pt>
                <c:pt idx="2">
                  <c:v>1056521</c:v>
                </c:pt>
                <c:pt idx="3">
                  <c:v>1105588</c:v>
                </c:pt>
                <c:pt idx="4" formatCode="#,##0;[Red]\ \(#,##0\)">
                  <c:v>1507582</c:v>
                </c:pt>
              </c:numCache>
            </c:numRef>
          </c:val>
          <c:extLst>
            <c:ext xmlns:c16="http://schemas.microsoft.com/office/drawing/2014/chart" uri="{C3380CC4-5D6E-409C-BE32-E72D297353CC}">
              <c16:uniqueId val="{00000002-4691-44D2-8486-6F5EF6C81C94}"/>
            </c:ext>
          </c:extLst>
        </c:ser>
        <c:dLbls>
          <c:dLblPos val="outEnd"/>
          <c:showLegendKey val="0"/>
          <c:showVal val="1"/>
          <c:showCatName val="0"/>
          <c:showSerName val="0"/>
          <c:showPercent val="0"/>
          <c:showBubbleSize val="0"/>
        </c:dLbls>
        <c:gapWidth val="219"/>
        <c:overlap val="-27"/>
        <c:axId val="448815976"/>
        <c:axId val="448812040"/>
      </c:barChart>
      <c:catAx>
        <c:axId val="44881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448812040"/>
        <c:crosses val="autoZero"/>
        <c:auto val="1"/>
        <c:lblAlgn val="ctr"/>
        <c:lblOffset val="100"/>
        <c:noMultiLvlLbl val="0"/>
      </c:catAx>
      <c:valAx>
        <c:axId val="448812040"/>
        <c:scaling>
          <c:orientation val="minMax"/>
        </c:scaling>
        <c:delete val="0"/>
        <c:axPos val="l"/>
        <c:majorGridlines>
          <c:spPr>
            <a:ln w="9525" cap="flat" cmpd="sng" algn="ctr">
              <a:no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4488159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83133059013993"/>
          <c:y val="6.3202984125827075E-2"/>
          <c:w val="0.87216866940986004"/>
          <c:h val="0.53849256718560212"/>
        </c:manualLayout>
      </c:layout>
      <c:barChart>
        <c:barDir val="col"/>
        <c:grouping val="clustered"/>
        <c:varyColors val="0"/>
        <c:ser>
          <c:idx val="0"/>
          <c:order val="0"/>
          <c:tx>
            <c:strRef>
              <c:f>'Raw Postings by Industry '!$C$2</c:f>
              <c:strCache>
                <c:ptCount val="1"/>
                <c:pt idx="0">
                  <c:v>2017</c:v>
                </c:pt>
              </c:strCache>
            </c:strRef>
          </c:tx>
          <c:spPr>
            <a:solidFill>
              <a:schemeClr val="bg1">
                <a:lumMod val="65000"/>
              </a:schemeClr>
            </a:solidFill>
            <a:ln>
              <a:noFill/>
            </a:ln>
            <a:effectLst/>
          </c:spPr>
          <c:invertIfNegative val="0"/>
          <c:cat>
            <c:strRef>
              <c:f>'Raw Postings by Industry '!$B$3:$B$18</c:f>
              <c:strCache>
                <c:ptCount val="16"/>
                <c:pt idx="0">
                  <c:v>Admin and Support</c:v>
                </c:pt>
                <c:pt idx="1">
                  <c:v>Professional Services</c:v>
                </c:pt>
                <c:pt idx="2">
                  <c:v>Health Care and Social Assistance</c:v>
                </c:pt>
                <c:pt idx="3">
                  <c:v>Retail Trade</c:v>
                </c:pt>
                <c:pt idx="4">
                  <c:v>Manufacturing</c:v>
                </c:pt>
                <c:pt idx="5">
                  <c:v>Accommodation and Food Services</c:v>
                </c:pt>
                <c:pt idx="6">
                  <c:v>Finance and Insurance</c:v>
                </c:pt>
                <c:pt idx="7">
                  <c:v>Transportation and Warehousing</c:v>
                </c:pt>
                <c:pt idx="8">
                  <c:v>Educational Services</c:v>
                </c:pt>
                <c:pt idx="9">
                  <c:v>Wholesale Trade</c:v>
                </c:pt>
                <c:pt idx="10">
                  <c:v>Information</c:v>
                </c:pt>
                <c:pt idx="11">
                  <c:v>Construction</c:v>
                </c:pt>
                <c:pt idx="12">
                  <c:v>Other Services</c:v>
                </c:pt>
                <c:pt idx="13">
                  <c:v>Real Estate and Rental </c:v>
                </c:pt>
                <c:pt idx="14">
                  <c:v>Public Administration</c:v>
                </c:pt>
                <c:pt idx="15">
                  <c:v>Other Industries</c:v>
                </c:pt>
              </c:strCache>
            </c:strRef>
          </c:cat>
          <c:val>
            <c:numRef>
              <c:f>'Raw Postings by Industry '!$C$3:$C$18</c:f>
              <c:numCache>
                <c:formatCode>#,##0;[Red]\ \(#,##0\)</c:formatCode>
                <c:ptCount val="16"/>
                <c:pt idx="0">
                  <c:v>112299</c:v>
                </c:pt>
                <c:pt idx="1">
                  <c:v>69310</c:v>
                </c:pt>
                <c:pt idx="2">
                  <c:v>82194</c:v>
                </c:pt>
                <c:pt idx="3">
                  <c:v>78508</c:v>
                </c:pt>
                <c:pt idx="4">
                  <c:v>48802</c:v>
                </c:pt>
                <c:pt idx="5">
                  <c:v>48396</c:v>
                </c:pt>
                <c:pt idx="6">
                  <c:v>43557</c:v>
                </c:pt>
                <c:pt idx="7">
                  <c:v>38242</c:v>
                </c:pt>
                <c:pt idx="8">
                  <c:v>29826</c:v>
                </c:pt>
                <c:pt idx="9">
                  <c:v>25347</c:v>
                </c:pt>
                <c:pt idx="10">
                  <c:v>20466</c:v>
                </c:pt>
                <c:pt idx="11">
                  <c:v>9452</c:v>
                </c:pt>
                <c:pt idx="12">
                  <c:v>9114</c:v>
                </c:pt>
                <c:pt idx="13">
                  <c:v>9371</c:v>
                </c:pt>
                <c:pt idx="14">
                  <c:v>8791</c:v>
                </c:pt>
                <c:pt idx="15">
                  <c:v>7291</c:v>
                </c:pt>
              </c:numCache>
            </c:numRef>
          </c:val>
          <c:extLst>
            <c:ext xmlns:c16="http://schemas.microsoft.com/office/drawing/2014/chart" uri="{C3380CC4-5D6E-409C-BE32-E72D297353CC}">
              <c16:uniqueId val="{00000000-51B0-4A4D-87BB-396DD0F3F9AC}"/>
            </c:ext>
          </c:extLst>
        </c:ser>
        <c:ser>
          <c:idx val="4"/>
          <c:order val="1"/>
          <c:tx>
            <c:strRef>
              <c:f>'Raw Postings by Industry '!$G$2</c:f>
              <c:strCache>
                <c:ptCount val="1"/>
                <c:pt idx="0">
                  <c:v>2021</c:v>
                </c:pt>
              </c:strCache>
            </c:strRef>
          </c:tx>
          <c:spPr>
            <a:solidFill>
              <a:srgbClr val="DD0031"/>
            </a:solidFill>
            <a:ln>
              <a:noFill/>
            </a:ln>
            <a:effectLst/>
          </c:spPr>
          <c:invertIfNegative val="0"/>
          <c:dLbls>
            <c:dLbl>
              <c:idx val="0"/>
              <c:tx>
                <c:rich>
                  <a:bodyPr/>
                  <a:lstStyle/>
                  <a:p>
                    <a:fld id="{838C5AD0-E155-404E-9EEB-88257993D12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B0-4A4D-87BB-396DD0F3F9AC}"/>
                </c:ext>
              </c:extLst>
            </c:dLbl>
            <c:dLbl>
              <c:idx val="1"/>
              <c:tx>
                <c:rich>
                  <a:bodyPr/>
                  <a:lstStyle/>
                  <a:p>
                    <a:fld id="{DFCF724A-14CF-470D-99F3-35E71851672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1B0-4A4D-87BB-396DD0F3F9AC}"/>
                </c:ext>
              </c:extLst>
            </c:dLbl>
            <c:dLbl>
              <c:idx val="2"/>
              <c:tx>
                <c:rich>
                  <a:bodyPr/>
                  <a:lstStyle/>
                  <a:p>
                    <a:fld id="{8C453011-2605-4019-9F80-1081AB5997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1B0-4A4D-87BB-396DD0F3F9AC}"/>
                </c:ext>
              </c:extLst>
            </c:dLbl>
            <c:dLbl>
              <c:idx val="3"/>
              <c:tx>
                <c:rich>
                  <a:bodyPr/>
                  <a:lstStyle/>
                  <a:p>
                    <a:fld id="{7674A25A-C7AF-43CD-A66D-9B4E59FB95D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1B0-4A4D-87BB-396DD0F3F9AC}"/>
                </c:ext>
              </c:extLst>
            </c:dLbl>
            <c:dLbl>
              <c:idx val="4"/>
              <c:tx>
                <c:rich>
                  <a:bodyPr/>
                  <a:lstStyle/>
                  <a:p>
                    <a:fld id="{58F2644B-483A-444F-84C9-44C9FE00EF6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B0-4A4D-87BB-396DD0F3F9AC}"/>
                </c:ext>
              </c:extLst>
            </c:dLbl>
            <c:dLbl>
              <c:idx val="5"/>
              <c:tx>
                <c:rich>
                  <a:bodyPr/>
                  <a:lstStyle/>
                  <a:p>
                    <a:fld id="{C0D436BF-1C3E-4836-8E0C-5E51C093A30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1B0-4A4D-87BB-396DD0F3F9AC}"/>
                </c:ext>
              </c:extLst>
            </c:dLbl>
            <c:dLbl>
              <c:idx val="6"/>
              <c:tx>
                <c:rich>
                  <a:bodyPr/>
                  <a:lstStyle/>
                  <a:p>
                    <a:fld id="{AA7180B2-22B0-4F92-9304-1C01E764409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1B0-4A4D-87BB-396DD0F3F9AC}"/>
                </c:ext>
              </c:extLst>
            </c:dLbl>
            <c:dLbl>
              <c:idx val="7"/>
              <c:tx>
                <c:rich>
                  <a:bodyPr/>
                  <a:lstStyle/>
                  <a:p>
                    <a:fld id="{58B1D1B0-6C69-4653-8C57-F4FC173F337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1B0-4A4D-87BB-396DD0F3F9AC}"/>
                </c:ext>
              </c:extLst>
            </c:dLbl>
            <c:dLbl>
              <c:idx val="8"/>
              <c:tx>
                <c:rich>
                  <a:bodyPr/>
                  <a:lstStyle/>
                  <a:p>
                    <a:fld id="{7D74D6D9-5286-4960-9ABD-963D6D95ED9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1B0-4A4D-87BB-396DD0F3F9AC}"/>
                </c:ext>
              </c:extLst>
            </c:dLbl>
            <c:dLbl>
              <c:idx val="9"/>
              <c:tx>
                <c:rich>
                  <a:bodyPr/>
                  <a:lstStyle/>
                  <a:p>
                    <a:fld id="{FB37CB6B-57FE-4D47-8AB7-A56A4C6C255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1B0-4A4D-87BB-396DD0F3F9AC}"/>
                </c:ext>
              </c:extLst>
            </c:dLbl>
            <c:dLbl>
              <c:idx val="10"/>
              <c:tx>
                <c:rich>
                  <a:bodyPr/>
                  <a:lstStyle/>
                  <a:p>
                    <a:fld id="{CECC5192-D269-4E60-BD6F-9700D5C8AF7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1B0-4A4D-87BB-396DD0F3F9AC}"/>
                </c:ext>
              </c:extLst>
            </c:dLbl>
            <c:dLbl>
              <c:idx val="11"/>
              <c:tx>
                <c:rich>
                  <a:bodyPr/>
                  <a:lstStyle/>
                  <a:p>
                    <a:fld id="{A84A078A-AD82-4074-AFF7-ADB8B5A5CBC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1B0-4A4D-87BB-396DD0F3F9AC}"/>
                </c:ext>
              </c:extLst>
            </c:dLbl>
            <c:dLbl>
              <c:idx val="12"/>
              <c:tx>
                <c:rich>
                  <a:bodyPr/>
                  <a:lstStyle/>
                  <a:p>
                    <a:fld id="{B15A0F2F-02A8-4AB6-B85B-C0BC6076A0D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1B0-4A4D-87BB-396DD0F3F9AC}"/>
                </c:ext>
              </c:extLst>
            </c:dLbl>
            <c:dLbl>
              <c:idx val="13"/>
              <c:tx>
                <c:rich>
                  <a:bodyPr/>
                  <a:lstStyle/>
                  <a:p>
                    <a:fld id="{6F1494D8-F7C7-48D6-9E2B-FD69E94CBFB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1B0-4A4D-87BB-396DD0F3F9AC}"/>
                </c:ext>
              </c:extLst>
            </c:dLbl>
            <c:dLbl>
              <c:idx val="14"/>
              <c:tx>
                <c:rich>
                  <a:bodyPr/>
                  <a:lstStyle/>
                  <a:p>
                    <a:fld id="{6AB13893-6992-4DA0-BEDA-049C3CF3633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1B0-4A4D-87BB-396DD0F3F9AC}"/>
                </c:ext>
              </c:extLst>
            </c:dLbl>
            <c:dLbl>
              <c:idx val="15"/>
              <c:tx>
                <c:rich>
                  <a:bodyPr/>
                  <a:lstStyle/>
                  <a:p>
                    <a:fld id="{AC64E984-A6BF-40CE-8D96-40C37D460A7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1B0-4A4D-87BB-396DD0F3F9A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'Raw Postings by Industry '!$B$3:$B$18</c:f>
              <c:strCache>
                <c:ptCount val="16"/>
                <c:pt idx="0">
                  <c:v>Admin and Support</c:v>
                </c:pt>
                <c:pt idx="1">
                  <c:v>Professional Services</c:v>
                </c:pt>
                <c:pt idx="2">
                  <c:v>Health Care and Social Assistance</c:v>
                </c:pt>
                <c:pt idx="3">
                  <c:v>Retail Trade</c:v>
                </c:pt>
                <c:pt idx="4">
                  <c:v>Manufacturing</c:v>
                </c:pt>
                <c:pt idx="5">
                  <c:v>Accommodation and Food Services</c:v>
                </c:pt>
                <c:pt idx="6">
                  <c:v>Finance and Insurance</c:v>
                </c:pt>
                <c:pt idx="7">
                  <c:v>Transportation and Warehousing</c:v>
                </c:pt>
                <c:pt idx="8">
                  <c:v>Educational Services</c:v>
                </c:pt>
                <c:pt idx="9">
                  <c:v>Wholesale Trade</c:v>
                </c:pt>
                <c:pt idx="10">
                  <c:v>Information</c:v>
                </c:pt>
                <c:pt idx="11">
                  <c:v>Construction</c:v>
                </c:pt>
                <c:pt idx="12">
                  <c:v>Other Services</c:v>
                </c:pt>
                <c:pt idx="13">
                  <c:v>Real Estate and Rental </c:v>
                </c:pt>
                <c:pt idx="14">
                  <c:v>Public Administration</c:v>
                </c:pt>
                <c:pt idx="15">
                  <c:v>Other Industries</c:v>
                </c:pt>
              </c:strCache>
            </c:strRef>
          </c:cat>
          <c:val>
            <c:numRef>
              <c:f>'Raw Postings by Industry '!$G$3:$G$18</c:f>
              <c:numCache>
                <c:formatCode>#,##0;[Red]\ \(#,##0\)</c:formatCode>
                <c:ptCount val="16"/>
                <c:pt idx="0">
                  <c:v>167128</c:v>
                </c:pt>
                <c:pt idx="1">
                  <c:v>128043</c:v>
                </c:pt>
                <c:pt idx="2">
                  <c:v>133670</c:v>
                </c:pt>
                <c:pt idx="3">
                  <c:v>135430</c:v>
                </c:pt>
                <c:pt idx="4">
                  <c:v>80933</c:v>
                </c:pt>
                <c:pt idx="5">
                  <c:v>85151</c:v>
                </c:pt>
                <c:pt idx="6">
                  <c:v>74861</c:v>
                </c:pt>
                <c:pt idx="7">
                  <c:v>65065</c:v>
                </c:pt>
                <c:pt idx="8">
                  <c:v>44303</c:v>
                </c:pt>
                <c:pt idx="9">
                  <c:v>48170</c:v>
                </c:pt>
                <c:pt idx="10">
                  <c:v>37627</c:v>
                </c:pt>
                <c:pt idx="11">
                  <c:v>24510</c:v>
                </c:pt>
                <c:pt idx="12">
                  <c:v>22931</c:v>
                </c:pt>
                <c:pt idx="13">
                  <c:v>22632</c:v>
                </c:pt>
                <c:pt idx="14">
                  <c:v>9640</c:v>
                </c:pt>
                <c:pt idx="15">
                  <c:v>18760</c:v>
                </c:pt>
              </c:numCache>
            </c:numRef>
          </c:val>
          <c:extLst>
            <c:ext xmlns:c15="http://schemas.microsoft.com/office/drawing/2012/chart" uri="{02D57815-91ED-43cb-92C2-25804820EDAC}">
              <c15:datalabelsRange>
                <c15:f>'Raw Postings by Industry '!$H$3:$H$18</c15:f>
                <c15:dlblRangeCache>
                  <c:ptCount val="16"/>
                  <c:pt idx="0">
                    <c:v>49%</c:v>
                  </c:pt>
                  <c:pt idx="1">
                    <c:v>85%</c:v>
                  </c:pt>
                  <c:pt idx="2">
                    <c:v>63%</c:v>
                  </c:pt>
                  <c:pt idx="3">
                    <c:v>73%</c:v>
                  </c:pt>
                  <c:pt idx="4">
                    <c:v>66%</c:v>
                  </c:pt>
                  <c:pt idx="5">
                    <c:v>76%</c:v>
                  </c:pt>
                  <c:pt idx="6">
                    <c:v>72%</c:v>
                  </c:pt>
                  <c:pt idx="7">
                    <c:v>70%</c:v>
                  </c:pt>
                  <c:pt idx="8">
                    <c:v>49%</c:v>
                  </c:pt>
                  <c:pt idx="9">
                    <c:v>90%</c:v>
                  </c:pt>
                  <c:pt idx="10">
                    <c:v>84%</c:v>
                  </c:pt>
                  <c:pt idx="11">
                    <c:v>159%</c:v>
                  </c:pt>
                  <c:pt idx="12">
                    <c:v>152%</c:v>
                  </c:pt>
                  <c:pt idx="13">
                    <c:v>142%</c:v>
                  </c:pt>
                  <c:pt idx="14">
                    <c:v>10%</c:v>
                  </c:pt>
                  <c:pt idx="15">
                    <c:v>157%</c:v>
                  </c:pt>
                </c15:dlblRangeCache>
              </c15:datalabelsRange>
            </c:ext>
            <c:ext xmlns:c16="http://schemas.microsoft.com/office/drawing/2014/chart" uri="{C3380CC4-5D6E-409C-BE32-E72D297353CC}">
              <c16:uniqueId val="{00000011-51B0-4A4D-87BB-396DD0F3F9AC}"/>
            </c:ext>
          </c:extLst>
        </c:ser>
        <c:dLbls>
          <c:showLegendKey val="0"/>
          <c:showVal val="0"/>
          <c:showCatName val="0"/>
          <c:showSerName val="0"/>
          <c:showPercent val="0"/>
          <c:showBubbleSize val="0"/>
        </c:dLbls>
        <c:gapWidth val="156"/>
        <c:axId val="754292488"/>
        <c:axId val="754287896"/>
      </c:barChart>
      <c:catAx>
        <c:axId val="754292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754287896"/>
        <c:crosses val="autoZero"/>
        <c:auto val="1"/>
        <c:lblAlgn val="ctr"/>
        <c:lblOffset val="100"/>
        <c:noMultiLvlLbl val="0"/>
      </c:catAx>
      <c:valAx>
        <c:axId val="754287896"/>
        <c:scaling>
          <c:orientation val="minMax"/>
          <c:max val="200000"/>
        </c:scaling>
        <c:delete val="0"/>
        <c:axPos val="l"/>
        <c:majorGridlines>
          <c:spPr>
            <a:ln w="9525" cap="flat" cmpd="sng" algn="ctr">
              <a:no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754292488"/>
        <c:crosses val="autoZero"/>
        <c:crossBetween val="between"/>
        <c:majorUnit val="100000"/>
      </c:valAx>
      <c:spPr>
        <a:noFill/>
        <a:ln>
          <a:noFill/>
        </a:ln>
        <a:effectLst/>
      </c:spPr>
    </c:plotArea>
    <c:legend>
      <c:legendPos val="r"/>
      <c:layout>
        <c:manualLayout>
          <c:xMode val="edge"/>
          <c:yMode val="edge"/>
          <c:x val="0.93751436849609793"/>
          <c:y val="0.19984057995938909"/>
          <c:w val="4.9469506890349534E-2"/>
          <c:h val="0.224731849396084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94055665909282E-2"/>
          <c:y val="0.10406846240179574"/>
          <c:w val="0.85025210664456419"/>
          <c:h val="0.50393465294815309"/>
        </c:manualLayout>
      </c:layout>
      <c:barChart>
        <c:barDir val="col"/>
        <c:grouping val="clustered"/>
        <c:varyColors val="0"/>
        <c:ser>
          <c:idx val="0"/>
          <c:order val="0"/>
          <c:tx>
            <c:strRef>
              <c:f>'Postings by SOC6 Occupation'!$V$2</c:f>
              <c:strCache>
                <c:ptCount val="1"/>
                <c:pt idx="0">
                  <c:v>2017</c:v>
                </c:pt>
              </c:strCache>
            </c:strRef>
          </c:tx>
          <c:spPr>
            <a:solidFill>
              <a:schemeClr val="bg1">
                <a:lumMod val="65000"/>
              </a:schemeClr>
            </a:solidFill>
            <a:ln>
              <a:noFill/>
            </a:ln>
            <a:effectLst/>
          </c:spPr>
          <c:invertIfNegative val="0"/>
          <c:cat>
            <c:strRef>
              <c:f>'Postings by SOC6 Occupation'!$U$3:$U$17</c:f>
              <c:strCache>
                <c:ptCount val="15"/>
                <c:pt idx="0">
                  <c:v>Registered Nurses</c:v>
                </c:pt>
                <c:pt idx="1">
                  <c:v>Software Developers </c:v>
                </c:pt>
                <c:pt idx="2">
                  <c:v>Heavy Truck Drivers</c:v>
                </c:pt>
                <c:pt idx="3">
                  <c:v>Sales Representatives</c:v>
                </c:pt>
                <c:pt idx="4">
                  <c:v>Retail Salespersons</c:v>
                </c:pt>
                <c:pt idx="5">
                  <c:v>Customer Service Representatives</c:v>
                </c:pt>
                <c:pt idx="6">
                  <c:v>Supervisors of Retail Sales Workers</c:v>
                </c:pt>
                <c:pt idx="7">
                  <c:v>Computer Occupations, All Other</c:v>
                </c:pt>
                <c:pt idx="8">
                  <c:v>Laborers and Freight, Stock Movers</c:v>
                </c:pt>
                <c:pt idx="9">
                  <c:v>Personal Service Managers</c:v>
                </c:pt>
                <c:pt idx="10">
                  <c:v>Fast Food and Counter Workers</c:v>
                </c:pt>
                <c:pt idx="11">
                  <c:v>Medical Services Managers</c:v>
                </c:pt>
                <c:pt idx="12">
                  <c:v>Maintenance and Repair Workers</c:v>
                </c:pt>
                <c:pt idx="13">
                  <c:v>Sales Managers</c:v>
                </c:pt>
                <c:pt idx="14">
                  <c:v>Medical Dosimetrists </c:v>
                </c:pt>
              </c:strCache>
            </c:strRef>
          </c:cat>
          <c:val>
            <c:numRef>
              <c:f>'Postings by SOC6 Occupation'!$V$3:$V$17</c:f>
              <c:numCache>
                <c:formatCode>0</c:formatCode>
                <c:ptCount val="15"/>
                <c:pt idx="0">
                  <c:v>63461</c:v>
                </c:pt>
                <c:pt idx="1">
                  <c:v>31664</c:v>
                </c:pt>
                <c:pt idx="2">
                  <c:v>41744</c:v>
                </c:pt>
                <c:pt idx="3">
                  <c:v>25306</c:v>
                </c:pt>
                <c:pt idx="4">
                  <c:v>27647</c:v>
                </c:pt>
                <c:pt idx="5">
                  <c:v>18871</c:v>
                </c:pt>
                <c:pt idx="6">
                  <c:v>18539</c:v>
                </c:pt>
                <c:pt idx="7">
                  <c:v>16068</c:v>
                </c:pt>
                <c:pt idx="8">
                  <c:v>9999</c:v>
                </c:pt>
                <c:pt idx="9">
                  <c:v>14112</c:v>
                </c:pt>
                <c:pt idx="10">
                  <c:v>10201</c:v>
                </c:pt>
                <c:pt idx="11">
                  <c:v>11782</c:v>
                </c:pt>
                <c:pt idx="12">
                  <c:v>9493</c:v>
                </c:pt>
                <c:pt idx="13">
                  <c:v>10046</c:v>
                </c:pt>
                <c:pt idx="14">
                  <c:v>9183</c:v>
                </c:pt>
              </c:numCache>
            </c:numRef>
          </c:val>
          <c:extLst>
            <c:ext xmlns:c16="http://schemas.microsoft.com/office/drawing/2014/chart" uri="{C3380CC4-5D6E-409C-BE32-E72D297353CC}">
              <c16:uniqueId val="{00000000-451D-4EE3-AC6C-C93EA0DDF97D}"/>
            </c:ext>
          </c:extLst>
        </c:ser>
        <c:ser>
          <c:idx val="4"/>
          <c:order val="1"/>
          <c:tx>
            <c:strRef>
              <c:f>'Postings by SOC6 Occupation'!$Z$2</c:f>
              <c:strCache>
                <c:ptCount val="1"/>
                <c:pt idx="0">
                  <c:v>2021</c:v>
                </c:pt>
              </c:strCache>
            </c:strRef>
          </c:tx>
          <c:spPr>
            <a:solidFill>
              <a:srgbClr val="DD0031"/>
            </a:solidFill>
            <a:ln>
              <a:noFill/>
            </a:ln>
            <a:effectLst/>
          </c:spPr>
          <c:invertIfNegative val="0"/>
          <c:dLbls>
            <c:dLbl>
              <c:idx val="0"/>
              <c:tx>
                <c:rich>
                  <a:bodyPr/>
                  <a:lstStyle/>
                  <a:p>
                    <a:fld id="{8033A377-3B67-4BE8-859C-2DC95C8E01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51D-4EE3-AC6C-C93EA0DDF97D}"/>
                </c:ext>
              </c:extLst>
            </c:dLbl>
            <c:dLbl>
              <c:idx val="1"/>
              <c:tx>
                <c:rich>
                  <a:bodyPr/>
                  <a:lstStyle/>
                  <a:p>
                    <a:fld id="{367B411C-C55C-4346-8D71-D7DBF7A78D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51D-4EE3-AC6C-C93EA0DDF97D}"/>
                </c:ext>
              </c:extLst>
            </c:dLbl>
            <c:dLbl>
              <c:idx val="2"/>
              <c:tx>
                <c:rich>
                  <a:bodyPr/>
                  <a:lstStyle/>
                  <a:p>
                    <a:fld id="{AB93FCAB-FEFC-4DCF-9D49-CE45735ECA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51D-4EE3-AC6C-C93EA0DDF97D}"/>
                </c:ext>
              </c:extLst>
            </c:dLbl>
            <c:dLbl>
              <c:idx val="3"/>
              <c:tx>
                <c:rich>
                  <a:bodyPr/>
                  <a:lstStyle/>
                  <a:p>
                    <a:fld id="{F506DE2B-D671-438C-8D31-8B6544B686B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51D-4EE3-AC6C-C93EA0DDF97D}"/>
                </c:ext>
              </c:extLst>
            </c:dLbl>
            <c:dLbl>
              <c:idx val="4"/>
              <c:tx>
                <c:rich>
                  <a:bodyPr/>
                  <a:lstStyle/>
                  <a:p>
                    <a:fld id="{C018DD41-FEEE-4B3D-8A31-F6587E102A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51D-4EE3-AC6C-C93EA0DDF97D}"/>
                </c:ext>
              </c:extLst>
            </c:dLbl>
            <c:dLbl>
              <c:idx val="5"/>
              <c:tx>
                <c:rich>
                  <a:bodyPr/>
                  <a:lstStyle/>
                  <a:p>
                    <a:fld id="{DF1C4E91-1A9C-41A4-968C-00C09C6D8C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51D-4EE3-AC6C-C93EA0DDF97D}"/>
                </c:ext>
              </c:extLst>
            </c:dLbl>
            <c:dLbl>
              <c:idx val="6"/>
              <c:tx>
                <c:rich>
                  <a:bodyPr/>
                  <a:lstStyle/>
                  <a:p>
                    <a:fld id="{B3AF66D0-004B-4185-870C-EB7C194C36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51D-4EE3-AC6C-C93EA0DDF97D}"/>
                </c:ext>
              </c:extLst>
            </c:dLbl>
            <c:dLbl>
              <c:idx val="7"/>
              <c:tx>
                <c:rich>
                  <a:bodyPr/>
                  <a:lstStyle/>
                  <a:p>
                    <a:fld id="{12A9AB70-C064-4375-9D5B-C09C34EC7E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51D-4EE3-AC6C-C93EA0DDF97D}"/>
                </c:ext>
              </c:extLst>
            </c:dLbl>
            <c:dLbl>
              <c:idx val="8"/>
              <c:tx>
                <c:rich>
                  <a:bodyPr/>
                  <a:lstStyle/>
                  <a:p>
                    <a:fld id="{C7F47072-CD6E-4FC4-B631-DB768BAA1E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51D-4EE3-AC6C-C93EA0DDF97D}"/>
                </c:ext>
              </c:extLst>
            </c:dLbl>
            <c:dLbl>
              <c:idx val="9"/>
              <c:tx>
                <c:rich>
                  <a:bodyPr/>
                  <a:lstStyle/>
                  <a:p>
                    <a:fld id="{150D159A-5421-468F-B629-585F028F08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51D-4EE3-AC6C-C93EA0DDF97D}"/>
                </c:ext>
              </c:extLst>
            </c:dLbl>
            <c:dLbl>
              <c:idx val="10"/>
              <c:tx>
                <c:rich>
                  <a:bodyPr/>
                  <a:lstStyle/>
                  <a:p>
                    <a:fld id="{56B164DD-F256-4869-8AF3-F310DEE4BA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51D-4EE3-AC6C-C93EA0DDF97D}"/>
                </c:ext>
              </c:extLst>
            </c:dLbl>
            <c:dLbl>
              <c:idx val="11"/>
              <c:tx>
                <c:rich>
                  <a:bodyPr/>
                  <a:lstStyle/>
                  <a:p>
                    <a:fld id="{7C35F53B-D4FF-48C0-BA36-6EC634AFEB6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51D-4EE3-AC6C-C93EA0DDF97D}"/>
                </c:ext>
              </c:extLst>
            </c:dLbl>
            <c:dLbl>
              <c:idx val="12"/>
              <c:tx>
                <c:rich>
                  <a:bodyPr/>
                  <a:lstStyle/>
                  <a:p>
                    <a:fld id="{AE0F78B3-E3C2-40E3-A718-0BA13B9A61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51D-4EE3-AC6C-C93EA0DDF97D}"/>
                </c:ext>
              </c:extLst>
            </c:dLbl>
            <c:dLbl>
              <c:idx val="13"/>
              <c:tx>
                <c:rich>
                  <a:bodyPr/>
                  <a:lstStyle/>
                  <a:p>
                    <a:fld id="{19F7361A-E21A-4EAE-BB7B-391165C020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51D-4EE3-AC6C-C93EA0DDF97D}"/>
                </c:ext>
              </c:extLst>
            </c:dLbl>
            <c:dLbl>
              <c:idx val="14"/>
              <c:tx>
                <c:rich>
                  <a:bodyPr/>
                  <a:lstStyle/>
                  <a:p>
                    <a:fld id="{2CBB9826-24FC-461B-9522-B6B9366F78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51D-4EE3-AC6C-C93EA0DDF97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'Postings by SOC6 Occupation'!$U$3:$U$17</c:f>
              <c:strCache>
                <c:ptCount val="15"/>
                <c:pt idx="0">
                  <c:v>Registered Nurses</c:v>
                </c:pt>
                <c:pt idx="1">
                  <c:v>Software Developers </c:v>
                </c:pt>
                <c:pt idx="2">
                  <c:v>Heavy Truck Drivers</c:v>
                </c:pt>
                <c:pt idx="3">
                  <c:v>Sales Representatives</c:v>
                </c:pt>
                <c:pt idx="4">
                  <c:v>Retail Salespersons</c:v>
                </c:pt>
                <c:pt idx="5">
                  <c:v>Customer Service Representatives</c:v>
                </c:pt>
                <c:pt idx="6">
                  <c:v>Supervisors of Retail Sales Workers</c:v>
                </c:pt>
                <c:pt idx="7">
                  <c:v>Computer Occupations, All Other</c:v>
                </c:pt>
                <c:pt idx="8">
                  <c:v>Laborers and Freight, Stock Movers</c:v>
                </c:pt>
                <c:pt idx="9">
                  <c:v>Personal Service Managers</c:v>
                </c:pt>
                <c:pt idx="10">
                  <c:v>Fast Food and Counter Workers</c:v>
                </c:pt>
                <c:pt idx="11">
                  <c:v>Medical Services Managers</c:v>
                </c:pt>
                <c:pt idx="12">
                  <c:v>Maintenance and Repair Workers</c:v>
                </c:pt>
                <c:pt idx="13">
                  <c:v>Sales Managers</c:v>
                </c:pt>
                <c:pt idx="14">
                  <c:v>Medical Dosimetrists </c:v>
                </c:pt>
              </c:strCache>
            </c:strRef>
          </c:cat>
          <c:val>
            <c:numRef>
              <c:f>'Postings by SOC6 Occupation'!$Z$3:$Z$17</c:f>
              <c:numCache>
                <c:formatCode>General</c:formatCode>
                <c:ptCount val="15"/>
                <c:pt idx="0">
                  <c:v>70418</c:v>
                </c:pt>
                <c:pt idx="1">
                  <c:v>54967</c:v>
                </c:pt>
                <c:pt idx="2">
                  <c:v>53809</c:v>
                </c:pt>
                <c:pt idx="3">
                  <c:v>39944</c:v>
                </c:pt>
                <c:pt idx="4">
                  <c:v>40598</c:v>
                </c:pt>
                <c:pt idx="5">
                  <c:v>34306</c:v>
                </c:pt>
                <c:pt idx="6">
                  <c:v>28455</c:v>
                </c:pt>
                <c:pt idx="7">
                  <c:v>25164</c:v>
                </c:pt>
                <c:pt idx="8">
                  <c:v>35252</c:v>
                </c:pt>
                <c:pt idx="9">
                  <c:v>23500</c:v>
                </c:pt>
                <c:pt idx="10">
                  <c:v>22299</c:v>
                </c:pt>
                <c:pt idx="11">
                  <c:v>16739</c:v>
                </c:pt>
                <c:pt idx="12">
                  <c:v>18289</c:v>
                </c:pt>
                <c:pt idx="13">
                  <c:v>13180</c:v>
                </c:pt>
                <c:pt idx="14">
                  <c:v>15327</c:v>
                </c:pt>
              </c:numCache>
            </c:numRef>
          </c:val>
          <c:extLst>
            <c:ext xmlns:c15="http://schemas.microsoft.com/office/drawing/2012/chart" uri="{02D57815-91ED-43cb-92C2-25804820EDAC}">
              <c15:datalabelsRange>
                <c15:f>'Postings by SOC6 Occupation'!$AB$3:$AB$17</c15:f>
                <c15:dlblRangeCache>
                  <c:ptCount val="15"/>
                  <c:pt idx="0">
                    <c:v>11%</c:v>
                  </c:pt>
                  <c:pt idx="1">
                    <c:v>74%</c:v>
                  </c:pt>
                  <c:pt idx="2">
                    <c:v>29%</c:v>
                  </c:pt>
                  <c:pt idx="3">
                    <c:v>58%</c:v>
                  </c:pt>
                  <c:pt idx="4">
                    <c:v>47%</c:v>
                  </c:pt>
                  <c:pt idx="5">
                    <c:v>82%</c:v>
                  </c:pt>
                  <c:pt idx="6">
                    <c:v>53%</c:v>
                  </c:pt>
                  <c:pt idx="7">
                    <c:v>57%</c:v>
                  </c:pt>
                  <c:pt idx="8">
                    <c:v>253%</c:v>
                  </c:pt>
                  <c:pt idx="9">
                    <c:v>67%</c:v>
                  </c:pt>
                  <c:pt idx="10">
                    <c:v>119%</c:v>
                  </c:pt>
                  <c:pt idx="11">
                    <c:v>42%</c:v>
                  </c:pt>
                  <c:pt idx="12">
                    <c:v>93%</c:v>
                  </c:pt>
                  <c:pt idx="13">
                    <c:v>31%</c:v>
                  </c:pt>
                  <c:pt idx="14">
                    <c:v>67%</c:v>
                  </c:pt>
                </c15:dlblRangeCache>
              </c15:datalabelsRange>
            </c:ext>
            <c:ext xmlns:c16="http://schemas.microsoft.com/office/drawing/2014/chart" uri="{C3380CC4-5D6E-409C-BE32-E72D297353CC}">
              <c16:uniqueId val="{00000010-451D-4EE3-AC6C-C93EA0DDF97D}"/>
            </c:ext>
          </c:extLst>
        </c:ser>
        <c:dLbls>
          <c:showLegendKey val="0"/>
          <c:showVal val="0"/>
          <c:showCatName val="0"/>
          <c:showSerName val="0"/>
          <c:showPercent val="0"/>
          <c:showBubbleSize val="0"/>
        </c:dLbls>
        <c:gapWidth val="219"/>
        <c:overlap val="-27"/>
        <c:axId val="509739807"/>
        <c:axId val="509744383"/>
      </c:barChart>
      <c:catAx>
        <c:axId val="50973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0"/>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509744383"/>
        <c:crosses val="autoZero"/>
        <c:auto val="1"/>
        <c:lblAlgn val="ctr"/>
        <c:lblOffset val="100"/>
        <c:noMultiLvlLbl val="0"/>
      </c:catAx>
      <c:valAx>
        <c:axId val="509744383"/>
        <c:scaling>
          <c:orientation val="minMax"/>
          <c:max val="8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509739807"/>
        <c:crosses val="autoZero"/>
        <c:crossBetween val="between"/>
      </c:valAx>
      <c:spPr>
        <a:noFill/>
        <a:ln>
          <a:noFill/>
        </a:ln>
        <a:effectLst/>
      </c:spPr>
    </c:plotArea>
    <c:legend>
      <c:legendPos val="r"/>
      <c:layout>
        <c:manualLayout>
          <c:xMode val="edge"/>
          <c:yMode val="edge"/>
          <c:x val="0.92417510311211104"/>
          <c:y val="0.14045220357556318"/>
          <c:w val="5.5279123880668614E-2"/>
          <c:h val="0.2626270952187549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'Combined-21_graph'!$H$1</c:f>
              <c:strCache>
                <c:ptCount val="1"/>
                <c:pt idx="0">
                  <c:v>Entry Level Exp (0-2 Years)</c:v>
                </c:pt>
              </c:strCache>
            </c:strRef>
          </c:tx>
          <c:spPr>
            <a:solidFill>
              <a:srgbClr val="2322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'Combined-21_graph'!$G$2:$G$16</c:f>
              <c:strCache>
                <c:ptCount val="15"/>
                <c:pt idx="0">
                  <c:v>Registered Nurses</c:v>
                </c:pt>
                <c:pt idx="1">
                  <c:v>Heavy Truck Drivers </c:v>
                </c:pt>
                <c:pt idx="2">
                  <c:v>Fast Food and Counter Workers</c:v>
                </c:pt>
                <c:pt idx="3">
                  <c:v>Food Service Managers</c:v>
                </c:pt>
                <c:pt idx="4">
                  <c:v>Licensed Practical/Vocational Nurses</c:v>
                </c:pt>
                <c:pt idx="5">
                  <c:v>Retail Salespersons</c:v>
                </c:pt>
                <c:pt idx="6">
                  <c:v>Software Developers</c:v>
                </c:pt>
                <c:pt idx="7">
                  <c:v>First Line Retail Supervisors</c:v>
                </c:pt>
                <c:pt idx="8">
                  <c:v>Laborers and Stock Movers</c:v>
                </c:pt>
                <c:pt idx="9">
                  <c:v>Customer Service Representatives</c:v>
                </c:pt>
                <c:pt idx="10">
                  <c:v>Medical Dosimetrists, Medical Records</c:v>
                </c:pt>
                <c:pt idx="11">
                  <c:v>Maintenance and Repair Workers</c:v>
                </c:pt>
                <c:pt idx="12">
                  <c:v>Sales Representatives</c:v>
                </c:pt>
                <c:pt idx="13">
                  <c:v>Secretaries And Administrative Assistants</c:v>
                </c:pt>
                <c:pt idx="14">
                  <c:v>Human Resources Specialists</c:v>
                </c:pt>
              </c:strCache>
            </c:strRef>
          </c:cat>
          <c:val>
            <c:numRef>
              <c:f>'Combined-21_graph'!$H$2:$H$16</c:f>
              <c:numCache>
                <c:formatCode>#,##0</c:formatCode>
                <c:ptCount val="15"/>
                <c:pt idx="0">
                  <c:v>58817.435962177624</c:v>
                </c:pt>
                <c:pt idx="1">
                  <c:v>45658.554544097897</c:v>
                </c:pt>
                <c:pt idx="2">
                  <c:v>9074.0884058354732</c:v>
                </c:pt>
                <c:pt idx="3">
                  <c:v>36487.305689488909</c:v>
                </c:pt>
                <c:pt idx="4">
                  <c:v>32823.26393586371</c:v>
                </c:pt>
                <c:pt idx="5">
                  <c:v>21319.388540109616</c:v>
                </c:pt>
                <c:pt idx="6">
                  <c:v>26739.855409916145</c:v>
                </c:pt>
                <c:pt idx="7">
                  <c:v>18576.646080596191</c:v>
                </c:pt>
                <c:pt idx="8">
                  <c:v>21400.287241148962</c:v>
                </c:pt>
                <c:pt idx="9">
                  <c:v>12382.763982944569</c:v>
                </c:pt>
                <c:pt idx="10">
                  <c:v>10629.468771292301</c:v>
                </c:pt>
                <c:pt idx="11">
                  <c:v>10911.937822645406</c:v>
                </c:pt>
                <c:pt idx="12">
                  <c:v>11337.580789277736</c:v>
                </c:pt>
                <c:pt idx="13">
                  <c:v>6421.0418291012538</c:v>
                </c:pt>
                <c:pt idx="14">
                  <c:v>8548.5952309085424</c:v>
                </c:pt>
              </c:numCache>
            </c:numRef>
          </c:val>
          <c:extLst>
            <c:ext xmlns:c16="http://schemas.microsoft.com/office/drawing/2014/chart" uri="{C3380CC4-5D6E-409C-BE32-E72D297353CC}">
              <c16:uniqueId val="{00000000-E30A-440B-A2C3-D13F21303A38}"/>
            </c:ext>
          </c:extLst>
        </c:ser>
        <c:ser>
          <c:idx val="1"/>
          <c:order val="1"/>
          <c:tx>
            <c:strRef>
              <c:f>'Combined-21_graph'!$I$1</c:f>
              <c:strCache>
                <c:ptCount val="1"/>
                <c:pt idx="0">
                  <c:v>Exp 3+ Years</c:v>
                </c:pt>
              </c:strCache>
            </c:strRef>
          </c:tx>
          <c:spPr>
            <a:solidFill>
              <a:srgbClr val="DD0031"/>
            </a:solidFill>
            <a:ln>
              <a:noFill/>
            </a:ln>
            <a:effectLst/>
          </c:spPr>
          <c:invertIfNegative val="0"/>
          <c:cat>
            <c:strRef>
              <c:f>'Combined-21_graph'!$G$2:$G$16</c:f>
              <c:strCache>
                <c:ptCount val="15"/>
                <c:pt idx="0">
                  <c:v>Registered Nurses</c:v>
                </c:pt>
                <c:pt idx="1">
                  <c:v>Heavy Truck Drivers </c:v>
                </c:pt>
                <c:pt idx="2">
                  <c:v>Fast Food and Counter Workers</c:v>
                </c:pt>
                <c:pt idx="3">
                  <c:v>Food Service Managers</c:v>
                </c:pt>
                <c:pt idx="4">
                  <c:v>Licensed Practical/Vocational Nurses</c:v>
                </c:pt>
                <c:pt idx="5">
                  <c:v>Retail Salespersons</c:v>
                </c:pt>
                <c:pt idx="6">
                  <c:v>Software Developers</c:v>
                </c:pt>
                <c:pt idx="7">
                  <c:v>First Line Retail Supervisors</c:v>
                </c:pt>
                <c:pt idx="8">
                  <c:v>Laborers and Stock Movers</c:v>
                </c:pt>
                <c:pt idx="9">
                  <c:v>Customer Service Representatives</c:v>
                </c:pt>
                <c:pt idx="10">
                  <c:v>Medical Dosimetrists, Medical Records</c:v>
                </c:pt>
                <c:pt idx="11">
                  <c:v>Maintenance and Repair Workers</c:v>
                </c:pt>
                <c:pt idx="12">
                  <c:v>Sales Representatives</c:v>
                </c:pt>
                <c:pt idx="13">
                  <c:v>Secretaries And Administrative Assistants</c:v>
                </c:pt>
                <c:pt idx="14">
                  <c:v>Human Resources Specialists</c:v>
                </c:pt>
              </c:strCache>
            </c:strRef>
          </c:cat>
          <c:val>
            <c:numRef>
              <c:f>'Combined-21_graph'!$I$2:$I$16</c:f>
              <c:numCache>
                <c:formatCode>#,##0</c:formatCode>
                <c:ptCount val="15"/>
                <c:pt idx="0">
                  <c:v>6394</c:v>
                </c:pt>
                <c:pt idx="1">
                  <c:v>3045</c:v>
                </c:pt>
                <c:pt idx="2">
                  <c:v>31534</c:v>
                </c:pt>
                <c:pt idx="3">
                  <c:v>1050</c:v>
                </c:pt>
                <c:pt idx="4">
                  <c:v>550</c:v>
                </c:pt>
                <c:pt idx="5">
                  <c:v>9358</c:v>
                </c:pt>
                <c:pt idx="6">
                  <c:v>2709</c:v>
                </c:pt>
                <c:pt idx="7">
                  <c:v>5031</c:v>
                </c:pt>
                <c:pt idx="8">
                  <c:v>181</c:v>
                </c:pt>
                <c:pt idx="9">
                  <c:v>2278</c:v>
                </c:pt>
                <c:pt idx="10">
                  <c:v>3688</c:v>
                </c:pt>
                <c:pt idx="11">
                  <c:v>2511</c:v>
                </c:pt>
                <c:pt idx="12">
                  <c:v>560</c:v>
                </c:pt>
                <c:pt idx="13">
                  <c:v>5199</c:v>
                </c:pt>
                <c:pt idx="14">
                  <c:v>2442</c:v>
                </c:pt>
              </c:numCache>
            </c:numRef>
          </c:val>
          <c:extLst>
            <c:ext xmlns:c16="http://schemas.microsoft.com/office/drawing/2014/chart" uri="{C3380CC4-5D6E-409C-BE32-E72D297353CC}">
              <c16:uniqueId val="{00000001-E30A-440B-A2C3-D13F21303A38}"/>
            </c:ext>
          </c:extLst>
        </c:ser>
        <c:dLbls>
          <c:showLegendKey val="0"/>
          <c:showVal val="0"/>
          <c:showCatName val="0"/>
          <c:showSerName val="0"/>
          <c:showPercent val="0"/>
          <c:showBubbleSize val="0"/>
        </c:dLbls>
        <c:gapWidth val="150"/>
        <c:overlap val="100"/>
        <c:axId val="1080239679"/>
        <c:axId val="1080238015"/>
      </c:barChart>
      <c:catAx>
        <c:axId val="1080239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080238015"/>
        <c:crosses val="autoZero"/>
        <c:auto val="1"/>
        <c:lblAlgn val="ctr"/>
        <c:lblOffset val="100"/>
        <c:noMultiLvlLbl val="0"/>
      </c:catAx>
      <c:valAx>
        <c:axId val="1080238015"/>
        <c:scaling>
          <c:orientation val="minMax"/>
          <c:max val="60000"/>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080239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combined!$H$1</c:f>
              <c:strCache>
                <c:ptCount val="1"/>
                <c:pt idx="0">
                  <c:v>0-2 Yrs Experience (Entry Level)</c:v>
                </c:pt>
              </c:strCache>
            </c:strRef>
          </c:tx>
          <c:spPr>
            <a:solidFill>
              <a:srgbClr val="2322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combined!$G$2:$G$16</c:f>
              <c:strCache>
                <c:ptCount val="15"/>
                <c:pt idx="0">
                  <c:v>Communications</c:v>
                </c:pt>
                <c:pt idx="1">
                  <c:v>Management</c:v>
                </c:pt>
                <c:pt idx="2">
                  <c:v>Customer Service</c:v>
                </c:pt>
                <c:pt idx="3">
                  <c:v>Leadership</c:v>
                </c:pt>
                <c:pt idx="4">
                  <c:v>Operations</c:v>
                </c:pt>
                <c:pt idx="5">
                  <c:v>Sales</c:v>
                </c:pt>
                <c:pt idx="6">
                  <c:v>Problem Solving</c:v>
                </c:pt>
                <c:pt idx="7">
                  <c:v>Detail Oriented</c:v>
                </c:pt>
                <c:pt idx="8">
                  <c:v>Microsoft Office</c:v>
                </c:pt>
                <c:pt idx="9">
                  <c:v>Written Communication</c:v>
                </c:pt>
                <c:pt idx="10">
                  <c:v>Valid Driver's License</c:v>
                </c:pt>
                <c:pt idx="11">
                  <c:v>Multitasking</c:v>
                </c:pt>
                <c:pt idx="12">
                  <c:v>Computer Literacy</c:v>
                </c:pt>
                <c:pt idx="13">
                  <c:v>Nursing</c:v>
                </c:pt>
                <c:pt idx="14">
                  <c:v>Lifting Ability</c:v>
                </c:pt>
              </c:strCache>
            </c:strRef>
          </c:cat>
          <c:val>
            <c:numRef>
              <c:f>combined!$H$2:$H$16</c:f>
              <c:numCache>
                <c:formatCode>#,##0</c:formatCode>
                <c:ptCount val="15"/>
                <c:pt idx="0">
                  <c:v>134690</c:v>
                </c:pt>
                <c:pt idx="1">
                  <c:v>82617</c:v>
                </c:pt>
                <c:pt idx="2">
                  <c:v>109348</c:v>
                </c:pt>
                <c:pt idx="3">
                  <c:v>47315</c:v>
                </c:pt>
                <c:pt idx="4">
                  <c:v>55382</c:v>
                </c:pt>
                <c:pt idx="5">
                  <c:v>65056</c:v>
                </c:pt>
                <c:pt idx="6">
                  <c:v>43465</c:v>
                </c:pt>
                <c:pt idx="7">
                  <c:v>51569</c:v>
                </c:pt>
                <c:pt idx="8">
                  <c:v>35795</c:v>
                </c:pt>
                <c:pt idx="9">
                  <c:v>33185</c:v>
                </c:pt>
                <c:pt idx="10">
                  <c:v>46868</c:v>
                </c:pt>
                <c:pt idx="11">
                  <c:v>30638</c:v>
                </c:pt>
                <c:pt idx="12">
                  <c:v>33477</c:v>
                </c:pt>
                <c:pt idx="13">
                  <c:v>36867</c:v>
                </c:pt>
                <c:pt idx="14">
                  <c:v>34310</c:v>
                </c:pt>
              </c:numCache>
            </c:numRef>
          </c:val>
          <c:extLst>
            <c:ext xmlns:c16="http://schemas.microsoft.com/office/drawing/2014/chart" uri="{C3380CC4-5D6E-409C-BE32-E72D297353CC}">
              <c16:uniqueId val="{00000000-7349-4861-8347-676E34001BFC}"/>
            </c:ext>
          </c:extLst>
        </c:ser>
        <c:ser>
          <c:idx val="1"/>
          <c:order val="1"/>
          <c:tx>
            <c:strRef>
              <c:f>combined!$I$1</c:f>
              <c:strCache>
                <c:ptCount val="1"/>
                <c:pt idx="0">
                  <c:v>3 + yrs experience</c:v>
                </c:pt>
              </c:strCache>
            </c:strRef>
          </c:tx>
          <c:spPr>
            <a:solidFill>
              <a:srgbClr val="DD0031"/>
            </a:solidFill>
            <a:ln>
              <a:noFill/>
            </a:ln>
            <a:effectLst/>
          </c:spPr>
          <c:invertIfNegative val="0"/>
          <c:cat>
            <c:strRef>
              <c:f>combined!$G$2:$G$16</c:f>
              <c:strCache>
                <c:ptCount val="15"/>
                <c:pt idx="0">
                  <c:v>Communications</c:v>
                </c:pt>
                <c:pt idx="1">
                  <c:v>Management</c:v>
                </c:pt>
                <c:pt idx="2">
                  <c:v>Customer Service</c:v>
                </c:pt>
                <c:pt idx="3">
                  <c:v>Leadership</c:v>
                </c:pt>
                <c:pt idx="4">
                  <c:v>Operations</c:v>
                </c:pt>
                <c:pt idx="5">
                  <c:v>Sales</c:v>
                </c:pt>
                <c:pt idx="6">
                  <c:v>Problem Solving</c:v>
                </c:pt>
                <c:pt idx="7">
                  <c:v>Detail Oriented</c:v>
                </c:pt>
                <c:pt idx="8">
                  <c:v>Microsoft Office</c:v>
                </c:pt>
                <c:pt idx="9">
                  <c:v>Written Communication</c:v>
                </c:pt>
                <c:pt idx="10">
                  <c:v>Valid Driver's License</c:v>
                </c:pt>
                <c:pt idx="11">
                  <c:v>Multitasking</c:v>
                </c:pt>
                <c:pt idx="12">
                  <c:v>Computer Literacy</c:v>
                </c:pt>
                <c:pt idx="13">
                  <c:v>Nursing</c:v>
                </c:pt>
                <c:pt idx="14">
                  <c:v>Lifting Ability</c:v>
                </c:pt>
              </c:strCache>
            </c:strRef>
          </c:cat>
          <c:val>
            <c:numRef>
              <c:f>combined!$I$2:$I$16</c:f>
              <c:numCache>
                <c:formatCode>#,##0</c:formatCode>
                <c:ptCount val="15"/>
                <c:pt idx="0">
                  <c:v>154335</c:v>
                </c:pt>
                <c:pt idx="1">
                  <c:v>124665</c:v>
                </c:pt>
                <c:pt idx="2">
                  <c:v>76427</c:v>
                </c:pt>
                <c:pt idx="3">
                  <c:v>96491</c:v>
                </c:pt>
                <c:pt idx="4">
                  <c:v>82912</c:v>
                </c:pt>
                <c:pt idx="5">
                  <c:v>63107</c:v>
                </c:pt>
                <c:pt idx="6">
                  <c:v>65687</c:v>
                </c:pt>
                <c:pt idx="7">
                  <c:v>46074</c:v>
                </c:pt>
                <c:pt idx="8">
                  <c:v>44813</c:v>
                </c:pt>
                <c:pt idx="9">
                  <c:v>42122</c:v>
                </c:pt>
                <c:pt idx="10">
                  <c:v>26871</c:v>
                </c:pt>
                <c:pt idx="11">
                  <c:v>25566</c:v>
                </c:pt>
                <c:pt idx="12">
                  <c:v>22181</c:v>
                </c:pt>
                <c:pt idx="13">
                  <c:v>11565</c:v>
                </c:pt>
                <c:pt idx="14">
                  <c:v>12435</c:v>
                </c:pt>
              </c:numCache>
            </c:numRef>
          </c:val>
          <c:extLst>
            <c:ext xmlns:c16="http://schemas.microsoft.com/office/drawing/2014/chart" uri="{C3380CC4-5D6E-409C-BE32-E72D297353CC}">
              <c16:uniqueId val="{00000001-7349-4861-8347-676E34001BFC}"/>
            </c:ext>
          </c:extLst>
        </c:ser>
        <c:dLbls>
          <c:showLegendKey val="0"/>
          <c:showVal val="0"/>
          <c:showCatName val="0"/>
          <c:showSerName val="0"/>
          <c:showPercent val="0"/>
          <c:showBubbleSize val="0"/>
        </c:dLbls>
        <c:gapWidth val="150"/>
        <c:overlap val="100"/>
        <c:axId val="1252277456"/>
        <c:axId val="1252277872"/>
      </c:barChart>
      <c:catAx>
        <c:axId val="125227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252277872"/>
        <c:crosses val="autoZero"/>
        <c:auto val="1"/>
        <c:lblAlgn val="ctr"/>
        <c:lblOffset val="100"/>
        <c:noMultiLvlLbl val="0"/>
      </c:catAx>
      <c:valAx>
        <c:axId val="1252277872"/>
        <c:scaling>
          <c:orientation val="minMax"/>
          <c:max val="300000"/>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25227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Bump_test!$A$2</c:f>
              <c:strCache>
                <c:ptCount val="1"/>
                <c:pt idx="0">
                  <c:v>Health Professions </c:v>
                </c:pt>
              </c:strCache>
            </c:strRef>
          </c:tx>
          <c:spPr>
            <a:ln w="28575" cap="rnd">
              <a:solidFill>
                <a:schemeClr val="accent1"/>
              </a:solidFill>
              <a:round/>
            </a:ln>
            <a:effectLst/>
          </c:spPr>
          <c:marker>
            <c:symbol val="circle"/>
            <c:size val="12"/>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(Bump_test!$B$1,Bump_test!$D$1,Bump_test!$F$1)</c:f>
              <c:strCache>
                <c:ptCount val="3"/>
                <c:pt idx="0">
                  <c:v>2016-17</c:v>
                </c:pt>
                <c:pt idx="1">
                  <c:v>2018-19</c:v>
                </c:pt>
                <c:pt idx="2">
                  <c:v>2020-21</c:v>
                </c:pt>
              </c:strCache>
            </c:strRef>
          </c:cat>
          <c:val>
            <c:numRef>
              <c:f>(Bump_test!$B$2,Bump_test!$D$2,Bump_test!$F$2)</c:f>
              <c:numCache>
                <c:formatCode>General</c:formatCode>
                <c:ptCount val="3"/>
                <c:pt idx="0">
                  <c:v>1</c:v>
                </c:pt>
                <c:pt idx="1">
                  <c:v>1</c:v>
                </c:pt>
                <c:pt idx="2">
                  <c:v>1</c:v>
                </c:pt>
              </c:numCache>
            </c:numRef>
          </c:val>
          <c:smooth val="0"/>
          <c:extLst>
            <c:ext xmlns:c16="http://schemas.microsoft.com/office/drawing/2014/chart" uri="{C3380CC4-5D6E-409C-BE32-E72D297353CC}">
              <c16:uniqueId val="{00000000-07BA-47CF-A4A1-917714A61E4C}"/>
            </c:ext>
          </c:extLst>
        </c:ser>
        <c:ser>
          <c:idx val="1"/>
          <c:order val="1"/>
          <c:tx>
            <c:strRef>
              <c:f>Bump_test!$A$3</c:f>
              <c:strCache>
                <c:ptCount val="1"/>
                <c:pt idx="0">
                  <c:v>Business, Management</c:v>
                </c:pt>
              </c:strCache>
            </c:strRef>
          </c:tx>
          <c:spPr>
            <a:ln w="28575" cap="rnd">
              <a:solidFill>
                <a:schemeClr val="accent2"/>
              </a:solidFill>
              <a:round/>
            </a:ln>
            <a:effectLst/>
          </c:spPr>
          <c:marker>
            <c:symbol val="circle"/>
            <c:size val="12"/>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(Bump_test!$B$3,Bump_test!$D$3,Bump_test!$F$3)</c:f>
              <c:numCache>
                <c:formatCode>General</c:formatCode>
                <c:ptCount val="3"/>
                <c:pt idx="0">
                  <c:v>2</c:v>
                </c:pt>
                <c:pt idx="1">
                  <c:v>2</c:v>
                </c:pt>
                <c:pt idx="2">
                  <c:v>2</c:v>
                </c:pt>
              </c:numCache>
            </c:numRef>
          </c:val>
          <c:smooth val="0"/>
          <c:extLst>
            <c:ext xmlns:c16="http://schemas.microsoft.com/office/drawing/2014/chart" uri="{C3380CC4-5D6E-409C-BE32-E72D297353CC}">
              <c16:uniqueId val="{00000001-07BA-47CF-A4A1-917714A61E4C}"/>
            </c:ext>
          </c:extLst>
        </c:ser>
        <c:ser>
          <c:idx val="2"/>
          <c:order val="2"/>
          <c:tx>
            <c:strRef>
              <c:f>Bump_test!$A$4</c:f>
              <c:strCache>
                <c:ptCount val="1"/>
                <c:pt idx="0">
                  <c:v>Liberal Arts and Sciences</c:v>
                </c:pt>
              </c:strCache>
            </c:strRef>
          </c:tx>
          <c:spPr>
            <a:ln w="28575" cap="rnd">
              <a:solidFill>
                <a:schemeClr val="accent3"/>
              </a:solidFill>
              <a:round/>
            </a:ln>
            <a:effectLst/>
          </c:spPr>
          <c:marker>
            <c:symbol val="circle"/>
            <c:size val="12"/>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(Bump_test!$B$4,Bump_test!$D$4,Bump_test!$F$4)</c:f>
              <c:numCache>
                <c:formatCode>General</c:formatCode>
                <c:ptCount val="3"/>
                <c:pt idx="0">
                  <c:v>6</c:v>
                </c:pt>
                <c:pt idx="1">
                  <c:v>5</c:v>
                </c:pt>
                <c:pt idx="2">
                  <c:v>3</c:v>
                </c:pt>
              </c:numCache>
            </c:numRef>
          </c:val>
          <c:smooth val="0"/>
          <c:extLst>
            <c:ext xmlns:c16="http://schemas.microsoft.com/office/drawing/2014/chart" uri="{C3380CC4-5D6E-409C-BE32-E72D297353CC}">
              <c16:uniqueId val="{00000002-07BA-47CF-A4A1-917714A61E4C}"/>
            </c:ext>
          </c:extLst>
        </c:ser>
        <c:ser>
          <c:idx val="3"/>
          <c:order val="3"/>
          <c:tx>
            <c:strRef>
              <c:f>Bump_test!$A$5</c:f>
              <c:strCache>
                <c:ptCount val="1"/>
                <c:pt idx="0">
                  <c:v>Computer and Information </c:v>
                </c:pt>
              </c:strCache>
            </c:strRef>
          </c:tx>
          <c:spPr>
            <a:ln w="28575" cap="rnd">
              <a:solidFill>
                <a:schemeClr val="accent4"/>
              </a:solidFill>
              <a:round/>
            </a:ln>
            <a:effectLst/>
          </c:spPr>
          <c:marker>
            <c:symbol val="circle"/>
            <c:size val="12"/>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(Bump_test!$B$5,Bump_test!$D$5,Bump_test!$F$5)</c:f>
              <c:numCache>
                <c:formatCode>General</c:formatCode>
                <c:ptCount val="3"/>
                <c:pt idx="0">
                  <c:v>5</c:v>
                </c:pt>
                <c:pt idx="1">
                  <c:v>3</c:v>
                </c:pt>
                <c:pt idx="2">
                  <c:v>4</c:v>
                </c:pt>
              </c:numCache>
            </c:numRef>
          </c:val>
          <c:smooth val="0"/>
          <c:extLst>
            <c:ext xmlns:c16="http://schemas.microsoft.com/office/drawing/2014/chart" uri="{C3380CC4-5D6E-409C-BE32-E72D297353CC}">
              <c16:uniqueId val="{00000003-07BA-47CF-A4A1-917714A61E4C}"/>
            </c:ext>
          </c:extLst>
        </c:ser>
        <c:ser>
          <c:idx val="4"/>
          <c:order val="4"/>
          <c:tx>
            <c:strRef>
              <c:f>Bump_test!$A$6</c:f>
              <c:strCache>
                <c:ptCount val="1"/>
                <c:pt idx="0">
                  <c:v>Education</c:v>
                </c:pt>
              </c:strCache>
            </c:strRef>
          </c:tx>
          <c:spPr>
            <a:ln w="28575" cap="rnd">
              <a:solidFill>
                <a:schemeClr val="accent5"/>
              </a:solidFill>
              <a:round/>
            </a:ln>
            <a:effectLst/>
          </c:spPr>
          <c:marker>
            <c:symbol val="circle"/>
            <c:size val="12"/>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(Bump_test!$B$6,Bump_test!$D$6,Bump_test!$F$6)</c:f>
              <c:numCache>
                <c:formatCode>General</c:formatCode>
                <c:ptCount val="3"/>
                <c:pt idx="0">
                  <c:v>3</c:v>
                </c:pt>
                <c:pt idx="1">
                  <c:v>4</c:v>
                </c:pt>
                <c:pt idx="2">
                  <c:v>5</c:v>
                </c:pt>
              </c:numCache>
            </c:numRef>
          </c:val>
          <c:smooth val="0"/>
          <c:extLst>
            <c:ext xmlns:c16="http://schemas.microsoft.com/office/drawing/2014/chart" uri="{C3380CC4-5D6E-409C-BE32-E72D297353CC}">
              <c16:uniqueId val="{00000004-07BA-47CF-A4A1-917714A61E4C}"/>
            </c:ext>
          </c:extLst>
        </c:ser>
        <c:ser>
          <c:idx val="5"/>
          <c:order val="5"/>
          <c:tx>
            <c:strRef>
              <c:f>Bump_test!$A$7</c:f>
              <c:strCache>
                <c:ptCount val="1"/>
                <c:pt idx="0">
                  <c:v>Mechanic and Repair </c:v>
                </c:pt>
              </c:strCache>
            </c:strRef>
          </c:tx>
          <c:spPr>
            <a:ln w="28575" cap="rnd">
              <a:solidFill>
                <a:schemeClr val="accent6"/>
              </a:solidFill>
              <a:round/>
            </a:ln>
            <a:effectLst/>
          </c:spPr>
          <c:marker>
            <c:symbol val="circle"/>
            <c:size val="12"/>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(Bump_test!$B$7,Bump_test!$D$7,Bump_test!$F$7)</c:f>
              <c:numCache>
                <c:formatCode>General</c:formatCode>
                <c:ptCount val="3"/>
                <c:pt idx="0">
                  <c:v>4</c:v>
                </c:pt>
                <c:pt idx="1">
                  <c:v>6</c:v>
                </c:pt>
                <c:pt idx="2">
                  <c:v>6</c:v>
                </c:pt>
              </c:numCache>
            </c:numRef>
          </c:val>
          <c:smooth val="0"/>
          <c:extLst>
            <c:ext xmlns:c16="http://schemas.microsoft.com/office/drawing/2014/chart" uri="{C3380CC4-5D6E-409C-BE32-E72D297353CC}">
              <c16:uniqueId val="{00000005-07BA-47CF-A4A1-917714A61E4C}"/>
            </c:ext>
          </c:extLst>
        </c:ser>
        <c:ser>
          <c:idx val="6"/>
          <c:order val="6"/>
          <c:tx>
            <c:strRef>
              <c:f>Bump_test!$A$8</c:f>
              <c:strCache>
                <c:ptCount val="1"/>
                <c:pt idx="0">
                  <c:v>Personal and Culinary</c:v>
                </c:pt>
              </c:strCache>
            </c:strRef>
          </c:tx>
          <c:spPr>
            <a:ln w="28575" cap="rnd">
              <a:solidFill>
                <a:schemeClr val="accent1">
                  <a:lumMod val="60000"/>
                </a:schemeClr>
              </a:solidFill>
              <a:round/>
            </a:ln>
            <a:effectLst/>
          </c:spPr>
          <c:marker>
            <c:symbol val="circle"/>
            <c:size val="12"/>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(Bump_test!$B$8,Bump_test!$D$8,Bump_test!$F$8)</c:f>
              <c:numCache>
                <c:formatCode>General</c:formatCode>
                <c:ptCount val="3"/>
                <c:pt idx="0">
                  <c:v>7</c:v>
                </c:pt>
                <c:pt idx="1">
                  <c:v>7</c:v>
                </c:pt>
                <c:pt idx="2">
                  <c:v>7</c:v>
                </c:pt>
              </c:numCache>
            </c:numRef>
          </c:val>
          <c:smooth val="0"/>
          <c:extLst>
            <c:ext xmlns:c16="http://schemas.microsoft.com/office/drawing/2014/chart" uri="{C3380CC4-5D6E-409C-BE32-E72D297353CC}">
              <c16:uniqueId val="{00000006-07BA-47CF-A4A1-917714A61E4C}"/>
            </c:ext>
          </c:extLst>
        </c:ser>
        <c:ser>
          <c:idx val="7"/>
          <c:order val="7"/>
          <c:tx>
            <c:strRef>
              <c:f>Bump_test!$A$9</c:f>
              <c:strCache>
                <c:ptCount val="1"/>
                <c:pt idx="0">
                  <c:v>Engineering</c:v>
                </c:pt>
              </c:strCache>
            </c:strRef>
          </c:tx>
          <c:spPr>
            <a:ln w="28575" cap="rnd">
              <a:solidFill>
                <a:schemeClr val="accent2">
                  <a:lumMod val="60000"/>
                </a:schemeClr>
              </a:solidFill>
              <a:round/>
            </a:ln>
            <a:effectLst/>
          </c:spPr>
          <c:marker>
            <c:symbol val="circle"/>
            <c:size val="12"/>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(Bump_test!$B$9,Bump_test!$D$9,Bump_test!$F$9)</c:f>
              <c:numCache>
                <c:formatCode>General</c:formatCode>
                <c:ptCount val="3"/>
                <c:pt idx="0">
                  <c:v>9</c:v>
                </c:pt>
                <c:pt idx="1">
                  <c:v>8</c:v>
                </c:pt>
                <c:pt idx="2">
                  <c:v>8</c:v>
                </c:pt>
              </c:numCache>
            </c:numRef>
          </c:val>
          <c:smooth val="0"/>
          <c:extLst>
            <c:ext xmlns:c16="http://schemas.microsoft.com/office/drawing/2014/chart" uri="{C3380CC4-5D6E-409C-BE32-E72D297353CC}">
              <c16:uniqueId val="{00000007-07BA-47CF-A4A1-917714A61E4C}"/>
            </c:ext>
          </c:extLst>
        </c:ser>
        <c:ser>
          <c:idx val="8"/>
          <c:order val="8"/>
          <c:tx>
            <c:strRef>
              <c:f>Bump_test!$A$10</c:f>
              <c:strCache>
                <c:ptCount val="1"/>
                <c:pt idx="0">
                  <c:v>Visual and Performing Arts</c:v>
                </c:pt>
              </c:strCache>
            </c:strRef>
          </c:tx>
          <c:spPr>
            <a:ln w="28575" cap="rnd">
              <a:solidFill>
                <a:schemeClr val="accent3">
                  <a:lumMod val="60000"/>
                </a:schemeClr>
              </a:solidFill>
              <a:round/>
            </a:ln>
            <a:effectLst/>
          </c:spPr>
          <c:marker>
            <c:symbol val="circle"/>
            <c:size val="12"/>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(Bump_test!$B$10,Bump_test!$D$10,Bump_test!$F$10)</c:f>
              <c:numCache>
                <c:formatCode>General</c:formatCode>
                <c:ptCount val="3"/>
                <c:pt idx="0">
                  <c:v>10</c:v>
                </c:pt>
                <c:pt idx="1">
                  <c:v>9</c:v>
                </c:pt>
                <c:pt idx="2">
                  <c:v>9</c:v>
                </c:pt>
              </c:numCache>
            </c:numRef>
          </c:val>
          <c:smooth val="0"/>
          <c:extLst>
            <c:ext xmlns:c16="http://schemas.microsoft.com/office/drawing/2014/chart" uri="{C3380CC4-5D6E-409C-BE32-E72D297353CC}">
              <c16:uniqueId val="{00000008-07BA-47CF-A4A1-917714A61E4C}"/>
            </c:ext>
          </c:extLst>
        </c:ser>
        <c:ser>
          <c:idx val="9"/>
          <c:order val="9"/>
          <c:tx>
            <c:strRef>
              <c:f>Bump_test!$A$11</c:f>
              <c:strCache>
                <c:ptCount val="1"/>
                <c:pt idx="0">
                  <c:v>Biological and Biomedical Sciences</c:v>
                </c:pt>
              </c:strCache>
            </c:strRef>
          </c:tx>
          <c:spPr>
            <a:ln w="28575" cap="rnd">
              <a:solidFill>
                <a:schemeClr val="accent4">
                  <a:lumMod val="60000"/>
                </a:schemeClr>
              </a:solidFill>
              <a:round/>
            </a:ln>
            <a:effectLst/>
          </c:spPr>
          <c:marker>
            <c:symbol val="circle"/>
            <c:size val="12"/>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(Bump_test!$B$11,Bump_test!$D$11,Bump_test!$F$11)</c:f>
              <c:numCache>
                <c:formatCode>General</c:formatCode>
                <c:ptCount val="3"/>
                <c:pt idx="0">
                  <c:v>11</c:v>
                </c:pt>
                <c:pt idx="1">
                  <c:v>10</c:v>
                </c:pt>
                <c:pt idx="2">
                  <c:v>10</c:v>
                </c:pt>
              </c:numCache>
            </c:numRef>
          </c:val>
          <c:smooth val="0"/>
          <c:extLst>
            <c:ext xmlns:c16="http://schemas.microsoft.com/office/drawing/2014/chart" uri="{C3380CC4-5D6E-409C-BE32-E72D297353CC}">
              <c16:uniqueId val="{00000009-07BA-47CF-A4A1-917714A61E4C}"/>
            </c:ext>
          </c:extLst>
        </c:ser>
        <c:ser>
          <c:idx val="10"/>
          <c:order val="10"/>
          <c:tx>
            <c:strRef>
              <c:f>Bump_test!$A$12</c:f>
              <c:strCache>
                <c:ptCount val="1"/>
                <c:pt idx="0">
                  <c:v>Psychology</c:v>
                </c:pt>
              </c:strCache>
            </c:strRef>
          </c:tx>
          <c:spPr>
            <a:ln w="28575" cap="rnd">
              <a:solidFill>
                <a:schemeClr val="accent5">
                  <a:lumMod val="60000"/>
                </a:schemeClr>
              </a:solidFill>
              <a:round/>
            </a:ln>
            <a:effectLst/>
          </c:spPr>
          <c:marker>
            <c:symbol val="circle"/>
            <c:size val="12"/>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(Bump_test!$B$12,Bump_test!$D$12,Bump_test!$F$12)</c:f>
              <c:numCache>
                <c:formatCode>General</c:formatCode>
                <c:ptCount val="3"/>
                <c:pt idx="0">
                  <c:v>12</c:v>
                </c:pt>
                <c:pt idx="1">
                  <c:v>12</c:v>
                </c:pt>
                <c:pt idx="2">
                  <c:v>11</c:v>
                </c:pt>
              </c:numCache>
            </c:numRef>
          </c:val>
          <c:smooth val="0"/>
          <c:extLst>
            <c:ext xmlns:c16="http://schemas.microsoft.com/office/drawing/2014/chart" uri="{C3380CC4-5D6E-409C-BE32-E72D297353CC}">
              <c16:uniqueId val="{0000000A-07BA-47CF-A4A1-917714A61E4C}"/>
            </c:ext>
          </c:extLst>
        </c:ser>
        <c:ser>
          <c:idx val="11"/>
          <c:order val="11"/>
          <c:tx>
            <c:strRef>
              <c:f>Bump_test!$A$13</c:f>
              <c:strCache>
                <c:ptCount val="1"/>
                <c:pt idx="0">
                  <c:v>Homeland Security</c:v>
                </c:pt>
              </c:strCache>
            </c:strRef>
          </c:tx>
          <c:spPr>
            <a:ln w="28575" cap="rnd">
              <a:solidFill>
                <a:schemeClr val="accent6">
                  <a:lumMod val="60000"/>
                </a:schemeClr>
              </a:solidFill>
              <a:round/>
            </a:ln>
            <a:effectLst/>
          </c:spPr>
          <c:marker>
            <c:symbol val="circle"/>
            <c:size val="12"/>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(Bump_test!$B$13,Bump_test!$D$13,Bump_test!$F$13)</c:f>
              <c:numCache>
                <c:formatCode>General</c:formatCode>
                <c:ptCount val="3"/>
                <c:pt idx="0">
                  <c:v>8</c:v>
                </c:pt>
                <c:pt idx="1">
                  <c:v>11</c:v>
                </c:pt>
                <c:pt idx="2">
                  <c:v>12</c:v>
                </c:pt>
              </c:numCache>
            </c:numRef>
          </c:val>
          <c:smooth val="0"/>
          <c:extLst>
            <c:ext xmlns:c16="http://schemas.microsoft.com/office/drawing/2014/chart" uri="{C3380CC4-5D6E-409C-BE32-E72D297353CC}">
              <c16:uniqueId val="{0000000B-07BA-47CF-A4A1-917714A61E4C}"/>
            </c:ext>
          </c:extLst>
        </c:ser>
        <c:ser>
          <c:idx val="12"/>
          <c:order val="12"/>
          <c:tx>
            <c:strRef>
              <c:f>Bump_test!$A$14</c:f>
              <c:strCache>
                <c:ptCount val="1"/>
                <c:pt idx="0">
                  <c:v>Social Sciences</c:v>
                </c:pt>
              </c:strCache>
            </c:strRef>
          </c:tx>
          <c:spPr>
            <a:ln w="28575" cap="rnd">
              <a:solidFill>
                <a:schemeClr val="accent1">
                  <a:lumMod val="80000"/>
                  <a:lumOff val="20000"/>
                </a:schemeClr>
              </a:solidFill>
              <a:round/>
            </a:ln>
            <a:effectLst/>
          </c:spPr>
          <c:marker>
            <c:symbol val="circle"/>
            <c:size val="12"/>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(Bump_test!$B$14,Bump_test!$D$14,Bump_test!$F$14)</c:f>
              <c:numCache>
                <c:formatCode>General</c:formatCode>
                <c:ptCount val="3"/>
                <c:pt idx="0">
                  <c:v>13</c:v>
                </c:pt>
                <c:pt idx="1">
                  <c:v>13</c:v>
                </c:pt>
                <c:pt idx="2">
                  <c:v>13</c:v>
                </c:pt>
              </c:numCache>
            </c:numRef>
          </c:val>
          <c:smooth val="0"/>
          <c:extLst>
            <c:ext xmlns:c16="http://schemas.microsoft.com/office/drawing/2014/chart" uri="{C3380CC4-5D6E-409C-BE32-E72D297353CC}">
              <c16:uniqueId val="{0000000C-07BA-47CF-A4A1-917714A61E4C}"/>
            </c:ext>
          </c:extLst>
        </c:ser>
        <c:ser>
          <c:idx val="13"/>
          <c:order val="13"/>
          <c:tx>
            <c:strRef>
              <c:f>Bump_test!$A$15</c:f>
              <c:strCache>
                <c:ptCount val="1"/>
                <c:pt idx="0">
                  <c:v>Communication</c:v>
                </c:pt>
              </c:strCache>
            </c:strRef>
          </c:tx>
          <c:spPr>
            <a:ln w="28575" cap="rnd">
              <a:solidFill>
                <a:schemeClr val="accent2">
                  <a:lumMod val="80000"/>
                  <a:lumOff val="20000"/>
                </a:schemeClr>
              </a:solidFill>
              <a:round/>
            </a:ln>
            <a:effectLst/>
          </c:spPr>
          <c:marker>
            <c:symbol val="circle"/>
            <c:size val="12"/>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(Bump_test!$B$15,Bump_test!$D$15,Bump_test!$F$15)</c:f>
              <c:numCache>
                <c:formatCode>General</c:formatCode>
                <c:ptCount val="3"/>
                <c:pt idx="0">
                  <c:v>14</c:v>
                </c:pt>
                <c:pt idx="1">
                  <c:v>14</c:v>
                </c:pt>
                <c:pt idx="2">
                  <c:v>14</c:v>
                </c:pt>
              </c:numCache>
            </c:numRef>
          </c:val>
          <c:smooth val="0"/>
          <c:extLst>
            <c:ext xmlns:c16="http://schemas.microsoft.com/office/drawing/2014/chart" uri="{C3380CC4-5D6E-409C-BE32-E72D297353CC}">
              <c16:uniqueId val="{0000000D-07BA-47CF-A4A1-917714A61E4C}"/>
            </c:ext>
          </c:extLst>
        </c:ser>
        <c:ser>
          <c:idx val="14"/>
          <c:order val="14"/>
          <c:tx>
            <c:strRef>
              <c:f>Bump_test!$A$16</c:f>
              <c:strCache>
                <c:ptCount val="1"/>
                <c:pt idx="0">
                  <c:v>Family and Consumer Sciences</c:v>
                </c:pt>
              </c:strCache>
            </c:strRef>
          </c:tx>
          <c:spPr>
            <a:ln w="28575" cap="rnd">
              <a:solidFill>
                <a:schemeClr val="accent3">
                  <a:lumMod val="80000"/>
                  <a:lumOff val="20000"/>
                </a:schemeClr>
              </a:solidFill>
              <a:round/>
            </a:ln>
            <a:effectLst/>
          </c:spPr>
          <c:marker>
            <c:symbol val="circle"/>
            <c:size val="12"/>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(Bump_test!$B$16,Bump_test!$D$16,Bump_test!$F$16)</c:f>
              <c:numCache>
                <c:formatCode>General</c:formatCode>
                <c:ptCount val="3"/>
                <c:pt idx="0">
                  <c:v>16</c:v>
                </c:pt>
                <c:pt idx="1">
                  <c:v>17</c:v>
                </c:pt>
                <c:pt idx="2">
                  <c:v>15</c:v>
                </c:pt>
              </c:numCache>
            </c:numRef>
          </c:val>
          <c:smooth val="0"/>
          <c:extLst>
            <c:ext xmlns:c16="http://schemas.microsoft.com/office/drawing/2014/chart" uri="{C3380CC4-5D6E-409C-BE32-E72D297353CC}">
              <c16:uniqueId val="{0000000E-07BA-47CF-A4A1-917714A61E4C}"/>
            </c:ext>
          </c:extLst>
        </c:ser>
        <c:ser>
          <c:idx val="15"/>
          <c:order val="15"/>
          <c:tx>
            <c:strRef>
              <c:f>Bump_test!$A$17</c:f>
              <c:strCache>
                <c:ptCount val="1"/>
                <c:pt idx="0">
                  <c:v>Precision Production</c:v>
                </c:pt>
              </c:strCache>
            </c:strRef>
          </c:tx>
          <c:spPr>
            <a:ln w="28575" cap="rnd">
              <a:solidFill>
                <a:schemeClr val="accent4">
                  <a:lumMod val="80000"/>
                  <a:lumOff val="20000"/>
                </a:schemeClr>
              </a:solidFill>
              <a:round/>
            </a:ln>
            <a:effectLst/>
          </c:spPr>
          <c:marker>
            <c:symbol val="circle"/>
            <c:size val="12"/>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(Bump_test!$B$1,Bump_test!$D$1,Bump_test!$F$1)</c:f>
              <c:strCache>
                <c:ptCount val="3"/>
                <c:pt idx="0">
                  <c:v>2016-17</c:v>
                </c:pt>
                <c:pt idx="1">
                  <c:v>2018-19</c:v>
                </c:pt>
                <c:pt idx="2">
                  <c:v>2020-21</c:v>
                </c:pt>
              </c:strCache>
            </c:strRef>
          </c:cat>
          <c:val>
            <c:numRef>
              <c:f>(Bump_test!$B$17,Bump_test!$D$17,Bump_test!$F$17)</c:f>
              <c:numCache>
                <c:formatCode>General</c:formatCode>
                <c:ptCount val="3"/>
                <c:pt idx="0">
                  <c:v>15</c:v>
                </c:pt>
                <c:pt idx="1">
                  <c:v>16</c:v>
                </c:pt>
                <c:pt idx="2">
                  <c:v>16</c:v>
                </c:pt>
              </c:numCache>
            </c:numRef>
          </c:val>
          <c:smooth val="0"/>
          <c:extLst>
            <c:ext xmlns:c16="http://schemas.microsoft.com/office/drawing/2014/chart" uri="{C3380CC4-5D6E-409C-BE32-E72D297353CC}">
              <c16:uniqueId val="{0000000F-07BA-47CF-A4A1-917714A61E4C}"/>
            </c:ext>
          </c:extLst>
        </c:ser>
        <c:dLbls>
          <c:showLegendKey val="0"/>
          <c:showVal val="0"/>
          <c:showCatName val="0"/>
          <c:showSerName val="0"/>
          <c:showPercent val="0"/>
          <c:showBubbleSize val="0"/>
        </c:dLbls>
        <c:marker val="1"/>
        <c:smooth val="0"/>
        <c:axId val="482475103"/>
        <c:axId val="482464543"/>
      </c:lineChart>
      <c:catAx>
        <c:axId val="482475103"/>
        <c:scaling>
          <c:orientation val="minMax"/>
        </c:scaling>
        <c:delete val="0"/>
        <c:axPos val="t"/>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482464543"/>
        <c:crosses val="autoZero"/>
        <c:auto val="1"/>
        <c:lblAlgn val="ctr"/>
        <c:lblOffset val="100"/>
        <c:noMultiLvlLbl val="0"/>
      </c:catAx>
      <c:valAx>
        <c:axId val="482464543"/>
        <c:scaling>
          <c:orientation val="maxMin"/>
        </c:scaling>
        <c:delete val="1"/>
        <c:axPos val="l"/>
        <c:numFmt formatCode="General" sourceLinked="1"/>
        <c:majorTickMark val="none"/>
        <c:minorTickMark val="none"/>
        <c:tickLblPos val="nextTo"/>
        <c:crossAx val="482475103"/>
        <c:crosses val="autoZero"/>
        <c:crossBetween val="between"/>
      </c:valAx>
      <c:spPr>
        <a:noFill/>
        <a:ln>
          <a:noFill/>
        </a:ln>
        <a:effectLst/>
      </c:spPr>
    </c:plotArea>
    <c:legend>
      <c:legendPos val="r"/>
      <c:layout>
        <c:manualLayout>
          <c:xMode val="edge"/>
          <c:yMode val="edge"/>
          <c:x val="0.66540534337298107"/>
          <c:y val="2.0153875615333491E-2"/>
          <c:w val="0.3233111587426748"/>
          <c:h val="0.9542270735471373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88138466737622"/>
          <c:y val="6.4163831372930219E-2"/>
          <c:w val="0.78643740919695904"/>
          <c:h val="0.87879552093025404"/>
        </c:manualLayout>
      </c:layout>
      <c:barChart>
        <c:barDir val="bar"/>
        <c:grouping val="clustered"/>
        <c:varyColors val="0"/>
        <c:ser>
          <c:idx val="0"/>
          <c:order val="0"/>
          <c:tx>
            <c:strRef>
              <c:f>chart_update!$D$1</c:f>
              <c:strCache>
                <c:ptCount val="1"/>
                <c:pt idx="0">
                  <c:v>Supply (# of Certificates Below Bachelor's conferred 2020-2021)</c:v>
                </c:pt>
              </c:strCache>
            </c:strRef>
          </c:tx>
          <c:spPr>
            <a:solidFill>
              <a:srgbClr val="232222"/>
            </a:solidFill>
            <a:ln>
              <a:noFill/>
            </a:ln>
            <a:effectLst/>
          </c:spPr>
          <c:invertIfNegative val="0"/>
          <c:dLbls>
            <c:dLbl>
              <c:idx val="0"/>
              <c:layout>
                <c:manualLayout>
                  <c:x val="2.6688017080330933E-3"/>
                  <c:y val="2.873563218390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72-4AF5-817C-7FEDDFD33920}"/>
                </c:ext>
              </c:extLst>
            </c:dLbl>
            <c:dLbl>
              <c:idx val="1"/>
              <c:layout>
                <c:manualLayout>
                  <c:x val="5.3376034160661865E-3"/>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72-4AF5-817C-7FEDDFD33920}"/>
                </c:ext>
              </c:extLst>
            </c:dLbl>
            <c:dLbl>
              <c:idx val="2"/>
              <c:layout>
                <c:manualLayout>
                  <c:x val="-1.3344008540165466E-3"/>
                  <c:y val="1.1494252873563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72-4AF5-817C-7FEDDFD33920}"/>
                </c:ext>
              </c:extLst>
            </c:dLbl>
            <c:dLbl>
              <c:idx val="3"/>
              <c:layout>
                <c:manualLayout>
                  <c:x val="2.6688017080330442E-3"/>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72-4AF5-817C-7FEDDFD33920}"/>
                </c:ext>
              </c:extLst>
            </c:dLbl>
            <c:dLbl>
              <c:idx val="5"/>
              <c:layout>
                <c:manualLayout>
                  <c:x val="-4.8927466099676516E-17"/>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72-4AF5-817C-7FEDDFD33920}"/>
                </c:ext>
              </c:extLst>
            </c:dLbl>
            <c:dLbl>
              <c:idx val="6"/>
              <c:layout>
                <c:manualLayout>
                  <c:x val="0"/>
                  <c:y val="2.8735632183909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72-4AF5-817C-7FEDDFD33920}"/>
                </c:ext>
              </c:extLst>
            </c:dLbl>
            <c:dLbl>
              <c:idx val="7"/>
              <c:layout>
                <c:manualLayout>
                  <c:x val="0"/>
                  <c:y val="2.873563218390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72-4AF5-817C-7FEDDFD33920}"/>
                </c:ext>
              </c:extLst>
            </c:dLbl>
            <c:dLbl>
              <c:idx val="8"/>
              <c:layout>
                <c:manualLayout>
                  <c:x val="-4.8927466099676516E-17"/>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72-4AF5-817C-7FEDDFD33920}"/>
                </c:ext>
              </c:extLst>
            </c:dLbl>
            <c:dLbl>
              <c:idx val="9"/>
              <c:layout>
                <c:manualLayout>
                  <c:x val="0"/>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72-4AF5-817C-7FEDDFD3392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chart_update!$C$2:$C$11</c:f>
              <c:strCache>
                <c:ptCount val="10"/>
                <c:pt idx="0">
                  <c:v>Business, Management
 &amp; Marketing</c:v>
                </c:pt>
                <c:pt idx="1">
                  <c:v>Health Professions</c:v>
                </c:pt>
                <c:pt idx="2">
                  <c:v>Family &amp; Consumer
 Sciences</c:v>
                </c:pt>
                <c:pt idx="3">
                  <c:v>Personal &amp; Culinary 
Services</c:v>
                </c:pt>
                <c:pt idx="4">
                  <c:v>Construction </c:v>
                </c:pt>
                <c:pt idx="5">
                  <c:v>Precision Production</c:v>
                </c:pt>
                <c:pt idx="6">
                  <c:v>Computer &amp; Information 
Sciences</c:v>
                </c:pt>
                <c:pt idx="7">
                  <c:v>Homeland Security </c:v>
                </c:pt>
                <c:pt idx="8">
                  <c:v>Mechanic &amp; Repair
 Technologies</c:v>
                </c:pt>
                <c:pt idx="9">
                  <c:v>Liberal Arts &amp; Sciences</c:v>
                </c:pt>
              </c:strCache>
            </c:strRef>
          </c:cat>
          <c:val>
            <c:numRef>
              <c:f>chart_update!$D$2:$D$11</c:f>
              <c:numCache>
                <c:formatCode>#,##0</c:formatCode>
                <c:ptCount val="10"/>
                <c:pt idx="0">
                  <c:v>6721</c:v>
                </c:pt>
                <c:pt idx="1">
                  <c:v>9814</c:v>
                </c:pt>
                <c:pt idx="2">
                  <c:v>2151</c:v>
                </c:pt>
                <c:pt idx="3">
                  <c:v>4983</c:v>
                </c:pt>
                <c:pt idx="4">
                  <c:v>1347</c:v>
                </c:pt>
                <c:pt idx="5">
                  <c:v>2962</c:v>
                </c:pt>
                <c:pt idx="6">
                  <c:v>2889</c:v>
                </c:pt>
                <c:pt idx="7">
                  <c:v>1711</c:v>
                </c:pt>
                <c:pt idx="8">
                  <c:v>6507</c:v>
                </c:pt>
                <c:pt idx="9">
                  <c:v>3497</c:v>
                </c:pt>
              </c:numCache>
            </c:numRef>
          </c:val>
          <c:extLst>
            <c:ext xmlns:c16="http://schemas.microsoft.com/office/drawing/2014/chart" uri="{C3380CC4-5D6E-409C-BE32-E72D297353CC}">
              <c16:uniqueId val="{00000009-3B72-4AF5-817C-7FEDDFD33920}"/>
            </c:ext>
          </c:extLst>
        </c:ser>
        <c:ser>
          <c:idx val="1"/>
          <c:order val="1"/>
          <c:tx>
            <c:strRef>
              <c:f>chart_update!$E$1</c:f>
              <c:strCache>
                <c:ptCount val="1"/>
                <c:pt idx="0">
                  <c:v>filler 1</c:v>
                </c:pt>
              </c:strCache>
            </c:strRef>
          </c:tx>
          <c:spPr>
            <a:solidFill>
              <a:schemeClr val="accent2"/>
            </a:solidFill>
            <a:ln>
              <a:noFill/>
            </a:ln>
            <a:effectLst/>
          </c:spPr>
          <c:invertIfNegative val="0"/>
          <c:cat>
            <c:strRef>
              <c:f>chart_update!$C$2:$C$11</c:f>
              <c:strCache>
                <c:ptCount val="10"/>
                <c:pt idx="0">
                  <c:v>Business, Management
 &amp; Marketing</c:v>
                </c:pt>
                <c:pt idx="1">
                  <c:v>Health Professions</c:v>
                </c:pt>
                <c:pt idx="2">
                  <c:v>Family &amp; Consumer
 Sciences</c:v>
                </c:pt>
                <c:pt idx="3">
                  <c:v>Personal &amp; Culinary 
Services</c:v>
                </c:pt>
                <c:pt idx="4">
                  <c:v>Construction </c:v>
                </c:pt>
                <c:pt idx="5">
                  <c:v>Precision Production</c:v>
                </c:pt>
                <c:pt idx="6">
                  <c:v>Computer &amp; Information 
Sciences</c:v>
                </c:pt>
                <c:pt idx="7">
                  <c:v>Homeland Security </c:v>
                </c:pt>
                <c:pt idx="8">
                  <c:v>Mechanic &amp; Repair
 Technologies</c:v>
                </c:pt>
                <c:pt idx="9">
                  <c:v>Liberal Arts &amp; Sciences</c:v>
                </c:pt>
              </c:strCache>
            </c:strRef>
          </c:cat>
          <c:val>
            <c:numRef>
              <c:f>chart_update!$E$2:$E$11</c:f>
              <c:numCache>
                <c:formatCode>General</c:formatCode>
                <c:ptCount val="10"/>
              </c:numCache>
            </c:numRef>
          </c:val>
          <c:extLst>
            <c:ext xmlns:c16="http://schemas.microsoft.com/office/drawing/2014/chart" uri="{C3380CC4-5D6E-409C-BE32-E72D297353CC}">
              <c16:uniqueId val="{0000000A-3B72-4AF5-817C-7FEDDFD33920}"/>
            </c:ext>
          </c:extLst>
        </c:ser>
        <c:ser>
          <c:idx val="2"/>
          <c:order val="2"/>
          <c:tx>
            <c:strRef>
              <c:f>chart_update!$F$1</c:f>
              <c:strCache>
                <c:ptCount val="1"/>
                <c:pt idx="0">
                  <c:v>filler 2</c:v>
                </c:pt>
              </c:strCache>
            </c:strRef>
          </c:tx>
          <c:spPr>
            <a:solidFill>
              <a:schemeClr val="accent3"/>
            </a:solidFill>
            <a:ln>
              <a:noFill/>
            </a:ln>
            <a:effectLst/>
          </c:spPr>
          <c:invertIfNegative val="0"/>
          <c:cat>
            <c:strRef>
              <c:f>chart_update!$C$2:$C$11</c:f>
              <c:strCache>
                <c:ptCount val="10"/>
                <c:pt idx="0">
                  <c:v>Business, Management
 &amp; Marketing</c:v>
                </c:pt>
                <c:pt idx="1">
                  <c:v>Health Professions</c:v>
                </c:pt>
                <c:pt idx="2">
                  <c:v>Family &amp; Consumer
 Sciences</c:v>
                </c:pt>
                <c:pt idx="3">
                  <c:v>Personal &amp; Culinary 
Services</c:v>
                </c:pt>
                <c:pt idx="4">
                  <c:v>Construction </c:v>
                </c:pt>
                <c:pt idx="5">
                  <c:v>Precision Production</c:v>
                </c:pt>
                <c:pt idx="6">
                  <c:v>Computer &amp; Information 
Sciences</c:v>
                </c:pt>
                <c:pt idx="7">
                  <c:v>Homeland Security </c:v>
                </c:pt>
                <c:pt idx="8">
                  <c:v>Mechanic &amp; Repair
 Technologies</c:v>
                </c:pt>
                <c:pt idx="9">
                  <c:v>Liberal Arts &amp; Sciences</c:v>
                </c:pt>
              </c:strCache>
            </c:strRef>
          </c:cat>
          <c:val>
            <c:numRef>
              <c:f>chart_update!$F$2:$F$11</c:f>
              <c:numCache>
                <c:formatCode>General</c:formatCode>
                <c:ptCount val="10"/>
              </c:numCache>
            </c:numRef>
          </c:val>
          <c:extLst>
            <c:ext xmlns:c16="http://schemas.microsoft.com/office/drawing/2014/chart" uri="{C3380CC4-5D6E-409C-BE32-E72D297353CC}">
              <c16:uniqueId val="{0000000B-3B72-4AF5-817C-7FEDDFD33920}"/>
            </c:ext>
          </c:extLst>
        </c:ser>
        <c:dLbls>
          <c:showLegendKey val="0"/>
          <c:showVal val="0"/>
          <c:showCatName val="0"/>
          <c:showSerName val="0"/>
          <c:showPercent val="0"/>
          <c:showBubbleSize val="0"/>
        </c:dLbls>
        <c:gapWidth val="182"/>
        <c:axId val="1158103952"/>
        <c:axId val="1158102704"/>
      </c:barChart>
      <c:barChart>
        <c:barDir val="bar"/>
        <c:grouping val="stacked"/>
        <c:varyColors val="0"/>
        <c:ser>
          <c:idx val="3"/>
          <c:order val="3"/>
          <c:tx>
            <c:strRef>
              <c:f>chart_update!$G$1</c:f>
              <c:strCache>
                <c:ptCount val="1"/>
                <c:pt idx="0">
                  <c:v>Core Demand (# of Entry-Level Job Postings for High School or Vocational Training 2021)</c:v>
                </c:pt>
              </c:strCache>
            </c:strRef>
          </c:tx>
          <c:spPr>
            <a:solidFill>
              <a:srgbClr val="DD0031"/>
            </a:solidFill>
            <a:ln>
              <a:noFill/>
            </a:ln>
            <a:effectLst/>
          </c:spPr>
          <c:invertIfNegative val="0"/>
          <c:cat>
            <c:strRef>
              <c:f>chart_update!$C$2:$C$11</c:f>
              <c:strCache>
                <c:ptCount val="10"/>
                <c:pt idx="0">
                  <c:v>Business, Management
 &amp; Marketing</c:v>
                </c:pt>
                <c:pt idx="1">
                  <c:v>Health Professions</c:v>
                </c:pt>
                <c:pt idx="2">
                  <c:v>Family &amp; Consumer
 Sciences</c:v>
                </c:pt>
                <c:pt idx="3">
                  <c:v>Personal &amp; Culinary 
Services</c:v>
                </c:pt>
                <c:pt idx="4">
                  <c:v>Construction </c:v>
                </c:pt>
                <c:pt idx="5">
                  <c:v>Precision Production</c:v>
                </c:pt>
                <c:pt idx="6">
                  <c:v>Computer &amp; Information 
Sciences</c:v>
                </c:pt>
                <c:pt idx="7">
                  <c:v>Homeland Security </c:v>
                </c:pt>
                <c:pt idx="8">
                  <c:v>Mechanic &amp; Repair
 Technologies</c:v>
                </c:pt>
                <c:pt idx="9">
                  <c:v>Liberal Arts &amp; Sciences</c:v>
                </c:pt>
              </c:strCache>
            </c:strRef>
          </c:cat>
          <c:val>
            <c:numRef>
              <c:f>chart_update!$G$2:$G$11</c:f>
              <c:numCache>
                <c:formatCode>#,##0</c:formatCode>
                <c:ptCount val="10"/>
                <c:pt idx="0">
                  <c:v>58588</c:v>
                </c:pt>
                <c:pt idx="1">
                  <c:v>17347</c:v>
                </c:pt>
                <c:pt idx="2">
                  <c:v>589</c:v>
                </c:pt>
                <c:pt idx="3">
                  <c:v>7783</c:v>
                </c:pt>
                <c:pt idx="4">
                  <c:v>1858</c:v>
                </c:pt>
                <c:pt idx="5">
                  <c:v>7783</c:v>
                </c:pt>
                <c:pt idx="6">
                  <c:v>3174</c:v>
                </c:pt>
                <c:pt idx="7">
                  <c:v>2384</c:v>
                </c:pt>
                <c:pt idx="8">
                  <c:v>8585</c:v>
                </c:pt>
                <c:pt idx="9">
                  <c:v>122</c:v>
                </c:pt>
              </c:numCache>
            </c:numRef>
          </c:val>
          <c:extLst>
            <c:ext xmlns:c16="http://schemas.microsoft.com/office/drawing/2014/chart" uri="{C3380CC4-5D6E-409C-BE32-E72D297353CC}">
              <c16:uniqueId val="{0000000C-3B72-4AF5-817C-7FEDDFD33920}"/>
            </c:ext>
          </c:extLst>
        </c:ser>
        <c:ser>
          <c:idx val="4"/>
          <c:order val="4"/>
          <c:tx>
            <c:strRef>
              <c:f>chart_update!$H$1</c:f>
              <c:strCache>
                <c:ptCount val="1"/>
                <c:pt idx="0">
                  <c:v>Expanded Demand (# of Entry-Level Job Postings for High School or Vocational Training 2021)</c:v>
                </c:pt>
              </c:strCache>
            </c:strRef>
          </c:tx>
          <c:spPr>
            <a:solidFill>
              <a:schemeClr val="bg1">
                <a:lumMod val="65000"/>
              </a:schemeClr>
            </a:solidFill>
            <a:ln>
              <a:noFill/>
            </a:ln>
            <a:effectLst/>
          </c:spPr>
          <c:invertIfNegative val="0"/>
          <c:dLbls>
            <c:dLbl>
              <c:idx val="0"/>
              <c:layout>
                <c:manualLayout>
                  <c:x val="6.4826700404195622E-2"/>
                  <c:y val="0"/>
                </c:manualLayout>
              </c:layout>
              <c:tx>
                <c:rich>
                  <a:bodyPr/>
                  <a:lstStyle/>
                  <a:p>
                    <a:fld id="{2EB00E55-EFEB-46D0-A77F-3ACD013792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B72-4AF5-817C-7FEDDFD33920}"/>
                </c:ext>
              </c:extLst>
            </c:dLbl>
            <c:dLbl>
              <c:idx val="1"/>
              <c:layout>
                <c:manualLayout>
                  <c:x val="7.953697130071849E-2"/>
                  <c:y val="2.6918826442241276E-3"/>
                </c:manualLayout>
              </c:layout>
              <c:tx>
                <c:rich>
                  <a:bodyPr/>
                  <a:lstStyle/>
                  <a:p>
                    <a:fld id="{DFE18F1A-EE5F-4CD5-8EA3-AC8F96825D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3B72-4AF5-817C-7FEDDFD33920}"/>
                </c:ext>
              </c:extLst>
            </c:dLbl>
            <c:dLbl>
              <c:idx val="2"/>
              <c:layout>
                <c:manualLayout>
                  <c:x val="0.10979747536680859"/>
                  <c:y val="2.6565505228963588E-7"/>
                </c:manualLayout>
              </c:layout>
              <c:tx>
                <c:rich>
                  <a:bodyPr/>
                  <a:lstStyle/>
                  <a:p>
                    <a:fld id="{A3B7E024-375E-42C8-B361-FCE67D3C9D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B72-4AF5-817C-7FEDDFD33920}"/>
                </c:ext>
              </c:extLst>
            </c:dLbl>
            <c:dLbl>
              <c:idx val="3"/>
              <c:layout>
                <c:manualLayout>
                  <c:x val="3.965082827416784E-2"/>
                  <c:y val="0"/>
                </c:manualLayout>
              </c:layout>
              <c:tx>
                <c:rich>
                  <a:bodyPr/>
                  <a:lstStyle/>
                  <a:p>
                    <a:fld id="{EC1F8DB5-486D-4173-BF62-871B80A82DD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B72-4AF5-817C-7FEDDFD33920}"/>
                </c:ext>
              </c:extLst>
            </c:dLbl>
            <c:dLbl>
              <c:idx val="4"/>
              <c:layout>
                <c:manualLayout>
                  <c:x val="5.8227109418699713E-2"/>
                  <c:y val="5.0049411839714363E-4"/>
                </c:manualLayout>
              </c:layout>
              <c:tx>
                <c:rich>
                  <a:bodyPr/>
                  <a:lstStyle/>
                  <a:p>
                    <a:fld id="{01B2A19E-C1E0-4CA2-8272-CFF7D7676A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3B72-4AF5-817C-7FEDDFD33920}"/>
                </c:ext>
              </c:extLst>
            </c:dLbl>
            <c:dLbl>
              <c:idx val="5"/>
              <c:layout>
                <c:manualLayout>
                  <c:x val="1.8964988263576742E-2"/>
                  <c:y val="0"/>
                </c:manualLayout>
              </c:layout>
              <c:tx>
                <c:rich>
                  <a:bodyPr/>
                  <a:lstStyle/>
                  <a:p>
                    <a:fld id="{9F635B2E-6AB8-4D5D-986D-981CF880F6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B72-4AF5-817C-7FEDDFD33920}"/>
                </c:ext>
              </c:extLst>
            </c:dLbl>
            <c:dLbl>
              <c:idx val="6"/>
              <c:layout>
                <c:manualLayout>
                  <c:x val="4.1820648119545459E-2"/>
                  <c:y val="0"/>
                </c:manualLayout>
              </c:layout>
              <c:tx>
                <c:rich>
                  <a:bodyPr/>
                  <a:lstStyle/>
                  <a:p>
                    <a:fld id="{1911B7E7-B143-4423-943C-71E706C1E2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3B72-4AF5-817C-7FEDDFD33920}"/>
                </c:ext>
              </c:extLst>
            </c:dLbl>
            <c:dLbl>
              <c:idx val="7"/>
              <c:layout>
                <c:manualLayout>
                  <c:x val="9.8778970683108161E-2"/>
                  <c:y val="0"/>
                </c:manualLayout>
              </c:layout>
              <c:tx>
                <c:rich>
                  <a:bodyPr/>
                  <a:lstStyle/>
                  <a:p>
                    <a:fld id="{EEACC3CD-1FC4-43B0-AC4B-EA85FBD4BE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3B72-4AF5-817C-7FEDDFD33920}"/>
                </c:ext>
              </c:extLst>
            </c:dLbl>
            <c:dLbl>
              <c:idx val="8"/>
              <c:layout>
                <c:manualLayout>
                  <c:x val="3.1321540171769961E-2"/>
                  <c:y val="1.0536276751464822E-16"/>
                </c:manualLayout>
              </c:layout>
              <c:tx>
                <c:rich>
                  <a:bodyPr/>
                  <a:lstStyle/>
                  <a:p>
                    <a:fld id="{D07324B4-26D0-4FB2-BB3E-891719BC339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3B72-4AF5-817C-7FEDDFD33920}"/>
                </c:ext>
              </c:extLst>
            </c:dLbl>
            <c:dLbl>
              <c:idx val="9"/>
              <c:layout>
                <c:manualLayout>
                  <c:x val="5.1085382741889049E-2"/>
                  <c:y val="0"/>
                </c:manualLayout>
              </c:layout>
              <c:tx>
                <c:rich>
                  <a:bodyPr/>
                  <a:lstStyle/>
                  <a:p>
                    <a:fld id="{DA756A0F-1DFB-46D3-A94E-5A0AAF92DF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3B72-4AF5-817C-7FEDDFD33920}"/>
                </c:ext>
              </c:extLst>
            </c:dLbl>
            <c:spPr>
              <a:no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chart_update!$C$2:$C$11</c:f>
              <c:strCache>
                <c:ptCount val="10"/>
                <c:pt idx="0">
                  <c:v>Business, Management
 &amp; Marketing</c:v>
                </c:pt>
                <c:pt idx="1">
                  <c:v>Health Professions</c:v>
                </c:pt>
                <c:pt idx="2">
                  <c:v>Family &amp; Consumer
 Sciences</c:v>
                </c:pt>
                <c:pt idx="3">
                  <c:v>Personal &amp; Culinary 
Services</c:v>
                </c:pt>
                <c:pt idx="4">
                  <c:v>Construction </c:v>
                </c:pt>
                <c:pt idx="5">
                  <c:v>Precision Production</c:v>
                </c:pt>
                <c:pt idx="6">
                  <c:v>Computer &amp; Information 
Sciences</c:v>
                </c:pt>
                <c:pt idx="7">
                  <c:v>Homeland Security </c:v>
                </c:pt>
                <c:pt idx="8">
                  <c:v>Mechanic &amp; Repair
 Technologies</c:v>
                </c:pt>
                <c:pt idx="9">
                  <c:v>Liberal Arts &amp; Sciences</c:v>
                </c:pt>
              </c:strCache>
            </c:strRef>
          </c:cat>
          <c:val>
            <c:numRef>
              <c:f>chart_update!$H$2:$H$11</c:f>
              <c:numCache>
                <c:formatCode>#,##0</c:formatCode>
                <c:ptCount val="10"/>
                <c:pt idx="0">
                  <c:v>2685</c:v>
                </c:pt>
                <c:pt idx="1">
                  <c:v>7572</c:v>
                </c:pt>
                <c:pt idx="2">
                  <c:v>12962</c:v>
                </c:pt>
                <c:pt idx="3">
                  <c:v>3099</c:v>
                </c:pt>
                <c:pt idx="4">
                  <c:v>5121</c:v>
                </c:pt>
                <c:pt idx="5">
                  <c:v>99</c:v>
                </c:pt>
                <c:pt idx="6">
                  <c:v>3392</c:v>
                </c:pt>
                <c:pt idx="7">
                  <c:v>1897</c:v>
                </c:pt>
                <c:pt idx="8">
                  <c:v>335</c:v>
                </c:pt>
                <c:pt idx="9">
                  <c:v>0</c:v>
                </c:pt>
              </c:numCache>
            </c:numRef>
          </c:val>
          <c:extLst>
            <c:ext xmlns:c15="http://schemas.microsoft.com/office/drawing/2012/chart" uri="{02D57815-91ED-43cb-92C2-25804820EDAC}">
              <c15:datalabelsRange>
                <c15:f>chart_update!$I$2:$I$11</c15:f>
                <c15:dlblRangeCache>
                  <c:ptCount val="10"/>
                  <c:pt idx="0">
                    <c:v>61,273</c:v>
                  </c:pt>
                  <c:pt idx="1">
                    <c:v>24,919</c:v>
                  </c:pt>
                  <c:pt idx="2">
                    <c:v>13,551</c:v>
                  </c:pt>
                  <c:pt idx="3">
                    <c:v>10,882</c:v>
                  </c:pt>
                  <c:pt idx="4">
                    <c:v>6,979</c:v>
                  </c:pt>
                  <c:pt idx="5">
                    <c:v>7,882</c:v>
                  </c:pt>
                  <c:pt idx="6">
                    <c:v>6,566</c:v>
                  </c:pt>
                  <c:pt idx="7">
                    <c:v>4,281</c:v>
                  </c:pt>
                  <c:pt idx="8">
                    <c:v>8,920</c:v>
                  </c:pt>
                  <c:pt idx="9">
                    <c:v>122</c:v>
                  </c:pt>
                </c15:dlblRangeCache>
              </c15:datalabelsRange>
            </c:ext>
            <c:ext xmlns:c16="http://schemas.microsoft.com/office/drawing/2014/chart" uri="{C3380CC4-5D6E-409C-BE32-E72D297353CC}">
              <c16:uniqueId val="{00000017-3B72-4AF5-817C-7FEDDFD33920}"/>
            </c:ext>
          </c:extLst>
        </c:ser>
        <c:dLbls>
          <c:showLegendKey val="0"/>
          <c:showVal val="0"/>
          <c:showCatName val="0"/>
          <c:showSerName val="0"/>
          <c:showPercent val="0"/>
          <c:showBubbleSize val="0"/>
        </c:dLbls>
        <c:gapWidth val="350"/>
        <c:overlap val="100"/>
        <c:axId val="1454856656"/>
        <c:axId val="1454857904"/>
      </c:barChart>
      <c:catAx>
        <c:axId val="11581039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0"/>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58102704"/>
        <c:crosses val="autoZero"/>
        <c:auto val="1"/>
        <c:lblAlgn val="ctr"/>
        <c:lblOffset val="0"/>
        <c:noMultiLvlLbl val="0"/>
      </c:catAx>
      <c:valAx>
        <c:axId val="1158102704"/>
        <c:scaling>
          <c:orientation val="minMax"/>
        </c:scaling>
        <c:delete val="1"/>
        <c:axPos val="t"/>
        <c:numFmt formatCode="#,##0" sourceLinked="1"/>
        <c:majorTickMark val="out"/>
        <c:minorTickMark val="none"/>
        <c:tickLblPos val="nextTo"/>
        <c:crossAx val="1158103952"/>
        <c:crosses val="autoZero"/>
        <c:crossBetween val="between"/>
      </c:valAx>
      <c:valAx>
        <c:axId val="1454857904"/>
        <c:scaling>
          <c:orientation val="minMax"/>
          <c:max val="65000"/>
          <c:min val="0"/>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54856656"/>
        <c:crosses val="max"/>
        <c:crossBetween val="between"/>
      </c:valAx>
      <c:catAx>
        <c:axId val="1454856656"/>
        <c:scaling>
          <c:orientation val="maxMin"/>
        </c:scaling>
        <c:delete val="1"/>
        <c:axPos val="r"/>
        <c:numFmt formatCode="General" sourceLinked="1"/>
        <c:majorTickMark val="out"/>
        <c:minorTickMark val="none"/>
        <c:tickLblPos val="nextTo"/>
        <c:crossAx val="1454857904"/>
        <c:crosses val="max"/>
        <c:auto val="1"/>
        <c:lblAlgn val="ctr"/>
        <c:lblOffset val="100"/>
        <c:noMultiLvlLbl val="0"/>
      </c:catAx>
      <c:spPr>
        <a:noFill/>
        <a:ln>
          <a:noFill/>
        </a:ln>
        <a:effectLst/>
      </c:spPr>
    </c:plotArea>
    <c:legend>
      <c:legendPos val="r"/>
      <c:legendEntry>
        <c:idx val="1"/>
        <c:delete val="1"/>
      </c:legendEntry>
      <c:legendEntry>
        <c:idx val="2"/>
        <c:delete val="1"/>
      </c:legendEntry>
      <c:layout>
        <c:manualLayout>
          <c:xMode val="edge"/>
          <c:yMode val="edge"/>
          <c:x val="0.71456945083625945"/>
          <c:y val="0.29556656711014573"/>
          <c:w val="0.22805131244102889"/>
          <c:h val="0.5413091682505204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7168382798305"/>
          <c:y val="5.889411010633782E-2"/>
          <c:w val="0.76078319536980954"/>
          <c:h val="0.93395202829496571"/>
        </c:manualLayout>
      </c:layout>
      <c:barChart>
        <c:barDir val="bar"/>
        <c:grouping val="clustered"/>
        <c:varyColors val="0"/>
        <c:ser>
          <c:idx val="0"/>
          <c:order val="0"/>
          <c:tx>
            <c:strRef>
              <c:f>'chart update'!$D$1</c:f>
              <c:strCache>
                <c:ptCount val="1"/>
                <c:pt idx="0">
                  <c:v>Supply (# of Associate Degrees conferred 2020-2021)</c:v>
                </c:pt>
              </c:strCache>
            </c:strRef>
          </c:tx>
          <c:spPr>
            <a:solidFill>
              <a:srgbClr val="232222"/>
            </a:solidFill>
            <a:ln>
              <a:noFill/>
            </a:ln>
            <a:effectLst/>
          </c:spPr>
          <c:invertIfNegative val="0"/>
          <c:dLbls>
            <c:dLbl>
              <c:idx val="0"/>
              <c:layout>
                <c:manualLayout>
                  <c:x val="2.6688017080330933E-3"/>
                  <c:y val="2.873563218390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32-4380-BBA0-AC3C39C0EC70}"/>
                </c:ext>
              </c:extLst>
            </c:dLbl>
            <c:dLbl>
              <c:idx val="1"/>
              <c:layout>
                <c:manualLayout>
                  <c:x val="5.3376034160661865E-3"/>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32-4380-BBA0-AC3C39C0EC70}"/>
                </c:ext>
              </c:extLst>
            </c:dLbl>
            <c:dLbl>
              <c:idx val="2"/>
              <c:layout>
                <c:manualLayout>
                  <c:x val="-1.3344008540165466E-3"/>
                  <c:y val="1.1494252873563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32-4380-BBA0-AC3C39C0EC70}"/>
                </c:ext>
              </c:extLst>
            </c:dLbl>
            <c:dLbl>
              <c:idx val="3"/>
              <c:layout>
                <c:manualLayout>
                  <c:x val="2.6688017080330442E-3"/>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32-4380-BBA0-AC3C39C0EC70}"/>
                </c:ext>
              </c:extLst>
            </c:dLbl>
            <c:dLbl>
              <c:idx val="5"/>
              <c:layout>
                <c:manualLayout>
                  <c:x val="-4.8927466099676516E-17"/>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32-4380-BBA0-AC3C39C0EC70}"/>
                </c:ext>
              </c:extLst>
            </c:dLbl>
            <c:dLbl>
              <c:idx val="6"/>
              <c:layout>
                <c:manualLayout>
                  <c:x val="0"/>
                  <c:y val="2.8735632183909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32-4380-BBA0-AC3C39C0EC70}"/>
                </c:ext>
              </c:extLst>
            </c:dLbl>
            <c:dLbl>
              <c:idx val="7"/>
              <c:layout>
                <c:manualLayout>
                  <c:x val="0"/>
                  <c:y val="2.873563218390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32-4380-BBA0-AC3C39C0EC70}"/>
                </c:ext>
              </c:extLst>
            </c:dLbl>
            <c:dLbl>
              <c:idx val="8"/>
              <c:layout>
                <c:manualLayout>
                  <c:x val="-4.8927466099676516E-17"/>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32-4380-BBA0-AC3C39C0EC70}"/>
                </c:ext>
              </c:extLst>
            </c:dLbl>
            <c:dLbl>
              <c:idx val="9"/>
              <c:layout>
                <c:manualLayout>
                  <c:x val="0"/>
                  <c:y val="8.6206896551724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32-4380-BBA0-AC3C39C0EC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update'!$C$2:$C$11</c:f>
              <c:strCache>
                <c:ptCount val="10"/>
                <c:pt idx="0">
                  <c:v>Health Professions</c:v>
                </c:pt>
                <c:pt idx="1">
                  <c:v>Business, Management
 &amp; Marketing</c:v>
                </c:pt>
                <c:pt idx="2">
                  <c:v>Computer &amp; Information 
Sciences</c:v>
                </c:pt>
                <c:pt idx="3">
                  <c:v>Education</c:v>
                </c:pt>
                <c:pt idx="4">
                  <c:v>Personal &amp; Culinary 
Services</c:v>
                </c:pt>
                <c:pt idx="5">
                  <c:v>Homeland Security &amp;
Law Enforcement</c:v>
                </c:pt>
                <c:pt idx="6">
                  <c:v>Visual &amp; 
Performing Arts</c:v>
                </c:pt>
                <c:pt idx="7">
                  <c:v>Mechanic &amp; Repair
 Technologies</c:v>
                </c:pt>
                <c:pt idx="8">
                  <c:v>Science Technologies</c:v>
                </c:pt>
                <c:pt idx="9">
                  <c:v>Liberal Arts &amp; Sciences</c:v>
                </c:pt>
              </c:strCache>
            </c:strRef>
          </c:cat>
          <c:val>
            <c:numRef>
              <c:f>'chart update'!$D$2:$D$11</c:f>
              <c:numCache>
                <c:formatCode>#,##0</c:formatCode>
                <c:ptCount val="10"/>
                <c:pt idx="0">
                  <c:v>3751</c:v>
                </c:pt>
                <c:pt idx="1">
                  <c:v>2558</c:v>
                </c:pt>
                <c:pt idx="2">
                  <c:v>1092</c:v>
                </c:pt>
                <c:pt idx="3">
                  <c:v>690</c:v>
                </c:pt>
                <c:pt idx="4">
                  <c:v>319</c:v>
                </c:pt>
                <c:pt idx="5">
                  <c:v>702</c:v>
                </c:pt>
                <c:pt idx="6">
                  <c:v>292</c:v>
                </c:pt>
                <c:pt idx="7">
                  <c:v>1315</c:v>
                </c:pt>
                <c:pt idx="8">
                  <c:v>671</c:v>
                </c:pt>
                <c:pt idx="9">
                  <c:v>7046</c:v>
                </c:pt>
              </c:numCache>
            </c:numRef>
          </c:val>
          <c:extLst>
            <c:ext xmlns:c16="http://schemas.microsoft.com/office/drawing/2014/chart" uri="{C3380CC4-5D6E-409C-BE32-E72D297353CC}">
              <c16:uniqueId val="{00000009-A632-4380-BBA0-AC3C39C0EC70}"/>
            </c:ext>
          </c:extLst>
        </c:ser>
        <c:ser>
          <c:idx val="1"/>
          <c:order val="1"/>
          <c:tx>
            <c:strRef>
              <c:f>'chart update'!$E$1</c:f>
              <c:strCache>
                <c:ptCount val="1"/>
                <c:pt idx="0">
                  <c:v>filler 1</c:v>
                </c:pt>
              </c:strCache>
            </c:strRef>
          </c:tx>
          <c:spPr>
            <a:solidFill>
              <a:schemeClr val="accent2"/>
            </a:solidFill>
            <a:ln>
              <a:noFill/>
            </a:ln>
            <a:effectLst/>
          </c:spPr>
          <c:invertIfNegative val="0"/>
          <c:cat>
            <c:strRef>
              <c:f>'chart update'!$C$2:$C$11</c:f>
              <c:strCache>
                <c:ptCount val="10"/>
                <c:pt idx="0">
                  <c:v>Health Professions</c:v>
                </c:pt>
                <c:pt idx="1">
                  <c:v>Business, Management
 &amp; Marketing</c:v>
                </c:pt>
                <c:pt idx="2">
                  <c:v>Computer &amp; Information 
Sciences</c:v>
                </c:pt>
                <c:pt idx="3">
                  <c:v>Education</c:v>
                </c:pt>
                <c:pt idx="4">
                  <c:v>Personal &amp; Culinary 
Services</c:v>
                </c:pt>
                <c:pt idx="5">
                  <c:v>Homeland Security &amp;
Law Enforcement</c:v>
                </c:pt>
                <c:pt idx="6">
                  <c:v>Visual &amp; 
Performing Arts</c:v>
                </c:pt>
                <c:pt idx="7">
                  <c:v>Mechanic &amp; Repair
 Technologies</c:v>
                </c:pt>
                <c:pt idx="8">
                  <c:v>Science Technologies</c:v>
                </c:pt>
                <c:pt idx="9">
                  <c:v>Liberal Arts &amp; Sciences</c:v>
                </c:pt>
              </c:strCache>
            </c:strRef>
          </c:cat>
          <c:val>
            <c:numRef>
              <c:f>'chart update'!$E$2:$E$11</c:f>
              <c:numCache>
                <c:formatCode>General</c:formatCode>
                <c:ptCount val="10"/>
              </c:numCache>
            </c:numRef>
          </c:val>
          <c:extLst>
            <c:ext xmlns:c16="http://schemas.microsoft.com/office/drawing/2014/chart" uri="{C3380CC4-5D6E-409C-BE32-E72D297353CC}">
              <c16:uniqueId val="{0000000A-A632-4380-BBA0-AC3C39C0EC70}"/>
            </c:ext>
          </c:extLst>
        </c:ser>
        <c:ser>
          <c:idx val="2"/>
          <c:order val="2"/>
          <c:tx>
            <c:strRef>
              <c:f>'chart update'!$F$1</c:f>
              <c:strCache>
                <c:ptCount val="1"/>
                <c:pt idx="0">
                  <c:v>filler 2</c:v>
                </c:pt>
              </c:strCache>
            </c:strRef>
          </c:tx>
          <c:spPr>
            <a:solidFill>
              <a:schemeClr val="accent3"/>
            </a:solidFill>
            <a:ln>
              <a:noFill/>
            </a:ln>
            <a:effectLst/>
          </c:spPr>
          <c:invertIfNegative val="0"/>
          <c:cat>
            <c:strRef>
              <c:f>'chart update'!$C$2:$C$11</c:f>
              <c:strCache>
                <c:ptCount val="10"/>
                <c:pt idx="0">
                  <c:v>Health Professions</c:v>
                </c:pt>
                <c:pt idx="1">
                  <c:v>Business, Management
 &amp; Marketing</c:v>
                </c:pt>
                <c:pt idx="2">
                  <c:v>Computer &amp; Information 
Sciences</c:v>
                </c:pt>
                <c:pt idx="3">
                  <c:v>Education</c:v>
                </c:pt>
                <c:pt idx="4">
                  <c:v>Personal &amp; Culinary 
Services</c:v>
                </c:pt>
                <c:pt idx="5">
                  <c:v>Homeland Security &amp;
Law Enforcement</c:v>
                </c:pt>
                <c:pt idx="6">
                  <c:v>Visual &amp; 
Performing Arts</c:v>
                </c:pt>
                <c:pt idx="7">
                  <c:v>Mechanic &amp; Repair
 Technologies</c:v>
                </c:pt>
                <c:pt idx="8">
                  <c:v>Science Technologies</c:v>
                </c:pt>
                <c:pt idx="9">
                  <c:v>Liberal Arts &amp; Sciences</c:v>
                </c:pt>
              </c:strCache>
            </c:strRef>
          </c:cat>
          <c:val>
            <c:numRef>
              <c:f>'chart update'!$F$2:$F$11</c:f>
              <c:numCache>
                <c:formatCode>General</c:formatCode>
                <c:ptCount val="10"/>
              </c:numCache>
            </c:numRef>
          </c:val>
          <c:extLst>
            <c:ext xmlns:c16="http://schemas.microsoft.com/office/drawing/2014/chart" uri="{C3380CC4-5D6E-409C-BE32-E72D297353CC}">
              <c16:uniqueId val="{0000000B-A632-4380-BBA0-AC3C39C0EC70}"/>
            </c:ext>
          </c:extLst>
        </c:ser>
        <c:dLbls>
          <c:showLegendKey val="0"/>
          <c:showVal val="0"/>
          <c:showCatName val="0"/>
          <c:showSerName val="0"/>
          <c:showPercent val="0"/>
          <c:showBubbleSize val="0"/>
        </c:dLbls>
        <c:gapWidth val="182"/>
        <c:axId val="1158103952"/>
        <c:axId val="1158102704"/>
      </c:barChart>
      <c:barChart>
        <c:barDir val="bar"/>
        <c:grouping val="stacked"/>
        <c:varyColors val="0"/>
        <c:ser>
          <c:idx val="3"/>
          <c:order val="3"/>
          <c:tx>
            <c:strRef>
              <c:f>'chart update'!$G$1</c:f>
              <c:strCache>
                <c:ptCount val="1"/>
                <c:pt idx="0">
                  <c:v>Core Demand (# of Entry-Level Job Postings for Associate Degree 2021)</c:v>
                </c:pt>
              </c:strCache>
            </c:strRef>
          </c:tx>
          <c:spPr>
            <a:solidFill>
              <a:srgbClr val="DD0031"/>
            </a:solidFill>
            <a:ln>
              <a:noFill/>
            </a:ln>
            <a:effectLst/>
          </c:spPr>
          <c:invertIfNegative val="0"/>
          <c:cat>
            <c:strRef>
              <c:f>'chart update'!$C$2:$C$11</c:f>
              <c:strCache>
                <c:ptCount val="10"/>
                <c:pt idx="0">
                  <c:v>Health Professions</c:v>
                </c:pt>
                <c:pt idx="1">
                  <c:v>Business, Management
 &amp; Marketing</c:v>
                </c:pt>
                <c:pt idx="2">
                  <c:v>Computer &amp; Information 
Sciences</c:v>
                </c:pt>
                <c:pt idx="3">
                  <c:v>Education</c:v>
                </c:pt>
                <c:pt idx="4">
                  <c:v>Personal &amp; Culinary 
Services</c:v>
                </c:pt>
                <c:pt idx="5">
                  <c:v>Homeland Security &amp;
Law Enforcement</c:v>
                </c:pt>
                <c:pt idx="6">
                  <c:v>Visual &amp; 
Performing Arts</c:v>
                </c:pt>
                <c:pt idx="7">
                  <c:v>Mechanic &amp; Repair
 Technologies</c:v>
                </c:pt>
                <c:pt idx="8">
                  <c:v>Science Technologies</c:v>
                </c:pt>
                <c:pt idx="9">
                  <c:v>Liberal Arts &amp; Sciences</c:v>
                </c:pt>
              </c:strCache>
            </c:strRef>
          </c:cat>
          <c:val>
            <c:numRef>
              <c:f>'chart update'!$G$2:$G$11</c:f>
              <c:numCache>
                <c:formatCode>#,##0</c:formatCode>
                <c:ptCount val="10"/>
                <c:pt idx="0">
                  <c:v>18075</c:v>
                </c:pt>
                <c:pt idx="1">
                  <c:v>15921</c:v>
                </c:pt>
                <c:pt idx="2">
                  <c:v>2692</c:v>
                </c:pt>
                <c:pt idx="3">
                  <c:v>1122</c:v>
                </c:pt>
                <c:pt idx="4">
                  <c:v>503</c:v>
                </c:pt>
                <c:pt idx="5">
                  <c:v>325</c:v>
                </c:pt>
                <c:pt idx="6">
                  <c:v>212</c:v>
                </c:pt>
                <c:pt idx="7">
                  <c:v>1221</c:v>
                </c:pt>
                <c:pt idx="8">
                  <c:v>162</c:v>
                </c:pt>
                <c:pt idx="9">
                  <c:v>359</c:v>
                </c:pt>
              </c:numCache>
            </c:numRef>
          </c:val>
          <c:extLst>
            <c:ext xmlns:c16="http://schemas.microsoft.com/office/drawing/2014/chart" uri="{C3380CC4-5D6E-409C-BE32-E72D297353CC}">
              <c16:uniqueId val="{0000000C-A632-4380-BBA0-AC3C39C0EC70}"/>
            </c:ext>
          </c:extLst>
        </c:ser>
        <c:ser>
          <c:idx val="4"/>
          <c:order val="4"/>
          <c:tx>
            <c:strRef>
              <c:f>'chart update'!$H$1</c:f>
              <c:strCache>
                <c:ptCount val="1"/>
                <c:pt idx="0">
                  <c:v>Expanded Demand (# of Entry-Level Job Postings for Associate Degree 2021)</c:v>
                </c:pt>
              </c:strCache>
            </c:strRef>
          </c:tx>
          <c:spPr>
            <a:solidFill>
              <a:schemeClr val="bg1">
                <a:lumMod val="65000"/>
              </a:schemeClr>
            </a:solidFill>
            <a:ln>
              <a:noFill/>
            </a:ln>
            <a:effectLst/>
          </c:spPr>
          <c:invertIfNegative val="0"/>
          <c:dLbls>
            <c:dLbl>
              <c:idx val="0"/>
              <c:layout>
                <c:manualLayout>
                  <c:x val="6.035592906655899E-2"/>
                  <c:y val="-7.3459569243125111E-4"/>
                </c:manualLayout>
              </c:layout>
              <c:tx>
                <c:rich>
                  <a:bodyPr/>
                  <a:lstStyle/>
                  <a:p>
                    <a:fld id="{9BF35371-ACFB-4270-9093-22B00E8D8D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632-4380-BBA0-AC3C39C0EC70}"/>
                </c:ext>
              </c:extLst>
            </c:dLbl>
            <c:dLbl>
              <c:idx val="1"/>
              <c:layout>
                <c:manualLayout>
                  <c:x val="4.3166851739686388E-2"/>
                  <c:y val="2.6926165893137082E-3"/>
                </c:manualLayout>
              </c:layout>
              <c:tx>
                <c:rich>
                  <a:bodyPr/>
                  <a:lstStyle/>
                  <a:p>
                    <a:fld id="{479A0144-34AF-44FF-B781-D551DAFE3E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632-4380-BBA0-AC3C39C0EC70}"/>
                </c:ext>
              </c:extLst>
            </c:dLbl>
            <c:dLbl>
              <c:idx val="2"/>
              <c:layout>
                <c:manualLayout>
                  <c:x val="3.4630106332862239E-2"/>
                  <c:y val="4.9041260917578556E-3"/>
                </c:manualLayout>
              </c:layout>
              <c:tx>
                <c:rich>
                  <a:bodyPr/>
                  <a:lstStyle/>
                  <a:p>
                    <a:fld id="{DB474A82-B575-42E7-94A1-DFF2742F70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632-4380-BBA0-AC3C39C0EC70}"/>
                </c:ext>
              </c:extLst>
            </c:dLbl>
            <c:dLbl>
              <c:idx val="3"/>
              <c:layout>
                <c:manualLayout>
                  <c:x val="3.5971002422774075E-2"/>
                  <c:y val="1.4721838246083698E-3"/>
                </c:manualLayout>
              </c:layout>
              <c:tx>
                <c:rich>
                  <a:bodyPr rot="0" spcFirstLastPara="1" vertOverflow="overflow" horzOverflow="overflow"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fld id="{0AE6481E-CD1D-4722-B5E9-543E9D7BE9FD}" type="CELLRANGE">
                      <a:rPr lang="en-US"/>
                      <a:pPr>
                        <a:defRPr sz="1000">
                          <a:latin typeface="Helvetica" panose="020B0604020202020204" pitchFamily="34" charset="0"/>
                          <a:cs typeface="Helvetica" panose="020B0604020202020204" pitchFamily="34" charset="0"/>
                        </a:defRPr>
                      </a:pPr>
                      <a:t>[CELLRANGE]</a:t>
                    </a:fld>
                    <a:endParaRPr lang="en-US"/>
                  </a:p>
                </c:rich>
              </c:tx>
              <c:spPr>
                <a:no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3.6346153846153841E-2"/>
                      <c:h val="4.5359594727128104E-2"/>
                    </c:manualLayout>
                  </c15:layout>
                  <c15:dlblFieldTable/>
                  <c15:showDataLabelsRange val="1"/>
                </c:ext>
                <c:ext xmlns:c16="http://schemas.microsoft.com/office/drawing/2014/chart" uri="{C3380CC4-5D6E-409C-BE32-E72D297353CC}">
                  <c16:uniqueId val="{00000010-A632-4380-BBA0-AC3C39C0EC70}"/>
                </c:ext>
              </c:extLst>
            </c:dLbl>
            <c:dLbl>
              <c:idx val="4"/>
              <c:layout>
                <c:manualLayout>
                  <c:x val="3.697333885895842E-2"/>
                  <c:y val="-1.7625224031452198E-4"/>
                </c:manualLayout>
              </c:layout>
              <c:tx>
                <c:rich>
                  <a:bodyPr/>
                  <a:lstStyle/>
                  <a:p>
                    <a:fld id="{0D253396-64BD-4F74-B60C-F20C465EB9D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632-4380-BBA0-AC3C39C0EC70}"/>
                </c:ext>
              </c:extLst>
            </c:dLbl>
            <c:dLbl>
              <c:idx val="5"/>
              <c:layout>
                <c:manualLayout>
                  <c:x val="3.3516081871344985E-2"/>
                  <c:y val="4.2470419362809108E-7"/>
                </c:manualLayout>
              </c:layout>
              <c:tx>
                <c:rich>
                  <a:bodyPr/>
                  <a:lstStyle/>
                  <a:p>
                    <a:fld id="{13101B5C-CC8D-416D-9B1F-CF72C26D2F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632-4380-BBA0-AC3C39C0EC70}"/>
                </c:ext>
              </c:extLst>
            </c:dLbl>
            <c:dLbl>
              <c:idx val="6"/>
              <c:layout>
                <c:manualLayout>
                  <c:x val="4.1820648119545459E-2"/>
                  <c:y val="0"/>
                </c:manualLayout>
              </c:layout>
              <c:tx>
                <c:rich>
                  <a:bodyPr/>
                  <a:lstStyle/>
                  <a:p>
                    <a:fld id="{26E5665B-3F75-428F-AAD2-A7579E917D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632-4380-BBA0-AC3C39C0EC70}"/>
                </c:ext>
              </c:extLst>
            </c:dLbl>
            <c:dLbl>
              <c:idx val="7"/>
              <c:layout>
                <c:manualLayout>
                  <c:x val="1.5505995313221619E-2"/>
                  <c:y val="-2.6966592768137981E-3"/>
                </c:manualLayout>
              </c:layout>
              <c:tx>
                <c:rich>
                  <a:bodyPr/>
                  <a:lstStyle/>
                  <a:p>
                    <a:fld id="{0B327218-519C-4FC1-83E3-F88ED94DF8F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632-4380-BBA0-AC3C39C0EC70}"/>
                </c:ext>
              </c:extLst>
            </c:dLbl>
            <c:dLbl>
              <c:idx val="8"/>
              <c:layout>
                <c:manualLayout>
                  <c:x val="2.4080367035945273E-2"/>
                  <c:y val="-2.6966592768136004E-3"/>
                </c:manualLayout>
              </c:layout>
              <c:tx>
                <c:rich>
                  <a:bodyPr/>
                  <a:lstStyle/>
                  <a:p>
                    <a:fld id="{8E006EF0-DEBD-4B88-9FBD-36C99DD15E0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A632-4380-BBA0-AC3C39C0EC70}"/>
                </c:ext>
              </c:extLst>
            </c:dLbl>
            <c:dLbl>
              <c:idx val="9"/>
              <c:layout>
                <c:manualLayout>
                  <c:x val="3.1360286694932363E-2"/>
                  <c:y val="-2.4514838639926482E-3"/>
                </c:manualLayout>
              </c:layout>
              <c:tx>
                <c:rich>
                  <a:bodyPr/>
                  <a:lstStyle/>
                  <a:p>
                    <a:fld id="{F156833B-7E65-4D49-B46A-532B2039C5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632-4380-BBA0-AC3C39C0EC70}"/>
                </c:ext>
              </c:extLst>
            </c:dLbl>
            <c:spPr>
              <a:no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'chart update'!$C$2:$C$11</c:f>
              <c:strCache>
                <c:ptCount val="10"/>
                <c:pt idx="0">
                  <c:v>Health Professions</c:v>
                </c:pt>
                <c:pt idx="1">
                  <c:v>Business, Management
 &amp; Marketing</c:v>
                </c:pt>
                <c:pt idx="2">
                  <c:v>Computer &amp; Information 
Sciences</c:v>
                </c:pt>
                <c:pt idx="3">
                  <c:v>Education</c:v>
                </c:pt>
                <c:pt idx="4">
                  <c:v>Personal &amp; Culinary 
Services</c:v>
                </c:pt>
                <c:pt idx="5">
                  <c:v>Homeland Security &amp;
Law Enforcement</c:v>
                </c:pt>
                <c:pt idx="6">
                  <c:v>Visual &amp; 
Performing Arts</c:v>
                </c:pt>
                <c:pt idx="7">
                  <c:v>Mechanic &amp; Repair
 Technologies</c:v>
                </c:pt>
                <c:pt idx="8">
                  <c:v>Science Technologies</c:v>
                </c:pt>
                <c:pt idx="9">
                  <c:v>Liberal Arts &amp; Sciences</c:v>
                </c:pt>
              </c:strCache>
            </c:strRef>
          </c:cat>
          <c:val>
            <c:numRef>
              <c:f>'chart update'!$H$2:$H$11</c:f>
              <c:numCache>
                <c:formatCode>#,##0</c:formatCode>
                <c:ptCount val="10"/>
                <c:pt idx="0">
                  <c:v>2715</c:v>
                </c:pt>
                <c:pt idx="1">
                  <c:v>606</c:v>
                </c:pt>
                <c:pt idx="2">
                  <c:v>1250</c:v>
                </c:pt>
                <c:pt idx="3">
                  <c:v>932</c:v>
                </c:pt>
                <c:pt idx="4">
                  <c:v>498</c:v>
                </c:pt>
                <c:pt idx="5">
                  <c:v>916</c:v>
                </c:pt>
                <c:pt idx="6">
                  <c:v>484</c:v>
                </c:pt>
                <c:pt idx="7">
                  <c:v>11</c:v>
                </c:pt>
                <c:pt idx="8">
                  <c:v>0</c:v>
                </c:pt>
                <c:pt idx="9">
                  <c:v>0</c:v>
                </c:pt>
              </c:numCache>
            </c:numRef>
          </c:val>
          <c:extLst>
            <c:ext xmlns:c15="http://schemas.microsoft.com/office/drawing/2012/chart" uri="{02D57815-91ED-43cb-92C2-25804820EDAC}">
              <c15:datalabelsRange>
                <c15:f>'chart update'!$I$2:$I$11</c15:f>
                <c15:dlblRangeCache>
                  <c:ptCount val="10"/>
                  <c:pt idx="0">
                    <c:v>20,790</c:v>
                  </c:pt>
                  <c:pt idx="1">
                    <c:v>16,527</c:v>
                  </c:pt>
                  <c:pt idx="2">
                    <c:v>3,942</c:v>
                  </c:pt>
                  <c:pt idx="3">
                    <c:v>2,054</c:v>
                  </c:pt>
                  <c:pt idx="4">
                    <c:v>1,001</c:v>
                  </c:pt>
                  <c:pt idx="5">
                    <c:v>1,241</c:v>
                  </c:pt>
                  <c:pt idx="6">
                    <c:v>696</c:v>
                  </c:pt>
                  <c:pt idx="7">
                    <c:v>1,232</c:v>
                  </c:pt>
                  <c:pt idx="8">
                    <c:v>162</c:v>
                  </c:pt>
                  <c:pt idx="9">
                    <c:v>359</c:v>
                  </c:pt>
                </c15:dlblRangeCache>
              </c15:datalabelsRange>
            </c:ext>
            <c:ext xmlns:c16="http://schemas.microsoft.com/office/drawing/2014/chart" uri="{C3380CC4-5D6E-409C-BE32-E72D297353CC}">
              <c16:uniqueId val="{00000017-A632-4380-BBA0-AC3C39C0EC70}"/>
            </c:ext>
          </c:extLst>
        </c:ser>
        <c:dLbls>
          <c:showLegendKey val="0"/>
          <c:showVal val="0"/>
          <c:showCatName val="0"/>
          <c:showSerName val="0"/>
          <c:showPercent val="0"/>
          <c:showBubbleSize val="0"/>
        </c:dLbls>
        <c:gapWidth val="350"/>
        <c:overlap val="100"/>
        <c:axId val="1454856656"/>
        <c:axId val="1454857904"/>
      </c:barChart>
      <c:catAx>
        <c:axId val="11581039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58102704"/>
        <c:crosses val="autoZero"/>
        <c:auto val="1"/>
        <c:lblAlgn val="ctr"/>
        <c:lblOffset val="100"/>
        <c:noMultiLvlLbl val="0"/>
      </c:catAx>
      <c:valAx>
        <c:axId val="1158102704"/>
        <c:scaling>
          <c:orientation val="minMax"/>
        </c:scaling>
        <c:delete val="1"/>
        <c:axPos val="t"/>
        <c:numFmt formatCode="#,##0" sourceLinked="1"/>
        <c:majorTickMark val="out"/>
        <c:minorTickMark val="none"/>
        <c:tickLblPos val="nextTo"/>
        <c:crossAx val="1158103952"/>
        <c:crosses val="autoZero"/>
        <c:crossBetween val="between"/>
      </c:valAx>
      <c:valAx>
        <c:axId val="1454857904"/>
        <c:scaling>
          <c:orientation val="minMax"/>
          <c:max val="25000"/>
          <c:min val="0"/>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54856656"/>
        <c:crosses val="max"/>
        <c:crossBetween val="between"/>
        <c:majorUnit val="5000"/>
      </c:valAx>
      <c:catAx>
        <c:axId val="1454856656"/>
        <c:scaling>
          <c:orientation val="maxMin"/>
        </c:scaling>
        <c:delete val="1"/>
        <c:axPos val="r"/>
        <c:numFmt formatCode="General" sourceLinked="1"/>
        <c:majorTickMark val="out"/>
        <c:minorTickMark val="none"/>
        <c:tickLblPos val="nextTo"/>
        <c:crossAx val="1454857904"/>
        <c:crosses val="max"/>
        <c:auto val="1"/>
        <c:lblAlgn val="ctr"/>
        <c:lblOffset val="100"/>
        <c:noMultiLvlLbl val="0"/>
      </c:catAx>
      <c:spPr>
        <a:noFill/>
        <a:ln>
          <a:noFill/>
        </a:ln>
        <a:effectLst/>
      </c:spPr>
    </c:plotArea>
    <c:legend>
      <c:legendPos val="r"/>
      <c:legendEntry>
        <c:idx val="1"/>
        <c:delete val="1"/>
      </c:legendEntry>
      <c:legendEntry>
        <c:idx val="2"/>
        <c:delete val="1"/>
      </c:legendEntry>
      <c:layout>
        <c:manualLayout>
          <c:xMode val="edge"/>
          <c:yMode val="edge"/>
          <c:x val="0.61744714052263494"/>
          <c:y val="0.49238590733508875"/>
          <c:w val="0.31973731662426508"/>
          <c:h val="0.4272944678361085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99E59-7F2A-41B2-A3F7-9E7754AAD28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F44B89A-9762-4261-BA82-4A12CF73E426}">
      <dgm:prSet/>
      <dgm:spPr/>
      <dgm:t>
        <a:bodyPr/>
        <a:lstStyle/>
        <a:p>
          <a:r>
            <a:rPr lang="en-US"/>
            <a:t>Mics on Mute</a:t>
          </a:r>
        </a:p>
      </dgm:t>
    </dgm:pt>
    <dgm:pt modelId="{1C8100EC-4B41-457D-B7A5-DD193801DAAD}" type="parTrans" cxnId="{CB705D17-D22A-46A9-B020-FF67BE0D62E7}">
      <dgm:prSet/>
      <dgm:spPr/>
      <dgm:t>
        <a:bodyPr/>
        <a:lstStyle/>
        <a:p>
          <a:endParaRPr lang="en-US"/>
        </a:p>
      </dgm:t>
    </dgm:pt>
    <dgm:pt modelId="{4E5C7170-3A96-4D71-A301-4552CFF104E0}" type="sibTrans" cxnId="{CB705D17-D22A-46A9-B020-FF67BE0D62E7}">
      <dgm:prSet/>
      <dgm:spPr/>
      <dgm:t>
        <a:bodyPr/>
        <a:lstStyle/>
        <a:p>
          <a:endParaRPr lang="en-US"/>
        </a:p>
      </dgm:t>
    </dgm:pt>
    <dgm:pt modelId="{08621BC0-2557-48D4-9CDF-0C22A2F7FAA5}">
      <dgm:prSet/>
      <dgm:spPr/>
      <dgm:t>
        <a:bodyPr/>
        <a:lstStyle/>
        <a:p>
          <a:r>
            <a:rPr lang="en-US"/>
            <a:t>Actively Engage</a:t>
          </a:r>
        </a:p>
      </dgm:t>
    </dgm:pt>
    <dgm:pt modelId="{CB95B680-2D39-4BF4-887A-194E38AF09B0}" type="parTrans" cxnId="{207FA6E4-37A5-4507-B4C1-37D8E72083DC}">
      <dgm:prSet/>
      <dgm:spPr/>
      <dgm:t>
        <a:bodyPr/>
        <a:lstStyle/>
        <a:p>
          <a:endParaRPr lang="en-US"/>
        </a:p>
      </dgm:t>
    </dgm:pt>
    <dgm:pt modelId="{4EC25350-BC3B-4859-896E-1DFDE26909B3}" type="sibTrans" cxnId="{207FA6E4-37A5-4507-B4C1-37D8E72083DC}">
      <dgm:prSet/>
      <dgm:spPr/>
      <dgm:t>
        <a:bodyPr/>
        <a:lstStyle/>
        <a:p>
          <a:endParaRPr lang="en-US"/>
        </a:p>
      </dgm:t>
    </dgm:pt>
    <dgm:pt modelId="{EDBEE39E-D3EF-469B-85A1-F46036F40D19}">
      <dgm:prSet/>
      <dgm:spPr/>
      <dgm:t>
        <a:bodyPr/>
        <a:lstStyle/>
        <a:p>
          <a:r>
            <a:rPr lang="en-US"/>
            <a:t>Cameras On</a:t>
          </a:r>
        </a:p>
      </dgm:t>
    </dgm:pt>
    <dgm:pt modelId="{3D17FCB7-3ECD-4855-8231-46221205DF27}" type="parTrans" cxnId="{F7A7F353-0D44-4CB4-8562-95B5E6C0E546}">
      <dgm:prSet/>
      <dgm:spPr/>
      <dgm:t>
        <a:bodyPr/>
        <a:lstStyle/>
        <a:p>
          <a:endParaRPr lang="en-US"/>
        </a:p>
      </dgm:t>
    </dgm:pt>
    <dgm:pt modelId="{CD2EB933-559C-44EE-BB20-8B14F2D03DB4}" type="sibTrans" cxnId="{F7A7F353-0D44-4CB4-8562-95B5E6C0E546}">
      <dgm:prSet/>
      <dgm:spPr/>
      <dgm:t>
        <a:bodyPr/>
        <a:lstStyle/>
        <a:p>
          <a:endParaRPr lang="en-US"/>
        </a:p>
      </dgm:t>
    </dgm:pt>
    <dgm:pt modelId="{6A0C75BC-173C-48E0-BEE1-0E1018256599}" type="pres">
      <dgm:prSet presAssocID="{2B899E59-7F2A-41B2-A3F7-9E7754AAD286}" presName="linear" presStyleCnt="0">
        <dgm:presLayoutVars>
          <dgm:dir/>
          <dgm:animLvl val="lvl"/>
          <dgm:resizeHandles val="exact"/>
        </dgm:presLayoutVars>
      </dgm:prSet>
      <dgm:spPr/>
    </dgm:pt>
    <dgm:pt modelId="{62DA80E9-10A4-459B-9ABA-EDC61B4806C3}" type="pres">
      <dgm:prSet presAssocID="{0F44B89A-9762-4261-BA82-4A12CF73E426}" presName="parentLin" presStyleCnt="0"/>
      <dgm:spPr/>
    </dgm:pt>
    <dgm:pt modelId="{7E402049-C69B-45C5-B81E-F508FD20EE0D}" type="pres">
      <dgm:prSet presAssocID="{0F44B89A-9762-4261-BA82-4A12CF73E426}" presName="parentLeftMargin" presStyleLbl="node1" presStyleIdx="0" presStyleCnt="3"/>
      <dgm:spPr/>
    </dgm:pt>
    <dgm:pt modelId="{AD932373-98DA-42B5-90A4-C9E0400537AD}" type="pres">
      <dgm:prSet presAssocID="{0F44B89A-9762-4261-BA82-4A12CF73E426}" presName="parentText" presStyleLbl="node1" presStyleIdx="0" presStyleCnt="3">
        <dgm:presLayoutVars>
          <dgm:chMax val="0"/>
          <dgm:bulletEnabled val="1"/>
        </dgm:presLayoutVars>
      </dgm:prSet>
      <dgm:spPr/>
    </dgm:pt>
    <dgm:pt modelId="{E7FA19C3-37B1-4524-A93B-85B9D9B19516}" type="pres">
      <dgm:prSet presAssocID="{0F44B89A-9762-4261-BA82-4A12CF73E426}" presName="negativeSpace" presStyleCnt="0"/>
      <dgm:spPr/>
    </dgm:pt>
    <dgm:pt modelId="{B756302C-615E-491E-A576-4A450B8EBC0B}" type="pres">
      <dgm:prSet presAssocID="{0F44B89A-9762-4261-BA82-4A12CF73E426}" presName="childText" presStyleLbl="conFgAcc1" presStyleIdx="0" presStyleCnt="3">
        <dgm:presLayoutVars>
          <dgm:bulletEnabled val="1"/>
        </dgm:presLayoutVars>
      </dgm:prSet>
      <dgm:spPr/>
    </dgm:pt>
    <dgm:pt modelId="{FE25508F-1BB2-49EC-8A85-3771C13888DC}" type="pres">
      <dgm:prSet presAssocID="{4E5C7170-3A96-4D71-A301-4552CFF104E0}" presName="spaceBetweenRectangles" presStyleCnt="0"/>
      <dgm:spPr/>
    </dgm:pt>
    <dgm:pt modelId="{3003AD37-1989-4AB0-8B62-07B549BACCE1}" type="pres">
      <dgm:prSet presAssocID="{08621BC0-2557-48D4-9CDF-0C22A2F7FAA5}" presName="parentLin" presStyleCnt="0"/>
      <dgm:spPr/>
    </dgm:pt>
    <dgm:pt modelId="{0111F459-BC75-474C-B61C-FC7129F8779E}" type="pres">
      <dgm:prSet presAssocID="{08621BC0-2557-48D4-9CDF-0C22A2F7FAA5}" presName="parentLeftMargin" presStyleLbl="node1" presStyleIdx="0" presStyleCnt="3"/>
      <dgm:spPr/>
    </dgm:pt>
    <dgm:pt modelId="{FB8BFBE2-4210-4EBF-854C-44525ACCA731}" type="pres">
      <dgm:prSet presAssocID="{08621BC0-2557-48D4-9CDF-0C22A2F7FAA5}" presName="parentText" presStyleLbl="node1" presStyleIdx="1" presStyleCnt="3">
        <dgm:presLayoutVars>
          <dgm:chMax val="0"/>
          <dgm:bulletEnabled val="1"/>
        </dgm:presLayoutVars>
      </dgm:prSet>
      <dgm:spPr/>
    </dgm:pt>
    <dgm:pt modelId="{2DE616EB-6321-4FFE-AEF8-5AE5428BF92C}" type="pres">
      <dgm:prSet presAssocID="{08621BC0-2557-48D4-9CDF-0C22A2F7FAA5}" presName="negativeSpace" presStyleCnt="0"/>
      <dgm:spPr/>
    </dgm:pt>
    <dgm:pt modelId="{236FF591-EB5A-4D35-B8D5-71D80105CFED}" type="pres">
      <dgm:prSet presAssocID="{08621BC0-2557-48D4-9CDF-0C22A2F7FAA5}" presName="childText" presStyleLbl="conFgAcc1" presStyleIdx="1" presStyleCnt="3">
        <dgm:presLayoutVars>
          <dgm:bulletEnabled val="1"/>
        </dgm:presLayoutVars>
      </dgm:prSet>
      <dgm:spPr/>
    </dgm:pt>
    <dgm:pt modelId="{4914ECD6-40BE-4EB6-A230-489C30B432DC}" type="pres">
      <dgm:prSet presAssocID="{4EC25350-BC3B-4859-896E-1DFDE26909B3}" presName="spaceBetweenRectangles" presStyleCnt="0"/>
      <dgm:spPr/>
    </dgm:pt>
    <dgm:pt modelId="{5B816977-0CFC-48EA-80B1-2C83E1711F91}" type="pres">
      <dgm:prSet presAssocID="{EDBEE39E-D3EF-469B-85A1-F46036F40D19}" presName="parentLin" presStyleCnt="0"/>
      <dgm:spPr/>
    </dgm:pt>
    <dgm:pt modelId="{070C939C-C5A0-4801-95D2-354E8A8B6AF2}" type="pres">
      <dgm:prSet presAssocID="{EDBEE39E-D3EF-469B-85A1-F46036F40D19}" presName="parentLeftMargin" presStyleLbl="node1" presStyleIdx="1" presStyleCnt="3"/>
      <dgm:spPr/>
    </dgm:pt>
    <dgm:pt modelId="{BC1AD46E-9EF7-4F9C-A68C-846149D4DCBF}" type="pres">
      <dgm:prSet presAssocID="{EDBEE39E-D3EF-469B-85A1-F46036F40D19}" presName="parentText" presStyleLbl="node1" presStyleIdx="2" presStyleCnt="3">
        <dgm:presLayoutVars>
          <dgm:chMax val="0"/>
          <dgm:bulletEnabled val="1"/>
        </dgm:presLayoutVars>
      </dgm:prSet>
      <dgm:spPr/>
    </dgm:pt>
    <dgm:pt modelId="{BBCB9C02-4F00-4931-BAA3-3445DBB61859}" type="pres">
      <dgm:prSet presAssocID="{EDBEE39E-D3EF-469B-85A1-F46036F40D19}" presName="negativeSpace" presStyleCnt="0"/>
      <dgm:spPr/>
    </dgm:pt>
    <dgm:pt modelId="{E9D0F155-7617-4F54-8ADE-6DEA5182D17C}" type="pres">
      <dgm:prSet presAssocID="{EDBEE39E-D3EF-469B-85A1-F46036F40D19}" presName="childText" presStyleLbl="conFgAcc1" presStyleIdx="2" presStyleCnt="3">
        <dgm:presLayoutVars>
          <dgm:bulletEnabled val="1"/>
        </dgm:presLayoutVars>
      </dgm:prSet>
      <dgm:spPr/>
    </dgm:pt>
  </dgm:ptLst>
  <dgm:cxnLst>
    <dgm:cxn modelId="{69F58C0A-8CD8-4134-84E4-68C9215B04F3}" type="presOf" srcId="{2B899E59-7F2A-41B2-A3F7-9E7754AAD286}" destId="{6A0C75BC-173C-48E0-BEE1-0E1018256599}" srcOrd="0" destOrd="0" presId="urn:microsoft.com/office/officeart/2005/8/layout/list1"/>
    <dgm:cxn modelId="{CB705D17-D22A-46A9-B020-FF67BE0D62E7}" srcId="{2B899E59-7F2A-41B2-A3F7-9E7754AAD286}" destId="{0F44B89A-9762-4261-BA82-4A12CF73E426}" srcOrd="0" destOrd="0" parTransId="{1C8100EC-4B41-457D-B7A5-DD193801DAAD}" sibTransId="{4E5C7170-3A96-4D71-A301-4552CFF104E0}"/>
    <dgm:cxn modelId="{C42C0649-3414-45A7-ABD0-32B46D12DFF5}" type="presOf" srcId="{EDBEE39E-D3EF-469B-85A1-F46036F40D19}" destId="{BC1AD46E-9EF7-4F9C-A68C-846149D4DCBF}" srcOrd="1" destOrd="0" presId="urn:microsoft.com/office/officeart/2005/8/layout/list1"/>
    <dgm:cxn modelId="{36541D4B-F147-41EE-AB0A-633E9F3A6287}" type="presOf" srcId="{0F44B89A-9762-4261-BA82-4A12CF73E426}" destId="{AD932373-98DA-42B5-90A4-C9E0400537AD}" srcOrd="1" destOrd="0" presId="urn:microsoft.com/office/officeart/2005/8/layout/list1"/>
    <dgm:cxn modelId="{F7A7F353-0D44-4CB4-8562-95B5E6C0E546}" srcId="{2B899E59-7F2A-41B2-A3F7-9E7754AAD286}" destId="{EDBEE39E-D3EF-469B-85A1-F46036F40D19}" srcOrd="2" destOrd="0" parTransId="{3D17FCB7-3ECD-4855-8231-46221205DF27}" sibTransId="{CD2EB933-559C-44EE-BB20-8B14F2D03DB4}"/>
    <dgm:cxn modelId="{9F1D1093-5648-43F8-9E84-4462B8024DDB}" type="presOf" srcId="{EDBEE39E-D3EF-469B-85A1-F46036F40D19}" destId="{070C939C-C5A0-4801-95D2-354E8A8B6AF2}" srcOrd="0" destOrd="0" presId="urn:microsoft.com/office/officeart/2005/8/layout/list1"/>
    <dgm:cxn modelId="{1BE14EC3-CB39-42C4-BDF1-D41E8B5CC529}" type="presOf" srcId="{08621BC0-2557-48D4-9CDF-0C22A2F7FAA5}" destId="{0111F459-BC75-474C-B61C-FC7129F8779E}" srcOrd="0" destOrd="0" presId="urn:microsoft.com/office/officeart/2005/8/layout/list1"/>
    <dgm:cxn modelId="{358F09D3-FC14-40F8-9E5E-139D67E96AAE}" type="presOf" srcId="{0F44B89A-9762-4261-BA82-4A12CF73E426}" destId="{7E402049-C69B-45C5-B81E-F508FD20EE0D}" srcOrd="0" destOrd="0" presId="urn:microsoft.com/office/officeart/2005/8/layout/list1"/>
    <dgm:cxn modelId="{207FA6E4-37A5-4507-B4C1-37D8E72083DC}" srcId="{2B899E59-7F2A-41B2-A3F7-9E7754AAD286}" destId="{08621BC0-2557-48D4-9CDF-0C22A2F7FAA5}" srcOrd="1" destOrd="0" parTransId="{CB95B680-2D39-4BF4-887A-194E38AF09B0}" sibTransId="{4EC25350-BC3B-4859-896E-1DFDE26909B3}"/>
    <dgm:cxn modelId="{849DD4FE-4949-45F9-AAEA-67DD6AB53A61}" type="presOf" srcId="{08621BC0-2557-48D4-9CDF-0C22A2F7FAA5}" destId="{FB8BFBE2-4210-4EBF-854C-44525ACCA731}" srcOrd="1" destOrd="0" presId="urn:microsoft.com/office/officeart/2005/8/layout/list1"/>
    <dgm:cxn modelId="{4FA32019-D7F7-4B57-B4C5-65652A014AB3}" type="presParOf" srcId="{6A0C75BC-173C-48E0-BEE1-0E1018256599}" destId="{62DA80E9-10A4-459B-9ABA-EDC61B4806C3}" srcOrd="0" destOrd="0" presId="urn:microsoft.com/office/officeart/2005/8/layout/list1"/>
    <dgm:cxn modelId="{9BFA9991-8806-4CB1-BEC4-C37E6B11F064}" type="presParOf" srcId="{62DA80E9-10A4-459B-9ABA-EDC61B4806C3}" destId="{7E402049-C69B-45C5-B81E-F508FD20EE0D}" srcOrd="0" destOrd="0" presId="urn:microsoft.com/office/officeart/2005/8/layout/list1"/>
    <dgm:cxn modelId="{38BE2CBB-90D0-41BE-A606-4F4A8B263124}" type="presParOf" srcId="{62DA80E9-10A4-459B-9ABA-EDC61B4806C3}" destId="{AD932373-98DA-42B5-90A4-C9E0400537AD}" srcOrd="1" destOrd="0" presId="urn:microsoft.com/office/officeart/2005/8/layout/list1"/>
    <dgm:cxn modelId="{F4DBA479-7E88-4704-BEBD-283D15B01FFB}" type="presParOf" srcId="{6A0C75BC-173C-48E0-BEE1-0E1018256599}" destId="{E7FA19C3-37B1-4524-A93B-85B9D9B19516}" srcOrd="1" destOrd="0" presId="urn:microsoft.com/office/officeart/2005/8/layout/list1"/>
    <dgm:cxn modelId="{9E24C2DB-CE0C-4417-81C9-3F38C4A994A2}" type="presParOf" srcId="{6A0C75BC-173C-48E0-BEE1-0E1018256599}" destId="{B756302C-615E-491E-A576-4A450B8EBC0B}" srcOrd="2" destOrd="0" presId="urn:microsoft.com/office/officeart/2005/8/layout/list1"/>
    <dgm:cxn modelId="{9DBBBF0F-58E4-4F33-AA5A-3224CC660AC5}" type="presParOf" srcId="{6A0C75BC-173C-48E0-BEE1-0E1018256599}" destId="{FE25508F-1BB2-49EC-8A85-3771C13888DC}" srcOrd="3" destOrd="0" presId="urn:microsoft.com/office/officeart/2005/8/layout/list1"/>
    <dgm:cxn modelId="{DD7D9969-E988-4901-BAF9-A76179CD615B}" type="presParOf" srcId="{6A0C75BC-173C-48E0-BEE1-0E1018256599}" destId="{3003AD37-1989-4AB0-8B62-07B549BACCE1}" srcOrd="4" destOrd="0" presId="urn:microsoft.com/office/officeart/2005/8/layout/list1"/>
    <dgm:cxn modelId="{AC5F01CD-431F-447B-B2D2-B37F1C864270}" type="presParOf" srcId="{3003AD37-1989-4AB0-8B62-07B549BACCE1}" destId="{0111F459-BC75-474C-B61C-FC7129F8779E}" srcOrd="0" destOrd="0" presId="urn:microsoft.com/office/officeart/2005/8/layout/list1"/>
    <dgm:cxn modelId="{15EB13E3-4B97-4B88-9CA5-ED3D29DCD5AB}" type="presParOf" srcId="{3003AD37-1989-4AB0-8B62-07B549BACCE1}" destId="{FB8BFBE2-4210-4EBF-854C-44525ACCA731}" srcOrd="1" destOrd="0" presId="urn:microsoft.com/office/officeart/2005/8/layout/list1"/>
    <dgm:cxn modelId="{FAB38ADD-E5CE-4B71-B45E-55F252FA9DDB}" type="presParOf" srcId="{6A0C75BC-173C-48E0-BEE1-0E1018256599}" destId="{2DE616EB-6321-4FFE-AEF8-5AE5428BF92C}" srcOrd="5" destOrd="0" presId="urn:microsoft.com/office/officeart/2005/8/layout/list1"/>
    <dgm:cxn modelId="{8FDE5B34-EB51-4F62-9966-0FEA495E3859}" type="presParOf" srcId="{6A0C75BC-173C-48E0-BEE1-0E1018256599}" destId="{236FF591-EB5A-4D35-B8D5-71D80105CFED}" srcOrd="6" destOrd="0" presId="urn:microsoft.com/office/officeart/2005/8/layout/list1"/>
    <dgm:cxn modelId="{C31690C7-4353-42F2-8F9D-0A622F400CB5}" type="presParOf" srcId="{6A0C75BC-173C-48E0-BEE1-0E1018256599}" destId="{4914ECD6-40BE-4EB6-A230-489C30B432DC}" srcOrd="7" destOrd="0" presId="urn:microsoft.com/office/officeart/2005/8/layout/list1"/>
    <dgm:cxn modelId="{3CCA8EC8-92C7-4F47-88D5-1419626AA881}" type="presParOf" srcId="{6A0C75BC-173C-48E0-BEE1-0E1018256599}" destId="{5B816977-0CFC-48EA-80B1-2C83E1711F91}" srcOrd="8" destOrd="0" presId="urn:microsoft.com/office/officeart/2005/8/layout/list1"/>
    <dgm:cxn modelId="{038BF4F2-0551-4678-93B9-97869198067F}" type="presParOf" srcId="{5B816977-0CFC-48EA-80B1-2C83E1711F91}" destId="{070C939C-C5A0-4801-95D2-354E8A8B6AF2}" srcOrd="0" destOrd="0" presId="urn:microsoft.com/office/officeart/2005/8/layout/list1"/>
    <dgm:cxn modelId="{BE2C51B1-19CD-4B16-8F38-66E9D6E7AE3C}" type="presParOf" srcId="{5B816977-0CFC-48EA-80B1-2C83E1711F91}" destId="{BC1AD46E-9EF7-4F9C-A68C-846149D4DCBF}" srcOrd="1" destOrd="0" presId="urn:microsoft.com/office/officeart/2005/8/layout/list1"/>
    <dgm:cxn modelId="{5777AA3C-1503-44D8-8DE0-4C95927171F8}" type="presParOf" srcId="{6A0C75BC-173C-48E0-BEE1-0E1018256599}" destId="{BBCB9C02-4F00-4931-BAA3-3445DBB61859}" srcOrd="9" destOrd="0" presId="urn:microsoft.com/office/officeart/2005/8/layout/list1"/>
    <dgm:cxn modelId="{E4C8FD5D-DD7A-497E-A30C-368C1073B7EF}" type="presParOf" srcId="{6A0C75BC-173C-48E0-BEE1-0E1018256599}" destId="{E9D0F155-7617-4F54-8ADE-6DEA5182D17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3EE389-5C92-4C19-81C0-F5729203A110}"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E37BCD28-94C8-498E-A1D4-BD1C302BDCB5}">
      <dgm:prSet phldrT="[Text]"/>
      <dgm:spPr/>
      <dgm:t>
        <a:bodyPr/>
        <a:lstStyle/>
        <a:p>
          <a:r>
            <a:rPr lang="en-US" b="1" dirty="0"/>
            <a:t>Increased Talent Demand</a:t>
          </a:r>
        </a:p>
      </dgm:t>
    </dgm:pt>
    <dgm:pt modelId="{09DB9876-43AB-490C-A72F-55700DDA1EDF}" type="parTrans" cxnId="{1E4A4CAB-0F29-4925-A3F9-284C86D9A34B}">
      <dgm:prSet/>
      <dgm:spPr/>
      <dgm:t>
        <a:bodyPr/>
        <a:lstStyle/>
        <a:p>
          <a:endParaRPr lang="en-US"/>
        </a:p>
      </dgm:t>
    </dgm:pt>
    <dgm:pt modelId="{3900B1F3-A9AC-4224-B1B6-E1831A4C26EF}" type="sibTrans" cxnId="{1E4A4CAB-0F29-4925-A3F9-284C86D9A34B}">
      <dgm:prSet/>
      <dgm:spPr/>
      <dgm:t>
        <a:bodyPr/>
        <a:lstStyle/>
        <a:p>
          <a:endParaRPr lang="en-US">
            <a:solidFill>
              <a:srgbClr val="C00000"/>
            </a:solidFill>
            <a:highlight>
              <a:srgbClr val="FF0000"/>
            </a:highlight>
          </a:endParaRPr>
        </a:p>
      </dgm:t>
    </dgm:pt>
    <dgm:pt modelId="{8FBC7781-40C4-4D10-8679-D04240F004BB}">
      <dgm:prSet phldrT="[Text]"/>
      <dgm:spPr/>
      <dgm:t>
        <a:bodyPr/>
        <a:lstStyle/>
        <a:p>
          <a:r>
            <a:rPr lang="en-US" b="1" dirty="0"/>
            <a:t>More Individuals Seeking Degrees</a:t>
          </a:r>
        </a:p>
      </dgm:t>
    </dgm:pt>
    <dgm:pt modelId="{DAD45318-9C41-4BB8-AE03-8B5B559021EE}" type="parTrans" cxnId="{DEB8C7AF-AFCC-4A90-B71A-768DAE8D423B}">
      <dgm:prSet/>
      <dgm:spPr/>
      <dgm:t>
        <a:bodyPr/>
        <a:lstStyle/>
        <a:p>
          <a:endParaRPr lang="en-US"/>
        </a:p>
      </dgm:t>
    </dgm:pt>
    <dgm:pt modelId="{E3B66C6F-12B6-47C7-B22D-2AF5911D2893}" type="sibTrans" cxnId="{DEB8C7AF-AFCC-4A90-B71A-768DAE8D423B}">
      <dgm:prSet/>
      <dgm:spPr/>
      <dgm:t>
        <a:bodyPr/>
        <a:lstStyle/>
        <a:p>
          <a:endParaRPr lang="en-US"/>
        </a:p>
      </dgm:t>
    </dgm:pt>
    <dgm:pt modelId="{83BA1C0B-43C6-480C-8459-06845864165E}">
      <dgm:prSet phldrT="[Text]"/>
      <dgm:spPr/>
      <dgm:t>
        <a:bodyPr/>
        <a:lstStyle/>
        <a:p>
          <a:r>
            <a:rPr lang="en-US" b="1" dirty="0"/>
            <a:t>Capacity Building</a:t>
          </a:r>
        </a:p>
      </dgm:t>
    </dgm:pt>
    <dgm:pt modelId="{446B9B99-E4FE-4119-B93C-7D476B629BF7}" type="parTrans" cxnId="{41BD811C-E144-4949-BF74-B24C34F313D0}">
      <dgm:prSet/>
      <dgm:spPr/>
      <dgm:t>
        <a:bodyPr/>
        <a:lstStyle/>
        <a:p>
          <a:endParaRPr lang="en-US"/>
        </a:p>
      </dgm:t>
    </dgm:pt>
    <dgm:pt modelId="{0A6B5EE7-1E61-44DB-907C-389FC9F57C2A}" type="sibTrans" cxnId="{41BD811C-E144-4949-BF74-B24C34F313D0}">
      <dgm:prSet/>
      <dgm:spPr/>
      <dgm:t>
        <a:bodyPr/>
        <a:lstStyle/>
        <a:p>
          <a:endParaRPr lang="en-US"/>
        </a:p>
      </dgm:t>
    </dgm:pt>
    <dgm:pt modelId="{06EA6EF8-8CA0-41C5-BE85-DF15B4AF2D62}">
      <dgm:prSet phldrT="[Text]"/>
      <dgm:spPr/>
      <dgm:t>
        <a:bodyPr/>
        <a:lstStyle/>
        <a:p>
          <a:r>
            <a:rPr lang="en-US" b="1" dirty="0"/>
            <a:t>Realignment of Degrees to Demand</a:t>
          </a:r>
        </a:p>
      </dgm:t>
    </dgm:pt>
    <dgm:pt modelId="{CEC76547-43DC-4194-9289-341BA04314F6}" type="parTrans" cxnId="{4E992465-BAE4-4752-AEE6-43B3970868B3}">
      <dgm:prSet/>
      <dgm:spPr/>
      <dgm:t>
        <a:bodyPr/>
        <a:lstStyle/>
        <a:p>
          <a:endParaRPr lang="en-US"/>
        </a:p>
      </dgm:t>
    </dgm:pt>
    <dgm:pt modelId="{B592CD7E-4A82-4D2B-A44C-C142AA294332}" type="sibTrans" cxnId="{4E992465-BAE4-4752-AEE6-43B3970868B3}">
      <dgm:prSet/>
      <dgm:spPr/>
      <dgm:t>
        <a:bodyPr/>
        <a:lstStyle/>
        <a:p>
          <a:endParaRPr lang="en-US"/>
        </a:p>
      </dgm:t>
    </dgm:pt>
    <dgm:pt modelId="{C34542E3-8A0B-4903-8F0A-EA648ACDE4B7}">
      <dgm:prSet phldrT="[Text]"/>
      <dgm:spPr/>
      <dgm:t>
        <a:bodyPr/>
        <a:lstStyle/>
        <a:p>
          <a:r>
            <a:rPr lang="en-US" b="1" dirty="0"/>
            <a:t>Job Demand from Employers</a:t>
          </a:r>
        </a:p>
      </dgm:t>
    </dgm:pt>
    <dgm:pt modelId="{C8BB88FD-481A-472D-82A5-CA2B46634266}" type="parTrans" cxnId="{D5226E97-8C03-495E-9316-6BF4B0DB8B29}">
      <dgm:prSet/>
      <dgm:spPr/>
      <dgm:t>
        <a:bodyPr/>
        <a:lstStyle/>
        <a:p>
          <a:endParaRPr lang="en-US"/>
        </a:p>
      </dgm:t>
    </dgm:pt>
    <dgm:pt modelId="{B0959436-A905-46BA-BBE2-D7DA7FB1DD76}" type="sibTrans" cxnId="{D5226E97-8C03-495E-9316-6BF4B0DB8B29}">
      <dgm:prSet/>
      <dgm:spPr/>
      <dgm:t>
        <a:bodyPr/>
        <a:lstStyle/>
        <a:p>
          <a:endParaRPr lang="en-US"/>
        </a:p>
      </dgm:t>
    </dgm:pt>
    <dgm:pt modelId="{FC2D1972-905C-4C29-AB78-A93CEE3F490F}" type="pres">
      <dgm:prSet presAssocID="{0F3EE389-5C92-4C19-81C0-F5729203A110}" presName="cycle" presStyleCnt="0">
        <dgm:presLayoutVars>
          <dgm:dir/>
          <dgm:resizeHandles val="exact"/>
        </dgm:presLayoutVars>
      </dgm:prSet>
      <dgm:spPr/>
    </dgm:pt>
    <dgm:pt modelId="{C868F8F1-FB64-466B-BA2F-CDCC968DAA73}" type="pres">
      <dgm:prSet presAssocID="{E37BCD28-94C8-498E-A1D4-BD1C302BDCB5}" presName="dummy" presStyleCnt="0"/>
      <dgm:spPr/>
    </dgm:pt>
    <dgm:pt modelId="{7B84408B-0DB8-4161-A93C-6A3470E0AF1D}" type="pres">
      <dgm:prSet presAssocID="{E37BCD28-94C8-498E-A1D4-BD1C302BDCB5}" presName="node" presStyleLbl="revTx" presStyleIdx="0" presStyleCnt="5">
        <dgm:presLayoutVars>
          <dgm:bulletEnabled val="1"/>
        </dgm:presLayoutVars>
      </dgm:prSet>
      <dgm:spPr/>
    </dgm:pt>
    <dgm:pt modelId="{5DB19C79-8080-4872-B203-D5D7A60F1558}" type="pres">
      <dgm:prSet presAssocID="{3900B1F3-A9AC-4224-B1B6-E1831A4C26EF}" presName="sibTrans" presStyleLbl="node1" presStyleIdx="0" presStyleCnt="5"/>
      <dgm:spPr/>
    </dgm:pt>
    <dgm:pt modelId="{23C8094F-5565-4FE9-94F7-97FF9672ED99}" type="pres">
      <dgm:prSet presAssocID="{8FBC7781-40C4-4D10-8679-D04240F004BB}" presName="dummy" presStyleCnt="0"/>
      <dgm:spPr/>
    </dgm:pt>
    <dgm:pt modelId="{90CD411B-DCA6-4BE3-8D36-69822994BDEE}" type="pres">
      <dgm:prSet presAssocID="{8FBC7781-40C4-4D10-8679-D04240F004BB}" presName="node" presStyleLbl="revTx" presStyleIdx="1" presStyleCnt="5">
        <dgm:presLayoutVars>
          <dgm:bulletEnabled val="1"/>
        </dgm:presLayoutVars>
      </dgm:prSet>
      <dgm:spPr/>
    </dgm:pt>
    <dgm:pt modelId="{6E6FD50C-8CE9-418D-8CBC-9F7CBAC9A191}" type="pres">
      <dgm:prSet presAssocID="{E3B66C6F-12B6-47C7-B22D-2AF5911D2893}" presName="sibTrans" presStyleLbl="node1" presStyleIdx="1" presStyleCnt="5"/>
      <dgm:spPr/>
    </dgm:pt>
    <dgm:pt modelId="{4A570B65-5573-43B9-8980-D7170E9C692B}" type="pres">
      <dgm:prSet presAssocID="{83BA1C0B-43C6-480C-8459-06845864165E}" presName="dummy" presStyleCnt="0"/>
      <dgm:spPr/>
    </dgm:pt>
    <dgm:pt modelId="{E1D762C3-6D7C-43B8-ACB2-093E6526FB91}" type="pres">
      <dgm:prSet presAssocID="{83BA1C0B-43C6-480C-8459-06845864165E}" presName="node" presStyleLbl="revTx" presStyleIdx="2" presStyleCnt="5">
        <dgm:presLayoutVars>
          <dgm:bulletEnabled val="1"/>
        </dgm:presLayoutVars>
      </dgm:prSet>
      <dgm:spPr/>
    </dgm:pt>
    <dgm:pt modelId="{714A758D-3286-408A-8A7C-AAE214CEFFD7}" type="pres">
      <dgm:prSet presAssocID="{0A6B5EE7-1E61-44DB-907C-389FC9F57C2A}" presName="sibTrans" presStyleLbl="node1" presStyleIdx="2" presStyleCnt="5"/>
      <dgm:spPr/>
    </dgm:pt>
    <dgm:pt modelId="{616EFED2-E59A-4F3C-9C19-CA012A2EA890}" type="pres">
      <dgm:prSet presAssocID="{06EA6EF8-8CA0-41C5-BE85-DF15B4AF2D62}" presName="dummy" presStyleCnt="0"/>
      <dgm:spPr/>
    </dgm:pt>
    <dgm:pt modelId="{58353FAF-A29D-44AB-B291-23844A9E9531}" type="pres">
      <dgm:prSet presAssocID="{06EA6EF8-8CA0-41C5-BE85-DF15B4AF2D62}" presName="node" presStyleLbl="revTx" presStyleIdx="3" presStyleCnt="5">
        <dgm:presLayoutVars>
          <dgm:bulletEnabled val="1"/>
        </dgm:presLayoutVars>
      </dgm:prSet>
      <dgm:spPr/>
    </dgm:pt>
    <dgm:pt modelId="{0472B6FA-3958-4B01-82FB-3F1D76F26F11}" type="pres">
      <dgm:prSet presAssocID="{B592CD7E-4A82-4D2B-A44C-C142AA294332}" presName="sibTrans" presStyleLbl="node1" presStyleIdx="3" presStyleCnt="5"/>
      <dgm:spPr/>
    </dgm:pt>
    <dgm:pt modelId="{360F19FF-25D2-4E0C-93CA-89AE7934F34E}" type="pres">
      <dgm:prSet presAssocID="{C34542E3-8A0B-4903-8F0A-EA648ACDE4B7}" presName="dummy" presStyleCnt="0"/>
      <dgm:spPr/>
    </dgm:pt>
    <dgm:pt modelId="{31F28005-28E5-4941-965D-7B6DCB87A43B}" type="pres">
      <dgm:prSet presAssocID="{C34542E3-8A0B-4903-8F0A-EA648ACDE4B7}" presName="node" presStyleLbl="revTx" presStyleIdx="4" presStyleCnt="5">
        <dgm:presLayoutVars>
          <dgm:bulletEnabled val="1"/>
        </dgm:presLayoutVars>
      </dgm:prSet>
      <dgm:spPr/>
    </dgm:pt>
    <dgm:pt modelId="{ADF40AD2-394E-43EB-AFF3-7A2826AC62DA}" type="pres">
      <dgm:prSet presAssocID="{B0959436-A905-46BA-BBE2-D7DA7FB1DD76}" presName="sibTrans" presStyleLbl="node1" presStyleIdx="4" presStyleCnt="5"/>
      <dgm:spPr/>
    </dgm:pt>
  </dgm:ptLst>
  <dgm:cxnLst>
    <dgm:cxn modelId="{41BD811C-E144-4949-BF74-B24C34F313D0}" srcId="{0F3EE389-5C92-4C19-81C0-F5729203A110}" destId="{83BA1C0B-43C6-480C-8459-06845864165E}" srcOrd="2" destOrd="0" parTransId="{446B9B99-E4FE-4119-B93C-7D476B629BF7}" sibTransId="{0A6B5EE7-1E61-44DB-907C-389FC9F57C2A}"/>
    <dgm:cxn modelId="{C265AA22-ACC4-406A-91BF-2D955377EFA1}" type="presOf" srcId="{0F3EE389-5C92-4C19-81C0-F5729203A110}" destId="{FC2D1972-905C-4C29-AB78-A93CEE3F490F}" srcOrd="0" destOrd="0" presId="urn:microsoft.com/office/officeart/2005/8/layout/cycle1"/>
    <dgm:cxn modelId="{0E2FDE5C-57A4-4371-9FF7-2175775A50EC}" type="presOf" srcId="{06EA6EF8-8CA0-41C5-BE85-DF15B4AF2D62}" destId="{58353FAF-A29D-44AB-B291-23844A9E9531}" srcOrd="0" destOrd="0" presId="urn:microsoft.com/office/officeart/2005/8/layout/cycle1"/>
    <dgm:cxn modelId="{3E152861-E863-4EF6-99F1-470E1D61CC1C}" type="presOf" srcId="{B0959436-A905-46BA-BBE2-D7DA7FB1DD76}" destId="{ADF40AD2-394E-43EB-AFF3-7A2826AC62DA}" srcOrd="0" destOrd="0" presId="urn:microsoft.com/office/officeart/2005/8/layout/cycle1"/>
    <dgm:cxn modelId="{4E992465-BAE4-4752-AEE6-43B3970868B3}" srcId="{0F3EE389-5C92-4C19-81C0-F5729203A110}" destId="{06EA6EF8-8CA0-41C5-BE85-DF15B4AF2D62}" srcOrd="3" destOrd="0" parTransId="{CEC76547-43DC-4194-9289-341BA04314F6}" sibTransId="{B592CD7E-4A82-4D2B-A44C-C142AA294332}"/>
    <dgm:cxn modelId="{EBF24865-8975-45AB-94BE-1860C8C02613}" type="presOf" srcId="{E37BCD28-94C8-498E-A1D4-BD1C302BDCB5}" destId="{7B84408B-0DB8-4161-A93C-6A3470E0AF1D}" srcOrd="0" destOrd="0" presId="urn:microsoft.com/office/officeart/2005/8/layout/cycle1"/>
    <dgm:cxn modelId="{16872367-5BA4-4313-8698-F8C37F94390B}" type="presOf" srcId="{3900B1F3-A9AC-4224-B1B6-E1831A4C26EF}" destId="{5DB19C79-8080-4872-B203-D5D7A60F1558}" srcOrd="0" destOrd="0" presId="urn:microsoft.com/office/officeart/2005/8/layout/cycle1"/>
    <dgm:cxn modelId="{DB32E370-6029-4BBE-A4FF-B2B7D0540905}" type="presOf" srcId="{0A6B5EE7-1E61-44DB-907C-389FC9F57C2A}" destId="{714A758D-3286-408A-8A7C-AAE214CEFFD7}" srcOrd="0" destOrd="0" presId="urn:microsoft.com/office/officeart/2005/8/layout/cycle1"/>
    <dgm:cxn modelId="{D5226E97-8C03-495E-9316-6BF4B0DB8B29}" srcId="{0F3EE389-5C92-4C19-81C0-F5729203A110}" destId="{C34542E3-8A0B-4903-8F0A-EA648ACDE4B7}" srcOrd="4" destOrd="0" parTransId="{C8BB88FD-481A-472D-82A5-CA2B46634266}" sibTransId="{B0959436-A905-46BA-BBE2-D7DA7FB1DD76}"/>
    <dgm:cxn modelId="{1E4A4CAB-0F29-4925-A3F9-284C86D9A34B}" srcId="{0F3EE389-5C92-4C19-81C0-F5729203A110}" destId="{E37BCD28-94C8-498E-A1D4-BD1C302BDCB5}" srcOrd="0" destOrd="0" parTransId="{09DB9876-43AB-490C-A72F-55700DDA1EDF}" sibTransId="{3900B1F3-A9AC-4224-B1B6-E1831A4C26EF}"/>
    <dgm:cxn modelId="{DEB8C7AF-AFCC-4A90-B71A-768DAE8D423B}" srcId="{0F3EE389-5C92-4C19-81C0-F5729203A110}" destId="{8FBC7781-40C4-4D10-8679-D04240F004BB}" srcOrd="1" destOrd="0" parTransId="{DAD45318-9C41-4BB8-AE03-8B5B559021EE}" sibTransId="{E3B66C6F-12B6-47C7-B22D-2AF5911D2893}"/>
    <dgm:cxn modelId="{A78621B1-93F9-4B6D-BC9F-A884687754CE}" type="presOf" srcId="{83BA1C0B-43C6-480C-8459-06845864165E}" destId="{E1D762C3-6D7C-43B8-ACB2-093E6526FB91}" srcOrd="0" destOrd="0" presId="urn:microsoft.com/office/officeart/2005/8/layout/cycle1"/>
    <dgm:cxn modelId="{63D047C8-EC1C-40D8-909F-EDE3693C1AD2}" type="presOf" srcId="{B592CD7E-4A82-4D2B-A44C-C142AA294332}" destId="{0472B6FA-3958-4B01-82FB-3F1D76F26F11}" srcOrd="0" destOrd="0" presId="urn:microsoft.com/office/officeart/2005/8/layout/cycle1"/>
    <dgm:cxn modelId="{57FA6CCD-5C8A-47EF-86FE-B3409A3E098C}" type="presOf" srcId="{E3B66C6F-12B6-47C7-B22D-2AF5911D2893}" destId="{6E6FD50C-8CE9-418D-8CBC-9F7CBAC9A191}" srcOrd="0" destOrd="0" presId="urn:microsoft.com/office/officeart/2005/8/layout/cycle1"/>
    <dgm:cxn modelId="{427EFAD1-2934-4345-8DB6-9015E571FF08}" type="presOf" srcId="{8FBC7781-40C4-4D10-8679-D04240F004BB}" destId="{90CD411B-DCA6-4BE3-8D36-69822994BDEE}" srcOrd="0" destOrd="0" presId="urn:microsoft.com/office/officeart/2005/8/layout/cycle1"/>
    <dgm:cxn modelId="{F4852BD5-22DE-4F4C-8280-145BEE1BEF3A}" type="presOf" srcId="{C34542E3-8A0B-4903-8F0A-EA648ACDE4B7}" destId="{31F28005-28E5-4941-965D-7B6DCB87A43B}" srcOrd="0" destOrd="0" presId="urn:microsoft.com/office/officeart/2005/8/layout/cycle1"/>
    <dgm:cxn modelId="{4E6EDBDF-018D-47DF-B9B1-26480737EED6}" type="presParOf" srcId="{FC2D1972-905C-4C29-AB78-A93CEE3F490F}" destId="{C868F8F1-FB64-466B-BA2F-CDCC968DAA73}" srcOrd="0" destOrd="0" presId="urn:microsoft.com/office/officeart/2005/8/layout/cycle1"/>
    <dgm:cxn modelId="{83A41B88-07DF-4DE6-8AEF-5FF9375DE286}" type="presParOf" srcId="{FC2D1972-905C-4C29-AB78-A93CEE3F490F}" destId="{7B84408B-0DB8-4161-A93C-6A3470E0AF1D}" srcOrd="1" destOrd="0" presId="urn:microsoft.com/office/officeart/2005/8/layout/cycle1"/>
    <dgm:cxn modelId="{E9105229-E46D-4692-9FE8-3154D11FE821}" type="presParOf" srcId="{FC2D1972-905C-4C29-AB78-A93CEE3F490F}" destId="{5DB19C79-8080-4872-B203-D5D7A60F1558}" srcOrd="2" destOrd="0" presId="urn:microsoft.com/office/officeart/2005/8/layout/cycle1"/>
    <dgm:cxn modelId="{6B6CDDFB-DF73-4994-BB07-40B6069A3CA2}" type="presParOf" srcId="{FC2D1972-905C-4C29-AB78-A93CEE3F490F}" destId="{23C8094F-5565-4FE9-94F7-97FF9672ED99}" srcOrd="3" destOrd="0" presId="urn:microsoft.com/office/officeart/2005/8/layout/cycle1"/>
    <dgm:cxn modelId="{5C5774C4-9752-47E4-9210-D5532A0B8901}" type="presParOf" srcId="{FC2D1972-905C-4C29-AB78-A93CEE3F490F}" destId="{90CD411B-DCA6-4BE3-8D36-69822994BDEE}" srcOrd="4" destOrd="0" presId="urn:microsoft.com/office/officeart/2005/8/layout/cycle1"/>
    <dgm:cxn modelId="{629F3541-9F33-4CFD-AFF8-0E17F62B8B5C}" type="presParOf" srcId="{FC2D1972-905C-4C29-AB78-A93CEE3F490F}" destId="{6E6FD50C-8CE9-418D-8CBC-9F7CBAC9A191}" srcOrd="5" destOrd="0" presId="urn:microsoft.com/office/officeart/2005/8/layout/cycle1"/>
    <dgm:cxn modelId="{310A48D9-2325-4E8A-8463-1E40C236DAFE}" type="presParOf" srcId="{FC2D1972-905C-4C29-AB78-A93CEE3F490F}" destId="{4A570B65-5573-43B9-8980-D7170E9C692B}" srcOrd="6" destOrd="0" presId="urn:microsoft.com/office/officeart/2005/8/layout/cycle1"/>
    <dgm:cxn modelId="{05F5D238-ADC1-4437-BCB8-D8467FE20FEA}" type="presParOf" srcId="{FC2D1972-905C-4C29-AB78-A93CEE3F490F}" destId="{E1D762C3-6D7C-43B8-ACB2-093E6526FB91}" srcOrd="7" destOrd="0" presId="urn:microsoft.com/office/officeart/2005/8/layout/cycle1"/>
    <dgm:cxn modelId="{77A1AE40-761D-4000-BC2C-B71AD38FDD43}" type="presParOf" srcId="{FC2D1972-905C-4C29-AB78-A93CEE3F490F}" destId="{714A758D-3286-408A-8A7C-AAE214CEFFD7}" srcOrd="8" destOrd="0" presId="urn:microsoft.com/office/officeart/2005/8/layout/cycle1"/>
    <dgm:cxn modelId="{4A05E3C5-B3D7-4A54-BDD8-54F1BB26F0A8}" type="presParOf" srcId="{FC2D1972-905C-4C29-AB78-A93CEE3F490F}" destId="{616EFED2-E59A-4F3C-9C19-CA012A2EA890}" srcOrd="9" destOrd="0" presId="urn:microsoft.com/office/officeart/2005/8/layout/cycle1"/>
    <dgm:cxn modelId="{42499650-5717-4E03-8272-F0AC68557024}" type="presParOf" srcId="{FC2D1972-905C-4C29-AB78-A93CEE3F490F}" destId="{58353FAF-A29D-44AB-B291-23844A9E9531}" srcOrd="10" destOrd="0" presId="urn:microsoft.com/office/officeart/2005/8/layout/cycle1"/>
    <dgm:cxn modelId="{178C78F2-CD26-4F22-97B4-1B95A4C5AF3E}" type="presParOf" srcId="{FC2D1972-905C-4C29-AB78-A93CEE3F490F}" destId="{0472B6FA-3958-4B01-82FB-3F1D76F26F11}" srcOrd="11" destOrd="0" presId="urn:microsoft.com/office/officeart/2005/8/layout/cycle1"/>
    <dgm:cxn modelId="{9B336142-EE3C-4A13-B617-D9965878F6EB}" type="presParOf" srcId="{FC2D1972-905C-4C29-AB78-A93CEE3F490F}" destId="{360F19FF-25D2-4E0C-93CA-89AE7934F34E}" srcOrd="12" destOrd="0" presId="urn:microsoft.com/office/officeart/2005/8/layout/cycle1"/>
    <dgm:cxn modelId="{13E5A3D7-DE8B-4B27-99F6-D83F2D5569C1}" type="presParOf" srcId="{FC2D1972-905C-4C29-AB78-A93CEE3F490F}" destId="{31F28005-28E5-4941-965D-7B6DCB87A43B}" srcOrd="13" destOrd="0" presId="urn:microsoft.com/office/officeart/2005/8/layout/cycle1"/>
    <dgm:cxn modelId="{8E3E6146-3318-4C71-B473-E7D4D0E1B3D1}" type="presParOf" srcId="{FC2D1972-905C-4C29-AB78-A93CEE3F490F}" destId="{ADF40AD2-394E-43EB-AFF3-7A2826AC62D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6302C-615E-491E-A576-4A450B8EBC0B}">
      <dsp:nvSpPr>
        <dsp:cNvPr id="0" name=""/>
        <dsp:cNvSpPr/>
      </dsp:nvSpPr>
      <dsp:spPr>
        <a:xfrm>
          <a:off x="0" y="476799"/>
          <a:ext cx="10058399" cy="705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32373-98DA-42B5-90A4-C9E0400537AD}">
      <dsp:nvSpPr>
        <dsp:cNvPr id="0" name=""/>
        <dsp:cNvSpPr/>
      </dsp:nvSpPr>
      <dsp:spPr>
        <a:xfrm>
          <a:off x="502920" y="63519"/>
          <a:ext cx="7040880" cy="8265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sz="2800" kern="1200"/>
            <a:t>Mics on Mute</a:t>
          </a:r>
        </a:p>
      </dsp:txBody>
      <dsp:txXfrm>
        <a:off x="543269" y="103868"/>
        <a:ext cx="6960182" cy="745862"/>
      </dsp:txXfrm>
    </dsp:sp>
    <dsp:sp modelId="{236FF591-EB5A-4D35-B8D5-71D80105CFED}">
      <dsp:nvSpPr>
        <dsp:cNvPr id="0" name=""/>
        <dsp:cNvSpPr/>
      </dsp:nvSpPr>
      <dsp:spPr>
        <a:xfrm>
          <a:off x="0" y="1746880"/>
          <a:ext cx="10058399" cy="705600"/>
        </a:xfrm>
        <a:prstGeom prst="rect">
          <a:avLst/>
        </a:prstGeom>
        <a:solidFill>
          <a:schemeClr val="lt1">
            <a:alpha val="90000"/>
            <a:hueOff val="0"/>
            <a:satOff val="0"/>
            <a:lumOff val="0"/>
            <a:alphaOff val="0"/>
          </a:schemeClr>
        </a:solidFill>
        <a:ln w="15875" cap="flat" cmpd="sng" algn="ctr">
          <a:solidFill>
            <a:schemeClr val="accent2">
              <a:hueOff val="-758408"/>
              <a:satOff val="-42641"/>
              <a:lumOff val="5000"/>
              <a:alphaOff val="0"/>
            </a:schemeClr>
          </a:solidFill>
          <a:prstDash val="solid"/>
        </a:ln>
        <a:effectLst/>
      </dsp:spPr>
      <dsp:style>
        <a:lnRef idx="2">
          <a:scrgbClr r="0" g="0" b="0"/>
        </a:lnRef>
        <a:fillRef idx="1">
          <a:scrgbClr r="0" g="0" b="0"/>
        </a:fillRef>
        <a:effectRef idx="0">
          <a:scrgbClr r="0" g="0" b="0"/>
        </a:effectRef>
        <a:fontRef idx="minor"/>
      </dsp:style>
    </dsp:sp>
    <dsp:sp modelId="{FB8BFBE2-4210-4EBF-854C-44525ACCA731}">
      <dsp:nvSpPr>
        <dsp:cNvPr id="0" name=""/>
        <dsp:cNvSpPr/>
      </dsp:nvSpPr>
      <dsp:spPr>
        <a:xfrm>
          <a:off x="502920" y="1333599"/>
          <a:ext cx="7040880" cy="826560"/>
        </a:xfrm>
        <a:prstGeom prst="roundRect">
          <a:avLst/>
        </a:prstGeom>
        <a:solidFill>
          <a:schemeClr val="accent2">
            <a:hueOff val="-758408"/>
            <a:satOff val="-42641"/>
            <a:lumOff val="5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sz="2800" kern="1200"/>
            <a:t>Actively Engage</a:t>
          </a:r>
        </a:p>
      </dsp:txBody>
      <dsp:txXfrm>
        <a:off x="543269" y="1373948"/>
        <a:ext cx="6960182" cy="745862"/>
      </dsp:txXfrm>
    </dsp:sp>
    <dsp:sp modelId="{E9D0F155-7617-4F54-8ADE-6DEA5182D17C}">
      <dsp:nvSpPr>
        <dsp:cNvPr id="0" name=""/>
        <dsp:cNvSpPr/>
      </dsp:nvSpPr>
      <dsp:spPr>
        <a:xfrm>
          <a:off x="0" y="3016960"/>
          <a:ext cx="10058399" cy="705600"/>
        </a:xfrm>
        <a:prstGeom prst="rect">
          <a:avLst/>
        </a:prstGeom>
        <a:solidFill>
          <a:schemeClr val="lt1">
            <a:alpha val="90000"/>
            <a:hueOff val="0"/>
            <a:satOff val="0"/>
            <a:lumOff val="0"/>
            <a:alphaOff val="0"/>
          </a:schemeClr>
        </a:solidFill>
        <a:ln w="15875"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dsp:style>
    </dsp:sp>
    <dsp:sp modelId="{BC1AD46E-9EF7-4F9C-A68C-846149D4DCBF}">
      <dsp:nvSpPr>
        <dsp:cNvPr id="0" name=""/>
        <dsp:cNvSpPr/>
      </dsp:nvSpPr>
      <dsp:spPr>
        <a:xfrm>
          <a:off x="502920" y="2603680"/>
          <a:ext cx="7040880" cy="826560"/>
        </a:xfrm>
        <a:prstGeom prst="roundRect">
          <a:avLst/>
        </a:prstGeom>
        <a:solidFill>
          <a:schemeClr val="accent2">
            <a:hueOff val="-1516816"/>
            <a:satOff val="-85281"/>
            <a:lumOff val="100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sz="2800" kern="1200"/>
            <a:t>Cameras On</a:t>
          </a:r>
        </a:p>
      </dsp:txBody>
      <dsp:txXfrm>
        <a:off x="543269" y="2644029"/>
        <a:ext cx="696018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4408B-0DB8-4161-A93C-6A3470E0AF1D}">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Increased Talent Demand</a:t>
          </a:r>
        </a:p>
      </dsp:txBody>
      <dsp:txXfrm>
        <a:off x="4704665" y="39140"/>
        <a:ext cx="1341437" cy="1341437"/>
      </dsp:txXfrm>
    </dsp:sp>
    <dsp:sp modelId="{5DB19C79-8080-4872-B203-D5D7A60F1558}">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CD411B-DCA6-4BE3-8D36-69822994BDEE}">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More Individuals Seeking Degrees</a:t>
          </a:r>
        </a:p>
      </dsp:txBody>
      <dsp:txXfrm>
        <a:off x="5515145" y="2533541"/>
        <a:ext cx="1341437" cy="1341437"/>
      </dsp:txXfrm>
    </dsp:sp>
    <dsp:sp modelId="{6E6FD50C-8CE9-418D-8CBC-9F7CBAC9A191}">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D762C3-6D7C-43B8-ACB2-093E6526FB91}">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Capacity Building</a:t>
          </a:r>
        </a:p>
      </dsp:txBody>
      <dsp:txXfrm>
        <a:off x="3393281" y="4075166"/>
        <a:ext cx="1341437" cy="1341437"/>
      </dsp:txXfrm>
    </dsp:sp>
    <dsp:sp modelId="{714A758D-3286-408A-8A7C-AAE214CEFFD7}">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353FAF-A29D-44AB-B291-23844A9E9531}">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Realignment of Degrees to Demand</a:t>
          </a:r>
        </a:p>
      </dsp:txBody>
      <dsp:txXfrm>
        <a:off x="1271416" y="2533541"/>
        <a:ext cx="1341437" cy="1341437"/>
      </dsp:txXfrm>
    </dsp:sp>
    <dsp:sp modelId="{0472B6FA-3958-4B01-82FB-3F1D76F26F11}">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F28005-28E5-4941-965D-7B6DCB87A43B}">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Job Demand from Employers</a:t>
          </a:r>
        </a:p>
      </dsp:txBody>
      <dsp:txXfrm>
        <a:off x="2081896" y="39140"/>
        <a:ext cx="1341437" cy="1341437"/>
      </dsp:txXfrm>
    </dsp:sp>
    <dsp:sp modelId="{ADF40AD2-394E-43EB-AFF3-7A2826AC62DA}">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4B9CD5-B126-401E-B841-6229085A4A01}" type="datetimeFigureOut">
              <a:rPr lang="en-US" smtClean="0"/>
              <a:t>5/18/2023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C04287-682A-49D2-8897-00CF4AF8B77F}" type="slidenum">
              <a:rPr lang="en-US" smtClean="0"/>
              <a:t>‹#›</a:t>
            </a:fld>
            <a:endParaRPr lang="en-US"/>
          </a:p>
        </p:txBody>
      </p:sp>
    </p:spTree>
    <p:extLst>
      <p:ext uri="{BB962C8B-B14F-4D97-AF65-F5344CB8AC3E}">
        <p14:creationId xmlns:p14="http://schemas.microsoft.com/office/powerpoint/2010/main" val="356609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06FECA5B-CB69-434F-96AB-1E7E18E86F8F}" type="slidenum">
              <a:rPr lang="en-US">
                <a:solidFill>
                  <a:prstClr val="black"/>
                </a:solidFill>
                <a:latin typeface="Calibri"/>
              </a:rPr>
              <a:pPr defTabSz="465887">
                <a:defRPr/>
              </a:pPr>
              <a:t>1</a:t>
            </a:fld>
            <a:endParaRPr lang="en-US" dirty="0">
              <a:solidFill>
                <a:prstClr val="black"/>
              </a:solidFill>
              <a:latin typeface="Calibri"/>
            </a:endParaRPr>
          </a:p>
        </p:txBody>
      </p:sp>
    </p:spTree>
    <p:extLst>
      <p:ext uri="{BB962C8B-B14F-4D97-AF65-F5344CB8AC3E}">
        <p14:creationId xmlns:p14="http://schemas.microsoft.com/office/powerpoint/2010/main" val="265295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End of Pathway results for this school year.  As you can see, students did exceptionally well in Culinary Arts, EMR, Graphic Design and Hospitality, Recreation and Tourism. </a:t>
            </a:r>
          </a:p>
        </p:txBody>
      </p:sp>
      <p:sp>
        <p:nvSpPr>
          <p:cNvPr id="4" name="Slide Number Placeholder 3"/>
          <p:cNvSpPr>
            <a:spLocks noGrp="1"/>
          </p:cNvSpPr>
          <p:nvPr>
            <p:ph type="sldNum" sz="quarter" idx="5"/>
          </p:nvPr>
        </p:nvSpPr>
        <p:spPr/>
        <p:txBody>
          <a:bodyPr/>
          <a:lstStyle/>
          <a:p>
            <a:fld id="{7EC04287-682A-49D2-8897-00CF4AF8B77F}" type="slidenum">
              <a:rPr lang="en-US" smtClean="0"/>
              <a:t>13</a:t>
            </a:fld>
            <a:endParaRPr lang="en-US"/>
          </a:p>
        </p:txBody>
      </p:sp>
    </p:spTree>
    <p:extLst>
      <p:ext uri="{BB962C8B-B14F-4D97-AF65-F5344CB8AC3E}">
        <p14:creationId xmlns:p14="http://schemas.microsoft.com/office/powerpoint/2010/main" val="92739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the percent of students earning the Georgia Best Employability Skills Diploma Seal which indicates they learned the soft skills that so many metro-Atlanta employers desire. </a:t>
            </a:r>
          </a:p>
        </p:txBody>
      </p:sp>
      <p:sp>
        <p:nvSpPr>
          <p:cNvPr id="4" name="Slide Number Placeholder 3"/>
          <p:cNvSpPr>
            <a:spLocks noGrp="1"/>
          </p:cNvSpPr>
          <p:nvPr>
            <p:ph type="sldNum" sz="quarter" idx="5"/>
          </p:nvPr>
        </p:nvSpPr>
        <p:spPr/>
        <p:txBody>
          <a:bodyPr/>
          <a:lstStyle/>
          <a:p>
            <a:fld id="{7EC04287-682A-49D2-8897-00CF4AF8B77F}" type="slidenum">
              <a:rPr lang="en-US" smtClean="0"/>
              <a:t>14</a:t>
            </a:fld>
            <a:endParaRPr lang="en-US"/>
          </a:p>
        </p:txBody>
      </p:sp>
    </p:spTree>
    <p:extLst>
      <p:ext uri="{BB962C8B-B14F-4D97-AF65-F5344CB8AC3E}">
        <p14:creationId xmlns:p14="http://schemas.microsoft.com/office/powerpoint/2010/main" val="2439756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complete a quick preview of what is to come next year</a:t>
            </a:r>
          </a:p>
        </p:txBody>
      </p:sp>
      <p:sp>
        <p:nvSpPr>
          <p:cNvPr id="4" name="Slide Number Placeholder 3"/>
          <p:cNvSpPr>
            <a:spLocks noGrp="1"/>
          </p:cNvSpPr>
          <p:nvPr>
            <p:ph type="sldNum" sz="quarter" idx="5"/>
          </p:nvPr>
        </p:nvSpPr>
        <p:spPr/>
        <p:txBody>
          <a:bodyPr/>
          <a:lstStyle/>
          <a:p>
            <a:fld id="{7EC04287-682A-49D2-8897-00CF4AF8B77F}" type="slidenum">
              <a:rPr lang="en-US" smtClean="0"/>
              <a:t>15</a:t>
            </a:fld>
            <a:endParaRPr lang="en-US"/>
          </a:p>
        </p:txBody>
      </p:sp>
    </p:spTree>
    <p:extLst>
      <p:ext uri="{BB962C8B-B14F-4D97-AF65-F5344CB8AC3E}">
        <p14:creationId xmlns:p14="http://schemas.microsoft.com/office/powerpoint/2010/main" val="111218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hired an amazing Carpentry teacher that had years of experience working for Habitat for Humanity.  He will be transitioning back to Habit for Humanity next year and we are searching for a replacement.  If anyone on the board knows of an outstanding individual that is interested, please have them to reach out to me as soon as possible.  This position comes with a $3K sign on bonus.  We are also searching for a full time LPN.</a:t>
            </a:r>
          </a:p>
        </p:txBody>
      </p:sp>
      <p:sp>
        <p:nvSpPr>
          <p:cNvPr id="4" name="Slide Number Placeholder 3"/>
          <p:cNvSpPr>
            <a:spLocks noGrp="1"/>
          </p:cNvSpPr>
          <p:nvPr>
            <p:ph type="sldNum" sz="quarter" idx="5"/>
          </p:nvPr>
        </p:nvSpPr>
        <p:spPr/>
        <p:txBody>
          <a:bodyPr/>
          <a:lstStyle/>
          <a:p>
            <a:fld id="{7EC04287-682A-49D2-8897-00CF4AF8B77F}" type="slidenum">
              <a:rPr lang="en-US" smtClean="0"/>
              <a:t>16</a:t>
            </a:fld>
            <a:endParaRPr lang="en-US"/>
          </a:p>
        </p:txBody>
      </p:sp>
    </p:spTree>
    <p:extLst>
      <p:ext uri="{BB962C8B-B14F-4D97-AF65-F5344CB8AC3E}">
        <p14:creationId xmlns:p14="http://schemas.microsoft.com/office/powerpoint/2010/main" val="285183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0fffd6e7b3_0_8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t>Here we have the number of applications received for next year.  We are excited to share that Drew Charter will be coming aboard and sending students to ACCA next year.  Drew students are not reflected in the total</a:t>
            </a:r>
            <a:endParaRPr dirty="0"/>
          </a:p>
        </p:txBody>
      </p:sp>
      <p:sp>
        <p:nvSpPr>
          <p:cNvPr id="617" name="Google Shape;617;g10fffd6e7b3_0_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18</a:t>
            </a:fld>
            <a:endParaRPr lang="en-US"/>
          </a:p>
        </p:txBody>
      </p:sp>
    </p:spTree>
    <p:extLst>
      <p:ext uri="{BB962C8B-B14F-4D97-AF65-F5344CB8AC3E}">
        <p14:creationId xmlns:p14="http://schemas.microsoft.com/office/powerpoint/2010/main" val="398892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4d8107e1f_8_1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04d8107e1f_8_17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t>Here we have the number of students that have been officially enrolled for next school year.  The enrollment may change due to students needing to take classes to meet graduation requirements.  </a:t>
            </a:r>
          </a:p>
          <a:p>
            <a:pPr>
              <a:buSzPts val="1400"/>
            </a:pPr>
            <a:endParaRPr lang="en-US" dirty="0"/>
          </a:p>
          <a:p>
            <a:pPr>
              <a:buSzPts val="1400"/>
            </a:pPr>
            <a:r>
              <a:rPr lang="en-US" dirty="0"/>
              <a:t>That concludes the principals report.  Next up, </a:t>
            </a:r>
            <a:endParaRPr dirty="0"/>
          </a:p>
        </p:txBody>
      </p:sp>
      <p:sp>
        <p:nvSpPr>
          <p:cNvPr id="578" name="Google Shape;578;g104d8107e1f_8_17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defTabSz="931774">
              <a:buClr>
                <a:srgbClr val="000000"/>
              </a:buClr>
              <a:buSzPts val="1400"/>
              <a:defRPr/>
            </a:pPr>
            <a:fld id="{00000000-1234-1234-1234-123412341234}" type="slidenum">
              <a:rPr lang="en-US" sz="1400" kern="0">
                <a:solidFill>
                  <a:srgbClr val="000000"/>
                </a:solidFill>
                <a:latin typeface="Arial"/>
                <a:ea typeface="Arial"/>
                <a:cs typeface="Arial"/>
                <a:sym typeface="Arial"/>
              </a:rPr>
              <a:pPr defTabSz="931774">
                <a:buClr>
                  <a:srgbClr val="000000"/>
                </a:buClr>
                <a:buSzPts val="1400"/>
                <a:defRPr/>
              </a:pPr>
              <a:t>19</a:t>
            </a:fld>
            <a:endParaRPr sz="1400" kern="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9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a larger body of work, going back to 2016.  Originally titled, Your Talent, Your Future Report – now rebranded as Talent Supply Report.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11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Expected report release date April 2023.  We are already using data for:</a:t>
            </a:r>
          </a:p>
          <a:p>
            <a:endParaRPr lang="en-US" sz="1400" dirty="0"/>
          </a:p>
          <a:p>
            <a:pPr defTabSz="933237">
              <a:defRPr/>
            </a:pPr>
            <a:r>
              <a:rPr lang="en-US" sz="1400" dirty="0"/>
              <a:t>Talent collaborative - (Policy Team direct work with investors to improve HR, hiring and education partnership practice)</a:t>
            </a:r>
          </a:p>
          <a:p>
            <a:endParaRPr lang="en-US" sz="1400" dirty="0"/>
          </a:p>
          <a:p>
            <a:r>
              <a:rPr lang="en-US" sz="1400" dirty="0"/>
              <a:t>We have already seen some positive movement on some of these in current legislature session, don’t quite know the scope as the session is not over.</a:t>
            </a:r>
          </a:p>
          <a:p>
            <a:pPr marL="174982" indent="-174982">
              <a:buFontTx/>
              <a:buChar char="-"/>
            </a:pPr>
            <a:r>
              <a:rPr lang="en-US" sz="1400" dirty="0"/>
              <a:t>Endowment fund for TCSG focused on high demand teaching positions</a:t>
            </a:r>
          </a:p>
          <a:p>
            <a:pPr marL="174982" indent="-174982">
              <a:buFontTx/>
              <a:buChar char="-"/>
            </a:pPr>
            <a:r>
              <a:rPr lang="en-US" sz="1400" dirty="0"/>
              <a:t>Continued investment in early education and childcare systems</a:t>
            </a:r>
          </a:p>
          <a:p>
            <a:pPr marL="174982" indent="-174982">
              <a:buFontTx/>
              <a:buChar char="-"/>
            </a:pPr>
            <a:r>
              <a:rPr lang="en-US" sz="1400" dirty="0"/>
              <a:t>Increased funding for computer science in K-12</a:t>
            </a:r>
          </a:p>
          <a:p>
            <a:endParaRPr lang="en-US" sz="1400" dirty="0"/>
          </a:p>
          <a:p>
            <a:r>
              <a:rPr lang="en-US" sz="1400" dirty="0"/>
              <a:t>Starting to deep dive with some investors on particular areas to look at talent recruitment strategies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26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2</a:t>
            </a:fld>
            <a:endParaRPr lang="en-US"/>
          </a:p>
        </p:txBody>
      </p:sp>
    </p:spTree>
    <p:extLst>
      <p:ext uri="{BB962C8B-B14F-4D97-AF65-F5344CB8AC3E}">
        <p14:creationId xmlns:p14="http://schemas.microsoft.com/office/powerpoint/2010/main" val="138895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By supply, we mean the number of conferred degrees our state is providing. </a:t>
            </a:r>
          </a:p>
          <a:p>
            <a:endParaRPr lang="en-US" dirty="0"/>
          </a:p>
          <a:p>
            <a:r>
              <a:rPr lang="en-US" dirty="0"/>
              <a:t>Demand we mean the number of available jobs available to those with degrees.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22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postings were flat until a surge in 2021.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Overall, trends have been generally the same over the past few years with supply and demand both growing.  Since 2018, Atlanta and Georgia employment has been outpacing the nation.  This is increasing coming out of COVID with Georgia and Atlanta continuing to have historically low unemployment</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799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looking at some of the factors contributing to that growth…  We have a fairly low population growth rate, fairly low labor supply rate, but our demand for jobs is out pacing this growth rate nearly every year we have done this report. The rate at which we are providing degrees is not keeping pace with that growth. </a:t>
            </a:r>
          </a:p>
          <a:p>
            <a:r>
              <a:rPr lang="en-US" dirty="0"/>
              <a:t>-------</a:t>
            </a:r>
          </a:p>
          <a:p>
            <a:endParaRPr lang="en-US" dirty="0"/>
          </a:p>
          <a:p>
            <a:r>
              <a:rPr lang="en-US" dirty="0"/>
              <a:t>JB: </a:t>
            </a:r>
            <a:r>
              <a:rPr lang="en-US" sz="1200" dirty="0"/>
              <a:t>Georgia is outpacing national growth on all factors.  Look at a snapshot and future</a:t>
            </a:r>
          </a:p>
          <a:p>
            <a:endParaRPr lang="en-US" sz="1200" dirty="0"/>
          </a:p>
          <a:p>
            <a:r>
              <a:rPr lang="en-US" sz="1200" dirty="0"/>
              <a:t>Population growth in the past decade has slowed compared to previous decades.  While overall labor force is still growing at a decreasing rate, overall labor force participation has been trending down for the past decade.  </a:t>
            </a:r>
          </a:p>
          <a:p>
            <a:endParaRPr lang="en-US" sz="1200" dirty="0"/>
          </a:p>
          <a:p>
            <a:r>
              <a:rPr lang="en-US" sz="1200" dirty="0"/>
              <a:t>Degrees conferred are growing but slowing down from faster growth in the last decade.  No real way to forecast this growth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575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cs typeface="Calibri"/>
              </a:rPr>
              <a:t>Georgia is not alone, among the major metropolitan areas, Atlanta is decreasing in its overall net migration of individuals coming into the metro area which is repeated at many other metropolitan areas around the US – meaning our ability to attract talent from outside of the state and country is less than in previous cycles</a:t>
            </a:r>
          </a:p>
          <a:p>
            <a:endParaRPr lang="en-US" sz="1600" b="1" dirty="0">
              <a:cs typeface="Calibri"/>
            </a:endParaRPr>
          </a:p>
          <a:p>
            <a:endParaRPr lang="en-US" sz="1600" dirty="0"/>
          </a:p>
          <a:p>
            <a:pPr defTabSz="933237">
              <a:defRPr/>
            </a:pPr>
            <a:r>
              <a:rPr lang="en-US" sz="1600" dirty="0"/>
              <a:t>AFTER DATA COLLECTION:  Recently released state level population data show GA gaining 125K last year vs 76K the prior year.  GA’s net migration (domestic and </a:t>
            </a:r>
            <a:r>
              <a:rPr lang="en-US" sz="1600" dirty="0" err="1"/>
              <a:t>intl</a:t>
            </a:r>
            <a:r>
              <a:rPr lang="en-US" sz="1600" dirty="0"/>
              <a:t>) is roughly 50% higher in 21-22 than in 20-21.   This is consistent with the recent trend of domestic migration into sunbelt/southern states.  </a:t>
            </a:r>
          </a:p>
          <a:p>
            <a:endParaRPr lang="en-US" sz="1600" b="1" dirty="0">
              <a:cs typeface="Calibri"/>
            </a:endParaRP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781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Georgia was behind the nation 2014-2018.  </a:t>
            </a:r>
          </a:p>
          <a:p>
            <a:endParaRPr lang="en-US" sz="1200" dirty="0"/>
          </a:p>
          <a:p>
            <a:r>
              <a:rPr lang="en-US" sz="1200" dirty="0"/>
              <a:t>Increase 2014-2018 – Georgia 28%, Nation 41%</a:t>
            </a:r>
          </a:p>
          <a:p>
            <a:r>
              <a:rPr lang="en-US" sz="1200" dirty="0"/>
              <a:t>Increase 2017-2021 – Georgia 68%, Nation 64% with Georgia outpacing the nation 2019 onward</a:t>
            </a:r>
          </a:p>
          <a:p>
            <a:endParaRPr lang="en-US" sz="1200" dirty="0"/>
          </a:p>
          <a:p>
            <a:r>
              <a:rPr lang="en-US" sz="1200" dirty="0"/>
              <a:t>Big surge in 2021.</a:t>
            </a:r>
          </a:p>
          <a:p>
            <a:endParaRPr lang="en-US" sz="1200" dirty="0"/>
          </a:p>
          <a:p>
            <a:r>
              <a:rPr lang="en-US" sz="1200" dirty="0"/>
              <a:t>2020-21 Georgia’s postings increased 36% while the nation’s increased 25%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89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Looking at demand from an industry view, most industries up significantly in 2021.  </a:t>
            </a:r>
          </a:p>
          <a:p>
            <a:pPr defTabSz="933237">
              <a:defRPr/>
            </a:pPr>
            <a:r>
              <a:rPr lang="en-US" dirty="0"/>
              <a:t>Some of this growth can be attributed to attrition, pandemic effects, but not all of it. </a:t>
            </a:r>
          </a:p>
          <a:p>
            <a:pPr marL="349964" indent="-349964">
              <a:lnSpc>
                <a:spcPct val="107000"/>
              </a:lnSpc>
              <a:buFont typeface="Calibri" panose="020F0502020204030204" pitchFamily="34" charset="0"/>
              <a:buChar char="-"/>
            </a:pPr>
            <a:endParaRPr lang="en-US" sz="1600" dirty="0">
              <a:latin typeface="Helvetica" pitchFamily="34" charset="0"/>
              <a:ea typeface="Calibri" panose="020F0502020204030204" pitchFamily="34" charset="0"/>
              <a:cs typeface="Times New Roman" panose="02020603050405020304" pitchFamily="18" charset="0"/>
            </a:endParaRPr>
          </a:p>
          <a:p>
            <a:pPr marL="758255" lvl="1" indent="-291636">
              <a:lnSpc>
                <a:spcPct val="107000"/>
              </a:lnSpc>
              <a:buFont typeface="Courier New" panose="02070309020205020404" pitchFamily="49" charset="0"/>
              <a:buChar char="o"/>
            </a:pPr>
            <a:r>
              <a:rPr lang="en-US" sz="1600" dirty="0">
                <a:latin typeface="Helvetica" pitchFamily="34" charset="0"/>
                <a:ea typeface="Calibri" panose="020F0502020204030204" pitchFamily="34" charset="0"/>
                <a:cs typeface="Times New Roman" panose="02020603050405020304" pitchFamily="18" charset="0"/>
              </a:rPr>
              <a:t>Admin/support up </a:t>
            </a:r>
          </a:p>
          <a:p>
            <a:pPr marL="1224873" lvl="2" indent="-291636" defTabSz="933237">
              <a:lnSpc>
                <a:spcPct val="107000"/>
              </a:lnSpc>
              <a:buFont typeface="Courier New" panose="02070309020205020404" pitchFamily="49" charset="0"/>
              <a:buChar char="o"/>
            </a:pPr>
            <a:r>
              <a:rPr lang="en-US" sz="1600" i="1" dirty="0">
                <a:latin typeface="Helvetica" pitchFamily="34" charset="0"/>
                <a:ea typeface="Calibri" panose="020F0502020204030204" pitchFamily="34" charset="0"/>
                <a:cs typeface="Times New Roman" panose="02020603050405020304" pitchFamily="18" charset="0"/>
              </a:rPr>
              <a:t>What happened with Admin and Support?  Have asked EMSI if any changes.  This went from #8 to #1 by far and the 2017/2018 numbers from the 2019 report do not match the new numbers.  Most likely a re-calibration</a:t>
            </a:r>
          </a:p>
          <a:p>
            <a:pPr marL="1224873" lvl="2" indent="-291636">
              <a:lnSpc>
                <a:spcPct val="107000"/>
              </a:lnSpc>
              <a:buFont typeface="Courier New" panose="02070309020205020404" pitchFamily="49" charset="0"/>
              <a:buChar char="o"/>
            </a:pPr>
            <a:endParaRPr lang="en-US" sz="1600" dirty="0">
              <a:latin typeface="Helvetica" pitchFamily="34" charset="0"/>
              <a:ea typeface="Calibri" panose="020F0502020204030204" pitchFamily="34" charset="0"/>
              <a:cs typeface="Times New Roman" panose="02020603050405020304" pitchFamily="18" charset="0"/>
            </a:endParaRPr>
          </a:p>
          <a:p>
            <a:pPr marL="758255" lvl="1" indent="-291636">
              <a:lnSpc>
                <a:spcPct val="107000"/>
              </a:lnSpc>
              <a:spcAft>
                <a:spcPts val="816"/>
              </a:spcAft>
              <a:buFont typeface="Courier New" panose="02070309020205020404" pitchFamily="49" charset="0"/>
              <a:buChar char="o"/>
            </a:pPr>
            <a:r>
              <a:rPr lang="en-US" sz="1600" dirty="0">
                <a:latin typeface="Helvetica" pitchFamily="34" charset="0"/>
                <a:ea typeface="Calibri" panose="020F0502020204030204" pitchFamily="34" charset="0"/>
                <a:cs typeface="Times New Roman" panose="02020603050405020304" pitchFamily="18" charset="0"/>
              </a:rPr>
              <a:t>Public Administration trending down</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040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supply in a different way, we look at the job postings by occupation. Slightly different </a:t>
            </a:r>
            <a:r>
              <a:rPr lang="en-US" dirty="0" err="1"/>
              <a:t>lense</a:t>
            </a:r>
            <a:r>
              <a:rPr lang="en-US" dirty="0"/>
              <a:t>. </a:t>
            </a:r>
          </a:p>
          <a:p>
            <a:endParaRPr lang="en-US" dirty="0"/>
          </a:p>
          <a:p>
            <a:r>
              <a:rPr lang="en-US" dirty="0"/>
              <a:t>Several categories decreased in 2018 and 2019.  All picked up in 2021</a:t>
            </a:r>
          </a:p>
          <a:p>
            <a:endParaRPr lang="en-US" dirty="0"/>
          </a:p>
          <a:p>
            <a:r>
              <a:rPr lang="en-US" sz="1200" dirty="0"/>
              <a:t>---------</a:t>
            </a:r>
          </a:p>
          <a:p>
            <a:r>
              <a:rPr lang="en-US" sz="1200" dirty="0"/>
              <a:t>RNs most in demand occupation from postings.  Software Developers moved up to #2 from #3 in 2019</a:t>
            </a:r>
          </a:p>
          <a:p>
            <a:endParaRPr lang="en-US" sz="1200" dirty="0"/>
          </a:p>
          <a:p>
            <a:r>
              <a:rPr lang="en-US" sz="1200" dirty="0"/>
              <a:t>Top Occupations by employment #s – Retail, Laborers/Freight Handlers, Fast-food</a:t>
            </a:r>
          </a:p>
          <a:p>
            <a:endParaRPr lang="en-US" sz="1200" dirty="0"/>
          </a:p>
          <a:p>
            <a:r>
              <a:rPr lang="en-US" sz="1200" dirty="0"/>
              <a:t>Notable:  employment is dropping but postings are up significantly for laborers, fast-food, and customer service reps.  Nursing employment is up slightly, but postings were up.  Sign of high turnover?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521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entry level postings, those not </a:t>
            </a:r>
            <a:r>
              <a:rPr lang="en-US" dirty="0" err="1"/>
              <a:t>requieing</a:t>
            </a:r>
            <a:r>
              <a:rPr lang="en-US" dirty="0"/>
              <a:t> experience before taking a job – postings are up significantly in every sector. </a:t>
            </a:r>
          </a:p>
          <a:p>
            <a:endParaRPr lang="en-US" dirty="0"/>
          </a:p>
          <a:p>
            <a:endParaRPr lang="en-US" b="1" dirty="0"/>
          </a:p>
          <a:p>
            <a:r>
              <a:rPr lang="en-US" b="1" dirty="0"/>
              <a:t>overall, postings are up almost 70%, so this kind of growth could be a factor of that too.</a:t>
            </a:r>
          </a:p>
          <a:p>
            <a:r>
              <a:rPr lang="en-US" b="1" dirty="0"/>
              <a:t>---</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63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5 skills the same for entry level or more experience</a:t>
            </a:r>
          </a:p>
          <a:p>
            <a:endParaRPr lang="en-US" dirty="0"/>
          </a:p>
          <a:p>
            <a:pPr marL="758255" lvl="1" indent="-291636">
              <a:lnSpc>
                <a:spcPct val="107000"/>
              </a:lnSpc>
              <a:buFont typeface="Courier New" panose="02070309020205020404" pitchFamily="49" charset="0"/>
              <a:buChar char="o"/>
            </a:pPr>
            <a:r>
              <a:rPr lang="en-US" sz="1600" b="1" dirty="0">
                <a:latin typeface="Helvetica" panose="020B0604020202020204" pitchFamily="34" charset="0"/>
                <a:ea typeface="Calibri" panose="020F0502020204030204" pitchFamily="34" charset="0"/>
                <a:cs typeface="Helvetica" panose="020B0604020202020204" pitchFamily="34" charset="0"/>
              </a:rPr>
              <a:t>Top 5 the same for entry level and all posting</a:t>
            </a:r>
          </a:p>
          <a:p>
            <a:pPr marL="758255" lvl="1" indent="-291636">
              <a:lnSpc>
                <a:spcPct val="107000"/>
              </a:lnSpc>
              <a:buFont typeface="Courier New" panose="02070309020205020404" pitchFamily="49" charset="0"/>
              <a:buChar char="o"/>
            </a:pPr>
            <a:r>
              <a:rPr lang="en-US" sz="1600" b="1" dirty="0">
                <a:latin typeface="Helvetica" panose="020B0604020202020204" pitchFamily="34" charset="0"/>
                <a:ea typeface="Calibri" panose="020F0502020204030204" pitchFamily="34" charset="0"/>
                <a:cs typeface="Helvetica" panose="020B0604020202020204" pitchFamily="34" charset="0"/>
              </a:rPr>
              <a:t>Communication remains at the top</a:t>
            </a:r>
          </a:p>
          <a:p>
            <a:pPr lvl="1">
              <a:lnSpc>
                <a:spcPct val="107000"/>
              </a:lnSpc>
            </a:pPr>
            <a:endParaRPr lang="en-US" sz="1600" dirty="0">
              <a:latin typeface="Helvetica" panose="020B0604020202020204" pitchFamily="34" charset="0"/>
              <a:ea typeface="Calibri" panose="020F0502020204030204" pitchFamily="34" charset="0"/>
              <a:cs typeface="Helvetica" panose="020B0604020202020204" pitchFamily="34" charset="0"/>
            </a:endParaRPr>
          </a:p>
          <a:p>
            <a:pPr marL="758255" lvl="1" indent="-291636">
              <a:lnSpc>
                <a:spcPct val="107000"/>
              </a:lnSpc>
              <a:buFont typeface="Courier New" panose="02070309020205020404" pitchFamily="49" charset="0"/>
              <a:buChar char="o"/>
            </a:pPr>
            <a:r>
              <a:rPr lang="en-US" sz="1600" b="1" dirty="0">
                <a:latin typeface="Helvetica" panose="020B0604020202020204" pitchFamily="34" charset="0"/>
                <a:ea typeface="Calibri" panose="020F0502020204030204" pitchFamily="34" charset="0"/>
                <a:cs typeface="Helvetica" panose="020B0604020202020204" pitchFamily="34" charset="0"/>
              </a:rPr>
              <a:t>New for 2021</a:t>
            </a:r>
          </a:p>
          <a:p>
            <a:pPr marL="1166546" lvl="2" indent="-233309">
              <a:lnSpc>
                <a:spcPct val="107000"/>
              </a:lnSpc>
              <a:buFont typeface="Wingdings" panose="05000000000000000000" pitchFamily="2" charset="2"/>
              <a:buChar char=""/>
            </a:pPr>
            <a:r>
              <a:rPr lang="en-US" sz="1600" dirty="0">
                <a:latin typeface="Helvetica" panose="020B0604020202020204" pitchFamily="34" charset="0"/>
                <a:ea typeface="Calibri" panose="020F0502020204030204" pitchFamily="34" charset="0"/>
                <a:cs typeface="Helvetica" panose="020B0604020202020204" pitchFamily="34" charset="0"/>
              </a:rPr>
              <a:t>Lifting ability (19 to top 10)</a:t>
            </a:r>
          </a:p>
          <a:p>
            <a:pPr marL="1166546" lvl="2" indent="-233309">
              <a:lnSpc>
                <a:spcPct val="107000"/>
              </a:lnSpc>
              <a:buFont typeface="Wingdings" panose="05000000000000000000" pitchFamily="2" charset="2"/>
              <a:buChar char=""/>
            </a:pPr>
            <a:r>
              <a:rPr lang="en-US" sz="1600" dirty="0">
                <a:latin typeface="Helvetica" panose="020B0604020202020204" pitchFamily="34" charset="0"/>
                <a:ea typeface="Calibri" panose="020F0502020204030204" pitchFamily="34" charset="0"/>
                <a:cs typeface="Helvetica" panose="020B0604020202020204" pitchFamily="34" charset="0"/>
              </a:rPr>
              <a:t>Multi-tasking (23 to 14)</a:t>
            </a:r>
          </a:p>
          <a:p>
            <a:pPr marL="1633164">
              <a:lnSpc>
                <a:spcPct val="107000"/>
              </a:lnSpc>
            </a:pPr>
            <a:r>
              <a:rPr lang="en-US" sz="1600" dirty="0">
                <a:latin typeface="Helvetica" panose="020B0604020202020204" pitchFamily="34" charset="0"/>
                <a:ea typeface="Calibri" panose="020F0502020204030204" pitchFamily="34" charset="0"/>
                <a:cs typeface="Helvetica" panose="020B0604020202020204" pitchFamily="34" charset="0"/>
              </a:rPr>
              <a:t>  </a:t>
            </a:r>
          </a:p>
          <a:p>
            <a:pPr marL="758255" lvl="1" indent="-291636">
              <a:buFont typeface="Courier New" panose="02070309020205020404" pitchFamily="49" charset="0"/>
              <a:buChar char="o"/>
            </a:pPr>
            <a:r>
              <a:rPr lang="en-US" sz="1600" b="1" dirty="0">
                <a:latin typeface="Helvetica" panose="020B0604020202020204" pitchFamily="34" charset="0"/>
                <a:ea typeface="Calibri" panose="020F0502020204030204" pitchFamily="34" charset="0"/>
                <a:cs typeface="Helvetica" panose="020B0604020202020204" pitchFamily="34" charset="0"/>
              </a:rPr>
              <a:t>Out for 2021</a:t>
            </a:r>
          </a:p>
          <a:p>
            <a:pPr marL="466618"/>
            <a:r>
              <a:rPr lang="en-US" sz="1600" dirty="0">
                <a:latin typeface="Helvetica" panose="020B0604020202020204" pitchFamily="34" charset="0"/>
                <a:ea typeface="Calibri" panose="020F0502020204030204" pitchFamily="34" charset="0"/>
                <a:cs typeface="Helvetica" panose="020B0604020202020204" pitchFamily="34" charset="0"/>
              </a:rPr>
              <a:t> </a:t>
            </a:r>
          </a:p>
          <a:p>
            <a:pPr marL="1166546" lvl="2" indent="-233309">
              <a:spcAft>
                <a:spcPts val="816"/>
              </a:spcAft>
              <a:buFont typeface="Wingdings" panose="05000000000000000000" pitchFamily="2" charset="2"/>
              <a:buChar char=""/>
            </a:pPr>
            <a:r>
              <a:rPr lang="en-US" sz="1600" dirty="0">
                <a:latin typeface="Helvetica" panose="020B0604020202020204" pitchFamily="34" charset="0"/>
                <a:ea typeface="Calibri" panose="020F0502020204030204" pitchFamily="34" charset="0"/>
                <a:cs typeface="Helvetica" panose="020B0604020202020204" pitchFamily="34" charset="0"/>
              </a:rPr>
              <a:t>Microsoft Excel moved from 11 to 17</a:t>
            </a:r>
          </a:p>
          <a:p>
            <a:pPr marL="1166546" lvl="2" indent="-233309">
              <a:spcAft>
                <a:spcPts val="816"/>
              </a:spcAft>
              <a:buFont typeface="Wingdings" panose="05000000000000000000" pitchFamily="2" charset="2"/>
              <a:buChar char=""/>
            </a:pPr>
            <a:r>
              <a:rPr lang="en-US" sz="1600" dirty="0">
                <a:latin typeface="Helvetica" panose="020B0604020202020204" pitchFamily="34" charset="0"/>
                <a:ea typeface="Calibri" panose="020F0502020204030204" pitchFamily="34" charset="0"/>
                <a:cs typeface="Helvetica" panose="020B0604020202020204" pitchFamily="34" charset="0"/>
              </a:rPr>
              <a:t>Planning moved from 14 to 21</a:t>
            </a:r>
            <a:endParaRPr lang="en-US" sz="1600" dirty="0">
              <a:latin typeface="Helvetica" panose="020B0604020202020204" pitchFamily="34" charset="0"/>
              <a:cs typeface="Helvetica"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84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Georgia’s supply system is fairly steady, with minimal changes from year to year in terms of what degrees are being conferred. </a:t>
            </a:r>
          </a:p>
          <a:p>
            <a:endParaRPr lang="en-US" dirty="0"/>
          </a:p>
          <a:p>
            <a:r>
              <a:rPr lang="en-US" dirty="0"/>
              <a:t>Liberal arts and Sciences moved from 6 to 3.  Computer and Info is up from 5 to 4.  Education has dropped.</a:t>
            </a:r>
          </a:p>
          <a:p>
            <a:endParaRPr lang="en-US" dirty="0"/>
          </a:p>
          <a:p>
            <a:r>
              <a:rPr lang="en-US" dirty="0"/>
              <a:t>Homeland security, Law Enforcement, Firefighting and Related Protective Services category has dropped from 8 to 12</a:t>
            </a:r>
          </a:p>
          <a:p>
            <a:endParaRPr lang="en-US" dirty="0"/>
          </a:p>
          <a:p>
            <a:r>
              <a:rPr lang="en-US" dirty="0"/>
              <a:t>From 2016-2021 degrees conferred has been growing at an average of 1.3% annually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31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are the recommended meeting dates for the 2023-24 SY.  These dates follow a similar meeting pattern as this year; however, we may need to add additional dates once the budget process timeline is released in the Fall.  </a:t>
            </a:r>
          </a:p>
        </p:txBody>
      </p:sp>
      <p:sp>
        <p:nvSpPr>
          <p:cNvPr id="4" name="Slide Number Placeholder 3"/>
          <p:cNvSpPr>
            <a:spLocks noGrp="1"/>
          </p:cNvSpPr>
          <p:nvPr>
            <p:ph type="sldNum" sz="quarter" idx="5"/>
          </p:nvPr>
        </p:nvSpPr>
        <p:spPr/>
        <p:txBody>
          <a:bodyPr/>
          <a:lstStyle/>
          <a:p>
            <a:fld id="{7EC04287-682A-49D2-8897-00CF4AF8B77F}" type="slidenum">
              <a:rPr lang="en-US" smtClean="0"/>
              <a:t>6</a:t>
            </a:fld>
            <a:endParaRPr lang="en-US"/>
          </a:p>
        </p:txBody>
      </p:sp>
    </p:spTree>
    <p:extLst>
      <p:ext uri="{BB962C8B-B14F-4D97-AF65-F5344CB8AC3E}">
        <p14:creationId xmlns:p14="http://schemas.microsoft.com/office/powerpoint/2010/main" val="2189266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Certificate &lt; Bachelor’s (1.84 in 2018) and Bachelor’s degrees (1.34 in 2018) are more undersupplied than in the 2019 report (2018 data year).  In both of these, postings with those degree requirements grew much more than the number of degrees</a:t>
            </a:r>
          </a:p>
          <a:p>
            <a:endParaRPr lang="en-US" dirty="0"/>
          </a:p>
          <a:p>
            <a:r>
              <a:rPr lang="en-US" dirty="0"/>
              <a:t>Associate’s degree has improved somewhat.  Degrees conferred grew somewhat, but job postings requiring Associate Degrees actually decreased</a:t>
            </a:r>
          </a:p>
          <a:p>
            <a:endParaRPr lang="en-US" dirty="0"/>
          </a:p>
          <a:p>
            <a:r>
              <a:rPr lang="en-US" dirty="0"/>
              <a:t>Is this a function of undersupply?  Is it also a function of more postings with experience requirements?  Need to check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319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certificate level, we can see how supply is stacking up with demand</a:t>
            </a:r>
          </a:p>
          <a:p>
            <a:endParaRPr lang="en-US" dirty="0"/>
          </a:p>
          <a:p>
            <a:r>
              <a:rPr lang="en-US" dirty="0"/>
              <a:t>Health profession supply is down.  Mechanic, Business, Personal &amp; Culinary are also down on supply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Biggest gaps, or the </a:t>
            </a:r>
            <a:r>
              <a:rPr lang="en-US" sz="1200" dirty="0"/>
              <a:t>Core Demand imbalances:  Health, business, Culinary, Precision Production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941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Associate Degree….. Not quite the same story…. </a:t>
            </a:r>
          </a:p>
          <a:p>
            <a:endParaRPr lang="en-US" dirty="0"/>
          </a:p>
          <a:p>
            <a:r>
              <a:rPr lang="en-US" dirty="0"/>
              <a:t>Health supply is down for associates too.  Everything else, supply is relatively flat.</a:t>
            </a:r>
          </a:p>
          <a:p>
            <a:endParaRPr lang="en-US" dirty="0"/>
          </a:p>
          <a:p>
            <a:r>
              <a:rPr lang="en-US" dirty="0"/>
              <a:t>Demand is up substantially for most associate degrees with most of the gaps are coming from </a:t>
            </a:r>
            <a:r>
              <a:rPr lang="en-US" sz="1200" dirty="0"/>
              <a:t>Health professions, Business, Computer, Education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434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(of bachelors degrees) up some, but demand is much higher.  </a:t>
            </a:r>
          </a:p>
          <a:p>
            <a:endParaRPr lang="en-US" dirty="0"/>
          </a:p>
          <a:p>
            <a:r>
              <a:rPr lang="en-US" dirty="0"/>
              <a:t>Health professions is up slightly for Bachelor’s where it is down in the Certificate and Associate level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JB: </a:t>
            </a:r>
            <a:r>
              <a:rPr lang="en-US" sz="1200" dirty="0"/>
              <a:t>Core demand imbalances:  Business, Health, Computer.  All show imbalances at all 3 levels.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999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take aways: </a:t>
            </a:r>
          </a:p>
          <a:p>
            <a:endParaRPr lang="en-US" dirty="0"/>
          </a:p>
          <a:p>
            <a:r>
              <a:rPr lang="en-US" dirty="0"/>
              <a:t>The gap between education and attainment of jobs continues to increase and causes a greater urgency on our parts to want to act. </a:t>
            </a:r>
          </a:p>
          <a:p>
            <a:endParaRPr lang="en-US" dirty="0"/>
          </a:p>
          <a:p>
            <a:r>
              <a:rPr lang="en-US" dirty="0"/>
              <a:t>If GA wants to remain as a competitive state and continue to lead the nation, we have to respond to these gaps in big and bold ways.   Big policy moves – think HOPE Career Grant years ago.</a:t>
            </a:r>
          </a:p>
          <a:p>
            <a:endParaRPr lang="en-US" dirty="0"/>
          </a:p>
          <a:p>
            <a:r>
              <a:rPr lang="en-US" dirty="0"/>
              <a:t>Experience matters more than ever – even before your entry-level job starts.   (Skill building summer work, internships, experiential learning – especially for non-</a:t>
            </a:r>
            <a:r>
              <a:rPr lang="en-US" dirty="0" err="1"/>
              <a:t>indemand</a:t>
            </a:r>
            <a:r>
              <a:rPr lang="en-US" dirty="0"/>
              <a:t> career fields).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C47FF-5B37-BA41-BB7C-7C38193B0F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407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06FECA5B-CB69-434F-96AB-1E7E18E86F8F}" type="slidenum">
              <a:rPr lang="en-US">
                <a:solidFill>
                  <a:prstClr val="black"/>
                </a:solidFill>
                <a:latin typeface="Calibri"/>
              </a:rPr>
              <a:pPr defTabSz="465887">
                <a:defRPr/>
              </a:pPr>
              <a:t>38</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7</a:t>
            </a:fld>
            <a:endParaRPr lang="en-US"/>
          </a:p>
        </p:txBody>
      </p:sp>
    </p:spTree>
    <p:extLst>
      <p:ext uri="{BB962C8B-B14F-4D97-AF65-F5344CB8AC3E}">
        <p14:creationId xmlns:p14="http://schemas.microsoft.com/office/powerpoint/2010/main" val="5253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Roboto" panose="02000000000000000000" pitchFamily="2" charset="0"/>
            </a:endParaRPr>
          </a:p>
          <a:p>
            <a:r>
              <a:rPr lang="en-US" sz="1800" b="0" i="0" u="none" strike="noStrike" baseline="0" dirty="0">
                <a:solidFill>
                  <a:srgbClr val="000000"/>
                </a:solidFill>
                <a:latin typeface="Roboto" panose="02000000000000000000" pitchFamily="2" charset="0"/>
              </a:rPr>
              <a:t>Through our partnership with 21st Century Leaders(21CL), we held our first ever financial literacy workshop with the support of the ASFIP Foundation. </a:t>
            </a:r>
          </a:p>
          <a:p>
            <a:r>
              <a:rPr lang="en-US" sz="1800" b="0" i="0" u="none" strike="noStrike" baseline="0" dirty="0">
                <a:solidFill>
                  <a:srgbClr val="000000"/>
                </a:solidFill>
                <a:latin typeface="Roboto" panose="02000000000000000000" pitchFamily="2" charset="0"/>
              </a:rPr>
              <a:t>On Friday, April 14, 2023, over 30 volunteers – members of CFA Society Atlanta and other financial professionals- guided 200 students through a series of round tables focused on budgeting, retirement, asset classes, taxes, and debt. In addition, thanks to ASFIP Foundation, each student received a copy of the book, </a:t>
            </a:r>
            <a:r>
              <a:rPr lang="en-US" sz="1800" b="0" i="1" u="none" strike="noStrike" baseline="0" dirty="0">
                <a:solidFill>
                  <a:srgbClr val="000000"/>
                </a:solidFill>
                <a:latin typeface="Roboto" panose="02000000000000000000" pitchFamily="2" charset="0"/>
              </a:rPr>
              <a:t>The Missing Semester</a:t>
            </a:r>
            <a:r>
              <a:rPr lang="en-US" sz="1800" b="0" i="0" u="none" strike="noStrike" baseline="0" dirty="0">
                <a:solidFill>
                  <a:srgbClr val="000000"/>
                </a:solidFill>
                <a:latin typeface="Roboto" panose="02000000000000000000" pitchFamily="2" charset="0"/>
              </a:rPr>
              <a:t>, which focuses on personal finances for students.</a:t>
            </a:r>
          </a:p>
          <a:p>
            <a:r>
              <a:rPr lang="en-US" sz="1800" b="0" i="0" u="none" strike="noStrike" baseline="0" dirty="0">
                <a:solidFill>
                  <a:srgbClr val="000000"/>
                </a:solidFill>
                <a:latin typeface="Roboto" panose="02000000000000000000" pitchFamily="2" charset="0"/>
              </a:rPr>
              <a:t>This Financial Literacy Workshop was a culmination and reward to students who have been working within 21</a:t>
            </a:r>
            <a:r>
              <a:rPr lang="en-US" sz="1800" b="0" i="0" u="none" strike="noStrike" baseline="30000" dirty="0">
                <a:solidFill>
                  <a:srgbClr val="000000"/>
                </a:solidFill>
                <a:latin typeface="Roboto" panose="02000000000000000000" pitchFamily="2" charset="0"/>
              </a:rPr>
              <a:t>st</a:t>
            </a:r>
            <a:r>
              <a:rPr lang="en-US" sz="1800" b="0" i="0" u="none" strike="noStrike" baseline="0" dirty="0">
                <a:solidFill>
                  <a:srgbClr val="000000"/>
                </a:solidFill>
                <a:latin typeface="Roboto" panose="02000000000000000000" pitchFamily="2" charset="0"/>
              </a:rPr>
              <a:t> Century Leaders' online learning platform, Leadership Connect, where over 400 students from ACCA have free access to over 130 gamified modules focused on leadership development, DE&amp;I, social emotional intelligence, and life-ready skills including financial literacy, civic engagement, and health and wellness. </a:t>
            </a:r>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8</a:t>
            </a:fld>
            <a:endParaRPr lang="en-US"/>
          </a:p>
        </p:txBody>
      </p:sp>
    </p:spTree>
    <p:extLst>
      <p:ext uri="{BB962C8B-B14F-4D97-AF65-F5344CB8AC3E}">
        <p14:creationId xmlns:p14="http://schemas.microsoft.com/office/powerpoint/2010/main" val="169428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Georgia" panose="02040502050405020303" pitchFamily="18" charset="0"/>
                <a:ea typeface="Calibri" panose="020F0502020204030204" pitchFamily="34" charset="0"/>
                <a:cs typeface="Calibri" panose="020F0502020204030204" pitchFamily="34" charset="0"/>
              </a:rPr>
              <a:t>We are also excited to share that ACCA hosted our 2</a:t>
            </a:r>
            <a:r>
              <a:rPr lang="en-US" sz="1800" baseline="30000" dirty="0">
                <a:effectLst/>
                <a:latin typeface="Georgia" panose="02040502050405020303" pitchFamily="18" charset="0"/>
                <a:ea typeface="Calibri" panose="020F0502020204030204" pitchFamily="34" charset="0"/>
                <a:cs typeface="Calibri" panose="020F0502020204030204" pitchFamily="34" charset="0"/>
              </a:rPr>
              <a:t>nd</a:t>
            </a:r>
            <a:r>
              <a:rPr lang="en-US" sz="1800" dirty="0">
                <a:effectLst/>
                <a:latin typeface="Georgia" panose="02040502050405020303" pitchFamily="18" charset="0"/>
                <a:ea typeface="Calibri" panose="020F0502020204030204" pitchFamily="34" charset="0"/>
                <a:cs typeface="Calibri" panose="020F0502020204030204" pitchFamily="34" charset="0"/>
              </a:rPr>
              <a:t> Annual Career Fair on Wednesday, April 19.  Twenty-Five businesses and organizations interviewed students for  </a:t>
            </a:r>
            <a:r>
              <a:rPr lang="en-US" sz="1800" b="0" i="0" u="none" strike="noStrike" baseline="0" dirty="0">
                <a:latin typeface="Montserrat-Thin"/>
              </a:rPr>
              <a:t>placement in work-based learning opportunities, internships, apprenticeships, and jobs.</a:t>
            </a:r>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9</a:t>
            </a:fld>
            <a:endParaRPr lang="en-US"/>
          </a:p>
        </p:txBody>
      </p:sp>
    </p:spTree>
    <p:extLst>
      <p:ext uri="{BB962C8B-B14F-4D97-AF65-F5344CB8AC3E}">
        <p14:creationId xmlns:p14="http://schemas.microsoft.com/office/powerpoint/2010/main" val="354581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do a quick review of this school year.</a:t>
            </a:r>
          </a:p>
        </p:txBody>
      </p:sp>
      <p:sp>
        <p:nvSpPr>
          <p:cNvPr id="4" name="Slide Number Placeholder 3"/>
          <p:cNvSpPr>
            <a:spLocks noGrp="1"/>
          </p:cNvSpPr>
          <p:nvPr>
            <p:ph type="sldNum" sz="quarter" idx="5"/>
          </p:nvPr>
        </p:nvSpPr>
        <p:spPr/>
        <p:txBody>
          <a:bodyPr/>
          <a:lstStyle/>
          <a:p>
            <a:fld id="{7EC04287-682A-49D2-8897-00CF4AF8B77F}" type="slidenum">
              <a:rPr lang="en-US" smtClean="0"/>
              <a:t>10</a:t>
            </a:fld>
            <a:endParaRPr lang="en-US"/>
          </a:p>
        </p:txBody>
      </p:sp>
    </p:spTree>
    <p:extLst>
      <p:ext uri="{BB962C8B-B14F-4D97-AF65-F5344CB8AC3E}">
        <p14:creationId xmlns:p14="http://schemas.microsoft.com/office/powerpoint/2010/main" val="335661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4d8107e1f_8_1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04d8107e1f_8_17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t>Here you’ll find our current enrollment numbers</a:t>
            </a:r>
            <a:endParaRPr dirty="0"/>
          </a:p>
        </p:txBody>
      </p:sp>
      <p:sp>
        <p:nvSpPr>
          <p:cNvPr id="578" name="Google Shape;578;g104d8107e1f_8_17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defTabSz="931774">
              <a:buClr>
                <a:srgbClr val="000000"/>
              </a:buClr>
              <a:buSzPts val="1400"/>
              <a:defRPr/>
            </a:pPr>
            <a:fld id="{00000000-1234-1234-1234-123412341234}" type="slidenum">
              <a:rPr lang="en-US" sz="1400" kern="0">
                <a:solidFill>
                  <a:srgbClr val="000000"/>
                </a:solidFill>
                <a:latin typeface="Arial"/>
                <a:ea typeface="Arial"/>
                <a:cs typeface="Arial"/>
                <a:sym typeface="Arial"/>
              </a:rPr>
              <a:pPr defTabSz="931774">
                <a:buClr>
                  <a:srgbClr val="000000"/>
                </a:buClr>
                <a:buSzPts val="1400"/>
                <a:defRPr/>
              </a:pPr>
              <a:t>11</a:t>
            </a:fld>
            <a:endParaRPr sz="1400" kern="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4d8107e1f_8_36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a:buSzPts val="1400"/>
            </a:pPr>
            <a:r>
              <a:rPr lang="en-US" dirty="0"/>
              <a:t>This slide outlines the percent of students that successfully completed their pathways.  </a:t>
            </a:r>
            <a:endParaRPr dirty="0"/>
          </a:p>
        </p:txBody>
      </p:sp>
      <p:sp>
        <p:nvSpPr>
          <p:cNvPr id="602" name="Google Shape;602;g104d8107e1f_8_3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D85AB"/>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00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776FDF-B46F-4A92-A4CE-C0A82D8D9DBD}"/>
              </a:ext>
            </a:extLst>
          </p:cNvPr>
          <p:cNvPicPr>
            <a:picLocks noChangeAspect="1"/>
          </p:cNvPicPr>
          <p:nvPr userDrawn="1"/>
        </p:nvPicPr>
        <p:blipFill>
          <a:blip r:embed="rId2"/>
          <a:stretch>
            <a:fillRect/>
          </a:stretch>
        </p:blipFill>
        <p:spPr>
          <a:xfrm>
            <a:off x="4913274" y="759070"/>
            <a:ext cx="2365453" cy="1371719"/>
          </a:xfrm>
          <a:prstGeom prst="rect">
            <a:avLst/>
          </a:prstGeom>
        </p:spPr>
      </p:pic>
    </p:spTree>
    <p:extLst>
      <p:ext uri="{BB962C8B-B14F-4D97-AF65-F5344CB8AC3E}">
        <p14:creationId xmlns:p14="http://schemas.microsoft.com/office/powerpoint/2010/main" val="115051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078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4"/>
        <p:cNvGrpSpPr/>
        <p:nvPr/>
      </p:nvGrpSpPr>
      <p:grpSpPr>
        <a:xfrm>
          <a:off x="0" y="0"/>
          <a:ext cx="0" cy="0"/>
          <a:chOff x="0" y="0"/>
          <a:chExt cx="0" cy="0"/>
        </a:xfrm>
      </p:grpSpPr>
      <p:sp>
        <p:nvSpPr>
          <p:cNvPr id="95" name="Google Shape;95;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8173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B843-D3FC-97E1-9472-72AA525E0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B4ED9-768A-229F-04FE-D062EC162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C05784-3607-8D6D-CE68-2824BA1FFD9A}"/>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5" name="Footer Placeholder 4">
            <a:extLst>
              <a:ext uri="{FF2B5EF4-FFF2-40B4-BE49-F238E27FC236}">
                <a16:creationId xmlns:a16="http://schemas.microsoft.com/office/drawing/2014/main" id="{BC2EB2F4-827D-895B-15AF-6E6BB4547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0BF61-9D8D-A346-BAF9-69146EFA14EC}"/>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258007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BFE8-338E-A615-BA8C-F025CFA57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12A4A-7C89-586A-34CF-8A00430A39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4C5E2-55A0-33E6-BC97-CABADE06875D}"/>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5" name="Footer Placeholder 4">
            <a:extLst>
              <a:ext uri="{FF2B5EF4-FFF2-40B4-BE49-F238E27FC236}">
                <a16:creationId xmlns:a16="http://schemas.microsoft.com/office/drawing/2014/main" id="{6C9CD7A1-4262-020C-C332-EBC3A26D9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A1948-8850-0CF8-9200-6D08D7ED2F31}"/>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68834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7339-EB23-7CC0-5C26-254240598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3A2CF-E7A5-C28E-5C80-596AAA0C8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AADE3E-7B81-C401-35E2-6E2099ED8722}"/>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5" name="Footer Placeholder 4">
            <a:extLst>
              <a:ext uri="{FF2B5EF4-FFF2-40B4-BE49-F238E27FC236}">
                <a16:creationId xmlns:a16="http://schemas.microsoft.com/office/drawing/2014/main" id="{ED5C6464-5B6A-496A-4387-35ACA0716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99C74-143E-4DCE-D6DC-AB082F94D4BA}"/>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208545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CFD8-1788-8173-77FF-1B5B70ACF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D0CCC-D8A5-1A3C-EA7C-4D31207CE9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50F878-35B9-F79C-1F98-BB45FFCA51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E9BEED-7499-F7B0-BE20-8AC5CFEF1A69}"/>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6" name="Footer Placeholder 5">
            <a:extLst>
              <a:ext uri="{FF2B5EF4-FFF2-40B4-BE49-F238E27FC236}">
                <a16:creationId xmlns:a16="http://schemas.microsoft.com/office/drawing/2014/main" id="{B3929B90-77AC-C8C1-188E-874A7CEA0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37966-B2AB-C806-ECD3-14D1B7925D29}"/>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296452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B08E-0F07-5924-C9B1-23DAF0F0CA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FA5CD-288B-7B6E-FD8F-969D027D3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FD3BA-36A0-682B-BE0A-86EA953572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D2EC08-4674-61C4-7C26-CDF179830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35581-8422-A157-B8B1-914B0495B1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CA42C-F67F-D71C-7437-7570C7DF8E4C}"/>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8" name="Footer Placeholder 7">
            <a:extLst>
              <a:ext uri="{FF2B5EF4-FFF2-40B4-BE49-F238E27FC236}">
                <a16:creationId xmlns:a16="http://schemas.microsoft.com/office/drawing/2014/main" id="{31B52834-50BF-F0E3-8438-408FD57F32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2E9538-427E-796E-DAD4-505016B5315F}"/>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212984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DF79-B477-3A66-E1AA-430B23E43B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734A3-17D6-0FF4-8D6B-73BD321597E1}"/>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4" name="Footer Placeholder 3">
            <a:extLst>
              <a:ext uri="{FF2B5EF4-FFF2-40B4-BE49-F238E27FC236}">
                <a16:creationId xmlns:a16="http://schemas.microsoft.com/office/drawing/2014/main" id="{F24EDC69-079D-A261-3D2F-44751277D5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9CE43-55BD-32C5-A61C-84C74A629A73}"/>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3496231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14702-9150-A8EF-FFCB-B62D6C9725AD}"/>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3" name="Footer Placeholder 2">
            <a:extLst>
              <a:ext uri="{FF2B5EF4-FFF2-40B4-BE49-F238E27FC236}">
                <a16:creationId xmlns:a16="http://schemas.microsoft.com/office/drawing/2014/main" id="{3A20A234-1D28-486D-AFA6-138D92305D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D09662-5024-45AF-1282-8069FBF9C42D}"/>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2769150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E18B-48D9-C108-820C-2F9E916AB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9ECF15-8A3C-4BDE-91D3-DE0A8EC80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49EA40-AA76-B72D-7C0F-3B1B60B6F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49FE4-6C91-5C43-FF69-89824BAD55FC}"/>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6" name="Footer Placeholder 5">
            <a:extLst>
              <a:ext uri="{FF2B5EF4-FFF2-40B4-BE49-F238E27FC236}">
                <a16:creationId xmlns:a16="http://schemas.microsoft.com/office/drawing/2014/main" id="{9B5EBD21-F546-AAB2-3282-63D19A2DB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83F75-B360-CEC1-46ED-FD6E0AB21AC6}"/>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418786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D85AB"/>
                </a:solidFill>
              </a:defRPr>
            </a:lvl1pPr>
          </a:lstStyle>
          <a:p>
            <a:r>
              <a:rPr lang="en-US" dirty="0"/>
              <a:t>Click to edit Master title style</a:t>
            </a:r>
          </a:p>
        </p:txBody>
      </p:sp>
      <p:sp>
        <p:nvSpPr>
          <p:cNvPr id="3" name="Content Placeholder 2"/>
          <p:cNvSpPr>
            <a:spLocks noGrp="1"/>
          </p:cNvSpPr>
          <p:nvPr>
            <p:ph idx="1"/>
          </p:nvPr>
        </p:nvSpPr>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75267396-37A6-4B58-91FA-49EEEE6C05E5}"/>
              </a:ext>
            </a:extLst>
          </p:cNvPr>
          <p:cNvPicPr>
            <a:picLocks noChangeAspect="1"/>
          </p:cNvPicPr>
          <p:nvPr userDrawn="1"/>
        </p:nvPicPr>
        <p:blipFill>
          <a:blip r:embed="rId2"/>
          <a:stretch>
            <a:fillRect/>
          </a:stretch>
        </p:blipFill>
        <p:spPr>
          <a:xfrm>
            <a:off x="9975559" y="689760"/>
            <a:ext cx="1185455" cy="685800"/>
          </a:xfrm>
          <a:prstGeom prst="rect">
            <a:avLst/>
          </a:prstGeom>
        </p:spPr>
      </p:pic>
    </p:spTree>
    <p:extLst>
      <p:ext uri="{BB962C8B-B14F-4D97-AF65-F5344CB8AC3E}">
        <p14:creationId xmlns:p14="http://schemas.microsoft.com/office/powerpoint/2010/main" val="331958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E42D-12A7-7D8B-C873-1730D4C18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CD441A-21E1-773B-057F-29F8D5208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D593B1-F5E0-2B1C-985C-8A6A83CB4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B41ED-28D9-BFE6-B2F5-DB8CFBF5147B}"/>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6" name="Footer Placeholder 5">
            <a:extLst>
              <a:ext uri="{FF2B5EF4-FFF2-40B4-BE49-F238E27FC236}">
                <a16:creationId xmlns:a16="http://schemas.microsoft.com/office/drawing/2014/main" id="{5ABA6A58-831C-9DC1-305D-43B424B22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8AFD4-7FBE-C078-A886-FD24FF76D3B8}"/>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350541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C600-00C8-2682-02C4-A3582374A6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FE11E1-6DC1-EF41-22E2-AD2B30B2C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AD8F5-6B5C-9977-FBAA-366BA0D71738}"/>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5" name="Footer Placeholder 4">
            <a:extLst>
              <a:ext uri="{FF2B5EF4-FFF2-40B4-BE49-F238E27FC236}">
                <a16:creationId xmlns:a16="http://schemas.microsoft.com/office/drawing/2014/main" id="{02B65AA2-1B98-D817-605F-FA08CDD6C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86CE2-AB27-1DB3-E33D-98DC1A4732F2}"/>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409806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4269F-27A6-5591-CDCB-CB9118E0E1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2D61E-1F28-51CC-2BBC-DE69FCF03C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23273-F707-B90F-83A3-3AC9FCE1D74F}"/>
              </a:ext>
            </a:extLst>
          </p:cNvPr>
          <p:cNvSpPr>
            <a:spLocks noGrp="1"/>
          </p:cNvSpPr>
          <p:nvPr>
            <p:ph type="dt" sz="half" idx="10"/>
          </p:nvPr>
        </p:nvSpPr>
        <p:spPr/>
        <p:txBody>
          <a:bodyPr/>
          <a:lstStyle/>
          <a:p>
            <a:fld id="{B1C0D05F-1CCD-473C-9C96-D22E6C923EE5}" type="datetimeFigureOut">
              <a:rPr lang="en-US" smtClean="0"/>
              <a:t>5/18/2023</a:t>
            </a:fld>
            <a:endParaRPr lang="en-US"/>
          </a:p>
        </p:txBody>
      </p:sp>
      <p:sp>
        <p:nvSpPr>
          <p:cNvPr id="5" name="Footer Placeholder 4">
            <a:extLst>
              <a:ext uri="{FF2B5EF4-FFF2-40B4-BE49-F238E27FC236}">
                <a16:creationId xmlns:a16="http://schemas.microsoft.com/office/drawing/2014/main" id="{DDB9BB0B-88B7-0C38-9663-E78FB9237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2D44F-8241-CF11-A044-C7E9E3E5F7F9}"/>
              </a:ext>
            </a:extLst>
          </p:cNvPr>
          <p:cNvSpPr>
            <a:spLocks noGrp="1"/>
          </p:cNvSpPr>
          <p:nvPr>
            <p:ph type="sldNum" sz="quarter" idx="12"/>
          </p:nvPr>
        </p:nvSpPr>
        <p:spPr/>
        <p:txBody>
          <a:bodyPr/>
          <a:lstStyle/>
          <a:p>
            <a:fld id="{A23389C5-F538-47F2-AF5F-81A016039DB9}" type="slidenum">
              <a:rPr lang="en-US" smtClean="0"/>
              <a:t>‹#›</a:t>
            </a:fld>
            <a:endParaRPr lang="en-US"/>
          </a:p>
        </p:txBody>
      </p:sp>
    </p:spTree>
    <p:extLst>
      <p:ext uri="{BB962C8B-B14F-4D97-AF65-F5344CB8AC3E}">
        <p14:creationId xmlns:p14="http://schemas.microsoft.com/office/powerpoint/2010/main" val="437864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randed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6FA54E-A4F8-534C-BB1F-8EC2C4CCCA3D}"/>
              </a:ext>
            </a:extLst>
          </p:cNvPr>
          <p:cNvPicPr>
            <a:picLocks noChangeAspect="1"/>
          </p:cNvPicPr>
          <p:nvPr userDrawn="1"/>
        </p:nvPicPr>
        <p:blipFill>
          <a:blip r:embed="rId2"/>
          <a:srcRect/>
          <a:stretch/>
        </p:blipFill>
        <p:spPr>
          <a:xfrm>
            <a:off x="4282404" y="2061517"/>
            <a:ext cx="3883212" cy="1926621"/>
          </a:xfrm>
          <a:prstGeom prst="rect">
            <a:avLst/>
          </a:prstGeom>
        </p:spPr>
      </p:pic>
      <p:pic>
        <p:nvPicPr>
          <p:cNvPr id="9" name="Picture 8">
            <a:extLst>
              <a:ext uri="{FF2B5EF4-FFF2-40B4-BE49-F238E27FC236}">
                <a16:creationId xmlns:a16="http://schemas.microsoft.com/office/drawing/2014/main" id="{E96C0B97-32F8-A24A-9FFD-1A2D3CA71B5E}"/>
              </a:ext>
            </a:extLst>
          </p:cNvPr>
          <p:cNvPicPr>
            <a:picLocks noChangeAspect="1"/>
          </p:cNvPicPr>
          <p:nvPr userDrawn="1"/>
        </p:nvPicPr>
        <p:blipFill>
          <a:blip r:embed="rId3"/>
          <a:stretch>
            <a:fillRect/>
          </a:stretch>
        </p:blipFill>
        <p:spPr>
          <a:xfrm>
            <a:off x="0" y="4049485"/>
            <a:ext cx="12192000" cy="1294902"/>
          </a:xfrm>
          <a:prstGeom prst="rect">
            <a:avLst/>
          </a:prstGeom>
        </p:spPr>
      </p:pic>
      <p:sp>
        <p:nvSpPr>
          <p:cNvPr id="2" name="TextBox 1">
            <a:extLst>
              <a:ext uri="{FF2B5EF4-FFF2-40B4-BE49-F238E27FC236}">
                <a16:creationId xmlns:a16="http://schemas.microsoft.com/office/drawing/2014/main" id="{8F0979A8-15AE-8DBC-19E8-96E33A3ED4FA}"/>
              </a:ext>
            </a:extLst>
          </p:cNvPr>
          <p:cNvSpPr txBox="1"/>
          <p:nvPr userDrawn="1"/>
        </p:nvSpPr>
        <p:spPr>
          <a:xfrm rot="19495475">
            <a:off x="135924" y="962641"/>
            <a:ext cx="3262183" cy="1569660"/>
          </a:xfrm>
          <a:prstGeom prst="rect">
            <a:avLst/>
          </a:prstGeom>
          <a:noFill/>
        </p:spPr>
        <p:txBody>
          <a:bodyPr wrap="square" rtlCol="0">
            <a:spAutoFit/>
          </a:bodyPr>
          <a:lstStyle/>
          <a:p>
            <a:endParaRPr lang="en-US" sz="4800" dirty="0">
              <a:solidFill>
                <a:schemeClr val="bg1">
                  <a:lumMod val="85000"/>
                </a:schemeClr>
              </a:solidFill>
            </a:endParaRPr>
          </a:p>
          <a:p>
            <a:endParaRPr lang="en-US" sz="4800" dirty="0">
              <a:solidFill>
                <a:schemeClr val="bg1">
                  <a:lumMod val="85000"/>
                </a:schemeClr>
              </a:solidFill>
            </a:endParaRPr>
          </a:p>
        </p:txBody>
      </p:sp>
    </p:spTree>
    <p:extLst>
      <p:ext uri="{BB962C8B-B14F-4D97-AF65-F5344CB8AC3E}">
        <p14:creationId xmlns:p14="http://schemas.microsoft.com/office/powerpoint/2010/main" val="2704024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Unbranded Tex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F0EAE5-81B2-B540-9213-A33D6FBA873A}"/>
              </a:ext>
            </a:extLst>
          </p:cNvPr>
          <p:cNvPicPr>
            <a:picLocks noChangeAspect="1"/>
          </p:cNvPicPr>
          <p:nvPr userDrawn="1"/>
        </p:nvPicPr>
        <p:blipFill>
          <a:blip r:embed="rId2"/>
          <a:stretch>
            <a:fillRect/>
          </a:stretch>
        </p:blipFill>
        <p:spPr>
          <a:xfrm>
            <a:off x="0" y="398754"/>
            <a:ext cx="12192000" cy="1294902"/>
          </a:xfrm>
          <a:prstGeom prst="rect">
            <a:avLst/>
          </a:prstGeom>
        </p:spPr>
      </p:pic>
      <p:sp>
        <p:nvSpPr>
          <p:cNvPr id="6" name="TextBox 5">
            <a:extLst>
              <a:ext uri="{FF2B5EF4-FFF2-40B4-BE49-F238E27FC236}">
                <a16:creationId xmlns:a16="http://schemas.microsoft.com/office/drawing/2014/main" id="{A4477216-D051-1341-A42B-FF5583F7907A}"/>
              </a:ext>
            </a:extLst>
          </p:cNvPr>
          <p:cNvSpPr txBox="1"/>
          <p:nvPr userDrawn="1"/>
        </p:nvSpPr>
        <p:spPr>
          <a:xfrm>
            <a:off x="4316506" y="1062318"/>
            <a:ext cx="3334870" cy="51098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7978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anded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6FA54E-A4F8-534C-BB1F-8EC2C4CCCA3D}"/>
              </a:ext>
            </a:extLst>
          </p:cNvPr>
          <p:cNvPicPr>
            <a:picLocks noChangeAspect="1"/>
          </p:cNvPicPr>
          <p:nvPr userDrawn="1"/>
        </p:nvPicPr>
        <p:blipFill>
          <a:blip r:embed="rId2"/>
          <a:srcRect/>
          <a:stretch/>
        </p:blipFill>
        <p:spPr>
          <a:xfrm>
            <a:off x="4282404" y="2061517"/>
            <a:ext cx="3883212" cy="1926621"/>
          </a:xfrm>
          <a:prstGeom prst="rect">
            <a:avLst/>
          </a:prstGeom>
        </p:spPr>
      </p:pic>
      <p:pic>
        <p:nvPicPr>
          <p:cNvPr id="9" name="Picture 8">
            <a:extLst>
              <a:ext uri="{FF2B5EF4-FFF2-40B4-BE49-F238E27FC236}">
                <a16:creationId xmlns:a16="http://schemas.microsoft.com/office/drawing/2014/main" id="{E96C0B97-32F8-A24A-9FFD-1A2D3CA71B5E}"/>
              </a:ext>
            </a:extLst>
          </p:cNvPr>
          <p:cNvPicPr>
            <a:picLocks noChangeAspect="1"/>
          </p:cNvPicPr>
          <p:nvPr userDrawn="1"/>
        </p:nvPicPr>
        <p:blipFill>
          <a:blip r:embed="rId3"/>
          <a:stretch>
            <a:fillRect/>
          </a:stretch>
        </p:blipFill>
        <p:spPr>
          <a:xfrm>
            <a:off x="0" y="4049485"/>
            <a:ext cx="12192000" cy="1294902"/>
          </a:xfrm>
          <a:prstGeom prst="rect">
            <a:avLst/>
          </a:prstGeom>
        </p:spPr>
      </p:pic>
    </p:spTree>
    <p:extLst>
      <p:ext uri="{BB962C8B-B14F-4D97-AF65-F5344CB8AC3E}">
        <p14:creationId xmlns:p14="http://schemas.microsoft.com/office/powerpoint/2010/main" val="3347460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branded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C86BE0-0EAB-6145-B75D-D015315F38D0}"/>
              </a:ext>
            </a:extLst>
          </p:cNvPr>
          <p:cNvPicPr>
            <a:picLocks noChangeAspect="1"/>
          </p:cNvPicPr>
          <p:nvPr userDrawn="1"/>
        </p:nvPicPr>
        <p:blipFill>
          <a:blip r:embed="rId2"/>
          <a:stretch>
            <a:fillRect/>
          </a:stretch>
        </p:blipFill>
        <p:spPr>
          <a:xfrm>
            <a:off x="0" y="4049485"/>
            <a:ext cx="12192000" cy="1294902"/>
          </a:xfrm>
          <a:prstGeom prst="rect">
            <a:avLst/>
          </a:prstGeom>
        </p:spPr>
      </p:pic>
    </p:spTree>
    <p:extLst>
      <p:ext uri="{BB962C8B-B14F-4D97-AF65-F5344CB8AC3E}">
        <p14:creationId xmlns:p14="http://schemas.microsoft.com/office/powerpoint/2010/main" val="410436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anded Text Only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2750E4-EFE5-D844-931C-0C58BB36251E}"/>
              </a:ext>
            </a:extLst>
          </p:cNvPr>
          <p:cNvPicPr>
            <a:picLocks noChangeAspect="1"/>
          </p:cNvPicPr>
          <p:nvPr userDrawn="1"/>
        </p:nvPicPr>
        <p:blipFill>
          <a:blip r:embed="rId2"/>
          <a:stretch>
            <a:fillRect/>
          </a:stretch>
        </p:blipFill>
        <p:spPr>
          <a:xfrm>
            <a:off x="0" y="884176"/>
            <a:ext cx="12192000" cy="1294902"/>
          </a:xfrm>
          <a:prstGeom prst="rect">
            <a:avLst/>
          </a:prstGeom>
        </p:spPr>
      </p:pic>
      <p:pic>
        <p:nvPicPr>
          <p:cNvPr id="8" name="Picture 7">
            <a:extLst>
              <a:ext uri="{FF2B5EF4-FFF2-40B4-BE49-F238E27FC236}">
                <a16:creationId xmlns:a16="http://schemas.microsoft.com/office/drawing/2014/main" id="{98D6025D-6574-9343-87F9-EDFA009A950F}"/>
              </a:ext>
            </a:extLst>
          </p:cNvPr>
          <p:cNvPicPr>
            <a:picLocks noChangeAspect="1"/>
          </p:cNvPicPr>
          <p:nvPr userDrawn="1"/>
        </p:nvPicPr>
        <p:blipFill>
          <a:blip r:embed="rId3"/>
          <a:srcRect/>
          <a:stretch/>
        </p:blipFill>
        <p:spPr>
          <a:xfrm>
            <a:off x="5423642" y="290774"/>
            <a:ext cx="1344717" cy="667169"/>
          </a:xfrm>
          <a:prstGeom prst="rect">
            <a:avLst/>
          </a:prstGeom>
        </p:spPr>
      </p:pic>
    </p:spTree>
    <p:extLst>
      <p:ext uri="{BB962C8B-B14F-4D97-AF65-F5344CB8AC3E}">
        <p14:creationId xmlns:p14="http://schemas.microsoft.com/office/powerpoint/2010/main" val="2950153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branded Text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F0EAE5-81B2-B540-9213-A33D6FBA873A}"/>
              </a:ext>
            </a:extLst>
          </p:cNvPr>
          <p:cNvPicPr>
            <a:picLocks noChangeAspect="1"/>
          </p:cNvPicPr>
          <p:nvPr userDrawn="1"/>
        </p:nvPicPr>
        <p:blipFill>
          <a:blip r:embed="rId2"/>
          <a:stretch>
            <a:fillRect/>
          </a:stretch>
        </p:blipFill>
        <p:spPr>
          <a:xfrm>
            <a:off x="0" y="398754"/>
            <a:ext cx="12192000" cy="1294902"/>
          </a:xfrm>
          <a:prstGeom prst="rect">
            <a:avLst/>
          </a:prstGeom>
        </p:spPr>
      </p:pic>
      <p:sp>
        <p:nvSpPr>
          <p:cNvPr id="6" name="TextBox 5">
            <a:extLst>
              <a:ext uri="{FF2B5EF4-FFF2-40B4-BE49-F238E27FC236}">
                <a16:creationId xmlns:a16="http://schemas.microsoft.com/office/drawing/2014/main" id="{A4477216-D051-1341-A42B-FF5583F7907A}"/>
              </a:ext>
            </a:extLst>
          </p:cNvPr>
          <p:cNvSpPr txBox="1"/>
          <p:nvPr userDrawn="1"/>
        </p:nvSpPr>
        <p:spPr>
          <a:xfrm>
            <a:off x="4316506" y="1062318"/>
            <a:ext cx="3334870" cy="510988"/>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24760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with One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9F944B-DC10-2B45-81CA-FF185796BEF2}"/>
              </a:ext>
            </a:extLst>
          </p:cNvPr>
          <p:cNvSpPr>
            <a:spLocks noGrp="1"/>
          </p:cNvSpPr>
          <p:nvPr>
            <p:ph type="pic" sz="quarter" idx="10" hasCustomPrompt="1"/>
          </p:nvPr>
        </p:nvSpPr>
        <p:spPr>
          <a:xfrm>
            <a:off x="-1" y="-1"/>
            <a:ext cx="4138523" cy="6860831"/>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 name="connsiteX4" fmla="*/ 0 w 4572000"/>
              <a:gd name="connsiteY4" fmla="*/ 0 h 6858000"/>
              <a:gd name="connsiteX0" fmla="*/ 0 w 4572000"/>
              <a:gd name="connsiteY0" fmla="*/ 0 h 6858000"/>
              <a:gd name="connsiteX1" fmla="*/ 4572000 w 4572000"/>
              <a:gd name="connsiteY1" fmla="*/ 0 h 6858000"/>
              <a:gd name="connsiteX2" fmla="*/ 4399005 w 4572000"/>
              <a:gd name="connsiteY2" fmla="*/ 3361038 h 6858000"/>
              <a:gd name="connsiteX3" fmla="*/ 4572000 w 4572000"/>
              <a:gd name="connsiteY3" fmla="*/ 6858000 h 6858000"/>
              <a:gd name="connsiteX4" fmla="*/ 0 w 4572000"/>
              <a:gd name="connsiteY4" fmla="*/ 6858000 h 6858000"/>
              <a:gd name="connsiteX5" fmla="*/ 0 w 4572000"/>
              <a:gd name="connsiteY5" fmla="*/ 0 h 6858000"/>
              <a:gd name="connsiteX0" fmla="*/ 0 w 4572000"/>
              <a:gd name="connsiteY0" fmla="*/ 0 h 6858000"/>
              <a:gd name="connsiteX1" fmla="*/ 4065373 w 4572000"/>
              <a:gd name="connsiteY1" fmla="*/ 0 h 6858000"/>
              <a:gd name="connsiteX2" fmla="*/ 4399005 w 4572000"/>
              <a:gd name="connsiteY2" fmla="*/ 3361038 h 6858000"/>
              <a:gd name="connsiteX3" fmla="*/ 4572000 w 4572000"/>
              <a:gd name="connsiteY3" fmla="*/ 6858000 h 6858000"/>
              <a:gd name="connsiteX4" fmla="*/ 0 w 4572000"/>
              <a:gd name="connsiteY4" fmla="*/ 6858000 h 6858000"/>
              <a:gd name="connsiteX5" fmla="*/ 0 w 4572000"/>
              <a:gd name="connsiteY5" fmla="*/ 0 h 6858000"/>
              <a:gd name="connsiteX0" fmla="*/ 0 w 4399005"/>
              <a:gd name="connsiteY0" fmla="*/ 0 h 6870356"/>
              <a:gd name="connsiteX1" fmla="*/ 4065373 w 4399005"/>
              <a:gd name="connsiteY1" fmla="*/ 0 h 6870356"/>
              <a:gd name="connsiteX2" fmla="*/ 4399005 w 4399005"/>
              <a:gd name="connsiteY2" fmla="*/ 3361038 h 6870356"/>
              <a:gd name="connsiteX3" fmla="*/ 4077730 w 4399005"/>
              <a:gd name="connsiteY3" fmla="*/ 6870356 h 6870356"/>
              <a:gd name="connsiteX4" fmla="*/ 0 w 4399005"/>
              <a:gd name="connsiteY4" fmla="*/ 6858000 h 6870356"/>
              <a:gd name="connsiteX5" fmla="*/ 0 w 4399005"/>
              <a:gd name="connsiteY5" fmla="*/ 0 h 6870356"/>
              <a:gd name="connsiteX0" fmla="*/ 0 w 4125823"/>
              <a:gd name="connsiteY0" fmla="*/ 0 h 6870356"/>
              <a:gd name="connsiteX1" fmla="*/ 4065373 w 4125823"/>
              <a:gd name="connsiteY1" fmla="*/ 0 h 6870356"/>
              <a:gd name="connsiteX2" fmla="*/ 4125823 w 4125823"/>
              <a:gd name="connsiteY2" fmla="*/ 3448305 h 6870356"/>
              <a:gd name="connsiteX3" fmla="*/ 4077730 w 4125823"/>
              <a:gd name="connsiteY3" fmla="*/ 6870356 h 6870356"/>
              <a:gd name="connsiteX4" fmla="*/ 0 w 4125823"/>
              <a:gd name="connsiteY4" fmla="*/ 6858000 h 6870356"/>
              <a:gd name="connsiteX5" fmla="*/ 0 w 4125823"/>
              <a:gd name="connsiteY5" fmla="*/ 0 h 6870356"/>
              <a:gd name="connsiteX0" fmla="*/ 0 w 4138523"/>
              <a:gd name="connsiteY0" fmla="*/ 0 h 6870356"/>
              <a:gd name="connsiteX1" fmla="*/ 4065373 w 4138523"/>
              <a:gd name="connsiteY1" fmla="*/ 0 h 6870356"/>
              <a:gd name="connsiteX2" fmla="*/ 4138523 w 4138523"/>
              <a:gd name="connsiteY2" fmla="*/ 3435605 h 6870356"/>
              <a:gd name="connsiteX3" fmla="*/ 4077730 w 4138523"/>
              <a:gd name="connsiteY3" fmla="*/ 6870356 h 6870356"/>
              <a:gd name="connsiteX4" fmla="*/ 0 w 4138523"/>
              <a:gd name="connsiteY4" fmla="*/ 6858000 h 6870356"/>
              <a:gd name="connsiteX5" fmla="*/ 0 w 4138523"/>
              <a:gd name="connsiteY5" fmla="*/ 0 h 6870356"/>
              <a:gd name="connsiteX0" fmla="*/ 0 w 4138523"/>
              <a:gd name="connsiteY0" fmla="*/ 0 h 6870356"/>
              <a:gd name="connsiteX1" fmla="*/ 3684373 w 4138523"/>
              <a:gd name="connsiteY1" fmla="*/ 3175 h 6870356"/>
              <a:gd name="connsiteX2" fmla="*/ 4138523 w 4138523"/>
              <a:gd name="connsiteY2" fmla="*/ 3435605 h 6870356"/>
              <a:gd name="connsiteX3" fmla="*/ 4077730 w 4138523"/>
              <a:gd name="connsiteY3" fmla="*/ 6870356 h 6870356"/>
              <a:gd name="connsiteX4" fmla="*/ 0 w 4138523"/>
              <a:gd name="connsiteY4" fmla="*/ 6858000 h 6870356"/>
              <a:gd name="connsiteX5" fmla="*/ 0 w 4138523"/>
              <a:gd name="connsiteY5" fmla="*/ 0 h 6870356"/>
              <a:gd name="connsiteX0" fmla="*/ 0 w 4138523"/>
              <a:gd name="connsiteY0" fmla="*/ 0 h 6870356"/>
              <a:gd name="connsiteX1" fmla="*/ 3684373 w 4138523"/>
              <a:gd name="connsiteY1" fmla="*/ 3175 h 6870356"/>
              <a:gd name="connsiteX2" fmla="*/ 3870326 w 4138523"/>
              <a:gd name="connsiteY2" fmla="*/ 1441450 h 6870356"/>
              <a:gd name="connsiteX3" fmla="*/ 4138523 w 4138523"/>
              <a:gd name="connsiteY3" fmla="*/ 3435605 h 6870356"/>
              <a:gd name="connsiteX4" fmla="*/ 4077730 w 4138523"/>
              <a:gd name="connsiteY4" fmla="*/ 6870356 h 6870356"/>
              <a:gd name="connsiteX5" fmla="*/ 0 w 4138523"/>
              <a:gd name="connsiteY5" fmla="*/ 6858000 h 6870356"/>
              <a:gd name="connsiteX6" fmla="*/ 0 w 4138523"/>
              <a:gd name="connsiteY6" fmla="*/ 0 h 6870356"/>
              <a:gd name="connsiteX0" fmla="*/ 0 w 4138523"/>
              <a:gd name="connsiteY0" fmla="*/ 0 h 6870356"/>
              <a:gd name="connsiteX1" fmla="*/ 3684373 w 4138523"/>
              <a:gd name="connsiteY1" fmla="*/ 3175 h 6870356"/>
              <a:gd name="connsiteX2" fmla="*/ 3870326 w 4138523"/>
              <a:gd name="connsiteY2" fmla="*/ 1441450 h 6870356"/>
              <a:gd name="connsiteX3" fmla="*/ 4138523 w 4138523"/>
              <a:gd name="connsiteY3" fmla="*/ 3435605 h 6870356"/>
              <a:gd name="connsiteX4" fmla="*/ 4077730 w 4138523"/>
              <a:gd name="connsiteY4" fmla="*/ 6870356 h 6870356"/>
              <a:gd name="connsiteX5" fmla="*/ 0 w 4138523"/>
              <a:gd name="connsiteY5" fmla="*/ 6858000 h 6870356"/>
              <a:gd name="connsiteX6" fmla="*/ 0 w 4138523"/>
              <a:gd name="connsiteY6" fmla="*/ 0 h 6870356"/>
              <a:gd name="connsiteX0" fmla="*/ 0 w 4138523"/>
              <a:gd name="connsiteY0" fmla="*/ 0 h 6870356"/>
              <a:gd name="connsiteX1" fmla="*/ 3684373 w 4138523"/>
              <a:gd name="connsiteY1" fmla="*/ 3175 h 6870356"/>
              <a:gd name="connsiteX2" fmla="*/ 3870326 w 4138523"/>
              <a:gd name="connsiteY2" fmla="*/ 1441450 h 6870356"/>
              <a:gd name="connsiteX3" fmla="*/ 4138523 w 4138523"/>
              <a:gd name="connsiteY3" fmla="*/ 3435605 h 6870356"/>
              <a:gd name="connsiteX4" fmla="*/ 4077730 w 4138523"/>
              <a:gd name="connsiteY4" fmla="*/ 6870356 h 6870356"/>
              <a:gd name="connsiteX5" fmla="*/ 0 w 4138523"/>
              <a:gd name="connsiteY5" fmla="*/ 6858000 h 6870356"/>
              <a:gd name="connsiteX6" fmla="*/ 0 w 4138523"/>
              <a:gd name="connsiteY6" fmla="*/ 0 h 6870356"/>
              <a:gd name="connsiteX0" fmla="*/ 0 w 4138523"/>
              <a:gd name="connsiteY0" fmla="*/ 0 h 6870356"/>
              <a:gd name="connsiteX1" fmla="*/ 3684373 w 4138523"/>
              <a:gd name="connsiteY1" fmla="*/ 3175 h 6870356"/>
              <a:gd name="connsiteX2" fmla="*/ 3870326 w 4138523"/>
              <a:gd name="connsiteY2" fmla="*/ 1441450 h 6870356"/>
              <a:gd name="connsiteX3" fmla="*/ 4138523 w 4138523"/>
              <a:gd name="connsiteY3" fmla="*/ 3435605 h 6870356"/>
              <a:gd name="connsiteX4" fmla="*/ 4077730 w 4138523"/>
              <a:gd name="connsiteY4" fmla="*/ 6870356 h 6870356"/>
              <a:gd name="connsiteX5" fmla="*/ 0 w 4138523"/>
              <a:gd name="connsiteY5" fmla="*/ 6858000 h 6870356"/>
              <a:gd name="connsiteX6" fmla="*/ 0 w 4138523"/>
              <a:gd name="connsiteY6" fmla="*/ 0 h 6870356"/>
              <a:gd name="connsiteX0" fmla="*/ 0 w 4138523"/>
              <a:gd name="connsiteY0" fmla="*/ 0 h 6870356"/>
              <a:gd name="connsiteX1" fmla="*/ 3684373 w 4138523"/>
              <a:gd name="connsiteY1" fmla="*/ 3175 h 6870356"/>
              <a:gd name="connsiteX2" fmla="*/ 3870326 w 4138523"/>
              <a:gd name="connsiteY2" fmla="*/ 1441450 h 6870356"/>
              <a:gd name="connsiteX3" fmla="*/ 4138523 w 4138523"/>
              <a:gd name="connsiteY3" fmla="*/ 3435605 h 6870356"/>
              <a:gd name="connsiteX4" fmla="*/ 4077730 w 4138523"/>
              <a:gd name="connsiteY4" fmla="*/ 6870356 h 6870356"/>
              <a:gd name="connsiteX5" fmla="*/ 0 w 4138523"/>
              <a:gd name="connsiteY5" fmla="*/ 6858000 h 6870356"/>
              <a:gd name="connsiteX6" fmla="*/ 0 w 4138523"/>
              <a:gd name="connsiteY6" fmla="*/ 0 h 6870356"/>
              <a:gd name="connsiteX0" fmla="*/ 0 w 4138523"/>
              <a:gd name="connsiteY0" fmla="*/ 0 h 6870356"/>
              <a:gd name="connsiteX1" fmla="*/ 3684373 w 4138523"/>
              <a:gd name="connsiteY1" fmla="*/ 3175 h 6870356"/>
              <a:gd name="connsiteX2" fmla="*/ 3870326 w 4138523"/>
              <a:gd name="connsiteY2" fmla="*/ 1441450 h 6870356"/>
              <a:gd name="connsiteX3" fmla="*/ 4138523 w 4138523"/>
              <a:gd name="connsiteY3" fmla="*/ 3435605 h 6870356"/>
              <a:gd name="connsiteX4" fmla="*/ 4077730 w 4138523"/>
              <a:gd name="connsiteY4" fmla="*/ 6870356 h 6870356"/>
              <a:gd name="connsiteX5" fmla="*/ 0 w 4138523"/>
              <a:gd name="connsiteY5" fmla="*/ 6858000 h 6870356"/>
              <a:gd name="connsiteX6" fmla="*/ 0 w 4138523"/>
              <a:gd name="connsiteY6" fmla="*/ 0 h 6870356"/>
              <a:gd name="connsiteX0" fmla="*/ 0 w 4138523"/>
              <a:gd name="connsiteY0" fmla="*/ 0 h 6860831"/>
              <a:gd name="connsiteX1" fmla="*/ 3684373 w 4138523"/>
              <a:gd name="connsiteY1" fmla="*/ 3175 h 6860831"/>
              <a:gd name="connsiteX2" fmla="*/ 3870326 w 4138523"/>
              <a:gd name="connsiteY2" fmla="*/ 1441450 h 6860831"/>
              <a:gd name="connsiteX3" fmla="*/ 4138523 w 4138523"/>
              <a:gd name="connsiteY3" fmla="*/ 3435605 h 6860831"/>
              <a:gd name="connsiteX4" fmla="*/ 3687205 w 4138523"/>
              <a:gd name="connsiteY4" fmla="*/ 6860831 h 6860831"/>
              <a:gd name="connsiteX5" fmla="*/ 0 w 4138523"/>
              <a:gd name="connsiteY5" fmla="*/ 6858000 h 6860831"/>
              <a:gd name="connsiteX6" fmla="*/ 0 w 4138523"/>
              <a:gd name="connsiteY6" fmla="*/ 0 h 6860831"/>
              <a:gd name="connsiteX0" fmla="*/ 0 w 4138523"/>
              <a:gd name="connsiteY0" fmla="*/ 0 h 6860831"/>
              <a:gd name="connsiteX1" fmla="*/ 3684373 w 4138523"/>
              <a:gd name="connsiteY1" fmla="*/ 3175 h 6860831"/>
              <a:gd name="connsiteX2" fmla="*/ 3870326 w 4138523"/>
              <a:gd name="connsiteY2" fmla="*/ 1441450 h 6860831"/>
              <a:gd name="connsiteX3" fmla="*/ 4138523 w 4138523"/>
              <a:gd name="connsiteY3" fmla="*/ 3435605 h 6860831"/>
              <a:gd name="connsiteX4" fmla="*/ 3687205 w 4138523"/>
              <a:gd name="connsiteY4" fmla="*/ 6860831 h 6860831"/>
              <a:gd name="connsiteX5" fmla="*/ 0 w 4138523"/>
              <a:gd name="connsiteY5" fmla="*/ 6858000 h 6860831"/>
              <a:gd name="connsiteX6" fmla="*/ 0 w 4138523"/>
              <a:gd name="connsiteY6" fmla="*/ 0 h 68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8523" h="6860831">
                <a:moveTo>
                  <a:pt x="0" y="0"/>
                </a:moveTo>
                <a:lnTo>
                  <a:pt x="3684373" y="3175"/>
                </a:lnTo>
                <a:cubicBezTo>
                  <a:pt x="3694956" y="59267"/>
                  <a:pt x="3874009" y="1456753"/>
                  <a:pt x="3870326" y="1441450"/>
                </a:cubicBezTo>
                <a:cubicBezTo>
                  <a:pt x="3872993" y="1473772"/>
                  <a:pt x="4079085" y="3054662"/>
                  <a:pt x="4138523" y="3435605"/>
                </a:cubicBezTo>
                <a:cubicBezTo>
                  <a:pt x="4137309" y="3443872"/>
                  <a:pt x="3834469" y="5722264"/>
                  <a:pt x="3687205" y="6860831"/>
                </a:cubicBezTo>
                <a:lnTo>
                  <a:pt x="0" y="6858000"/>
                </a:lnTo>
                <a:lnTo>
                  <a:pt x="0" y="0"/>
                </a:lnTo>
                <a:close/>
              </a:path>
            </a:pathLst>
          </a:custGeom>
        </p:spPr>
        <p:txBody>
          <a:bodyPr>
            <a:normAutofit/>
          </a:bodyPr>
          <a:lstStyle>
            <a:lvl1pPr>
              <a:defRPr sz="2000">
                <a:solidFill>
                  <a:schemeClr val="bg1">
                    <a:lumMod val="50000"/>
                  </a:schemeClr>
                </a:solidFill>
                <a:latin typeface="Helvetica" pitchFamily="2" charset="0"/>
              </a:defRPr>
            </a:lvl1pPr>
          </a:lstStyle>
          <a:p>
            <a:r>
              <a:rPr lang="en-US"/>
              <a:t>Click the icon below to insert your preferred photo</a:t>
            </a:r>
          </a:p>
        </p:txBody>
      </p:sp>
      <p:pic>
        <p:nvPicPr>
          <p:cNvPr id="6" name="Picture 5">
            <a:extLst>
              <a:ext uri="{FF2B5EF4-FFF2-40B4-BE49-F238E27FC236}">
                <a16:creationId xmlns:a16="http://schemas.microsoft.com/office/drawing/2014/main" id="{5EE58545-EDDC-5048-B7CB-FCBD6ED6B9E7}"/>
              </a:ext>
            </a:extLst>
          </p:cNvPr>
          <p:cNvPicPr>
            <a:picLocks noChangeAspect="1"/>
          </p:cNvPicPr>
          <p:nvPr userDrawn="1"/>
        </p:nvPicPr>
        <p:blipFill>
          <a:blip r:embed="rId2"/>
          <a:stretch>
            <a:fillRect/>
          </a:stretch>
        </p:blipFill>
        <p:spPr>
          <a:xfrm rot="16200000">
            <a:off x="574675" y="3064809"/>
            <a:ext cx="6858000" cy="728382"/>
          </a:xfrm>
          <a:prstGeom prst="rect">
            <a:avLst/>
          </a:prstGeom>
        </p:spPr>
      </p:pic>
    </p:spTree>
    <p:extLst>
      <p:ext uri="{BB962C8B-B14F-4D97-AF65-F5344CB8AC3E}">
        <p14:creationId xmlns:p14="http://schemas.microsoft.com/office/powerpoint/2010/main" val="329461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52098"/>
            <a:ext cx="10058400" cy="1450757"/>
          </a:xfrm>
        </p:spPr>
        <p:txBody>
          <a:bodyPr/>
          <a:lstStyle>
            <a:lvl1pPr>
              <a:defRPr>
                <a:solidFill>
                  <a:srgbClr val="0D85AB"/>
                </a:solidFill>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60C4F0DB-EDC7-4077-85F9-E4E97D069A65}"/>
              </a:ext>
            </a:extLst>
          </p:cNvPr>
          <p:cNvPicPr>
            <a:picLocks noChangeAspect="1"/>
          </p:cNvPicPr>
          <p:nvPr userDrawn="1"/>
        </p:nvPicPr>
        <p:blipFill>
          <a:blip r:embed="rId2"/>
          <a:stretch>
            <a:fillRect/>
          </a:stretch>
        </p:blipFill>
        <p:spPr>
          <a:xfrm>
            <a:off x="9977904" y="689196"/>
            <a:ext cx="1184565" cy="685800"/>
          </a:xfrm>
          <a:prstGeom prst="rect">
            <a:avLst/>
          </a:prstGeom>
        </p:spPr>
      </p:pic>
    </p:spTree>
    <p:extLst>
      <p:ext uri="{BB962C8B-B14F-4D97-AF65-F5344CB8AC3E}">
        <p14:creationId xmlns:p14="http://schemas.microsoft.com/office/powerpoint/2010/main" val="73603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8147B0-B687-9345-8E2B-D3BF150420BC}"/>
              </a:ext>
            </a:extLst>
          </p:cNvPr>
          <p:cNvPicPr>
            <a:picLocks noChangeAspect="1"/>
          </p:cNvPicPr>
          <p:nvPr userDrawn="1"/>
        </p:nvPicPr>
        <p:blipFill>
          <a:blip r:embed="rId2"/>
          <a:stretch>
            <a:fillRect/>
          </a:stretch>
        </p:blipFill>
        <p:spPr>
          <a:xfrm rot="16200000">
            <a:off x="574675" y="3064809"/>
            <a:ext cx="6858000" cy="728382"/>
          </a:xfrm>
          <a:prstGeom prst="rect">
            <a:avLst/>
          </a:prstGeom>
        </p:spPr>
      </p:pic>
      <p:sp>
        <p:nvSpPr>
          <p:cNvPr id="16" name="Picture Placeholder 15">
            <a:extLst>
              <a:ext uri="{FF2B5EF4-FFF2-40B4-BE49-F238E27FC236}">
                <a16:creationId xmlns:a16="http://schemas.microsoft.com/office/drawing/2014/main" id="{54C020F5-7893-0543-8BB7-EF4D7780627E}"/>
              </a:ext>
            </a:extLst>
          </p:cNvPr>
          <p:cNvSpPr>
            <a:spLocks noGrp="1"/>
          </p:cNvSpPr>
          <p:nvPr>
            <p:ph type="pic" sz="quarter" idx="10" hasCustomPrompt="1"/>
          </p:nvPr>
        </p:nvSpPr>
        <p:spPr>
          <a:xfrm>
            <a:off x="-1" y="0"/>
            <a:ext cx="4124203" cy="3375025"/>
          </a:xfrm>
          <a:custGeom>
            <a:avLst/>
            <a:gdLst>
              <a:gd name="connsiteX0" fmla="*/ 0 w 4198938"/>
              <a:gd name="connsiteY0" fmla="*/ 0 h 3375025"/>
              <a:gd name="connsiteX1" fmla="*/ 4198938 w 4198938"/>
              <a:gd name="connsiteY1" fmla="*/ 0 h 3375025"/>
              <a:gd name="connsiteX2" fmla="*/ 4198938 w 4198938"/>
              <a:gd name="connsiteY2" fmla="*/ 3375025 h 3375025"/>
              <a:gd name="connsiteX3" fmla="*/ 0 w 4198938"/>
              <a:gd name="connsiteY3" fmla="*/ 3375025 h 3375025"/>
              <a:gd name="connsiteX4" fmla="*/ 0 w 4198938"/>
              <a:gd name="connsiteY4" fmla="*/ 0 h 3375025"/>
              <a:gd name="connsiteX0" fmla="*/ 0 w 4198938"/>
              <a:gd name="connsiteY0" fmla="*/ 0 h 3375025"/>
              <a:gd name="connsiteX1" fmla="*/ 4198938 w 4198938"/>
              <a:gd name="connsiteY1" fmla="*/ 0 h 3375025"/>
              <a:gd name="connsiteX2" fmla="*/ 4124203 w 4198938"/>
              <a:gd name="connsiteY2" fmla="*/ 3375025 h 3375025"/>
              <a:gd name="connsiteX3" fmla="*/ 0 w 4198938"/>
              <a:gd name="connsiteY3" fmla="*/ 3375025 h 3375025"/>
              <a:gd name="connsiteX4" fmla="*/ 0 w 4198938"/>
              <a:gd name="connsiteY4" fmla="*/ 0 h 3375025"/>
              <a:gd name="connsiteX0" fmla="*/ 0 w 4124203"/>
              <a:gd name="connsiteY0" fmla="*/ 0 h 3375025"/>
              <a:gd name="connsiteX1" fmla="*/ 3688984 w 4124203"/>
              <a:gd name="connsiteY1" fmla="*/ 8792 h 3375025"/>
              <a:gd name="connsiteX2" fmla="*/ 4124203 w 4124203"/>
              <a:gd name="connsiteY2" fmla="*/ 3375025 h 3375025"/>
              <a:gd name="connsiteX3" fmla="*/ 0 w 4124203"/>
              <a:gd name="connsiteY3" fmla="*/ 3375025 h 3375025"/>
              <a:gd name="connsiteX4" fmla="*/ 0 w 4124203"/>
              <a:gd name="connsiteY4" fmla="*/ 0 h 337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203" h="3375025">
                <a:moveTo>
                  <a:pt x="0" y="0"/>
                </a:moveTo>
                <a:lnTo>
                  <a:pt x="3688984" y="8792"/>
                </a:lnTo>
                <a:lnTo>
                  <a:pt x="4124203" y="3375025"/>
                </a:lnTo>
                <a:lnTo>
                  <a:pt x="0" y="3375025"/>
                </a:lnTo>
                <a:lnTo>
                  <a:pt x="0" y="0"/>
                </a:lnTo>
                <a:close/>
              </a:path>
            </a:pathLst>
          </a:custGeom>
        </p:spPr>
        <p:txBody>
          <a:bodyPr>
            <a:normAutofit/>
          </a:bodyPr>
          <a:lstStyle>
            <a:lvl1pPr>
              <a:defRPr sz="2000">
                <a:solidFill>
                  <a:schemeClr val="bg1">
                    <a:lumMod val="50000"/>
                  </a:schemeClr>
                </a:solidFill>
                <a:latin typeface="Helvetica" pitchFamily="2" charset="0"/>
              </a:defRPr>
            </a:lvl1pPr>
          </a:lstStyle>
          <a:p>
            <a:r>
              <a:rPr lang="en-US"/>
              <a:t>Click the icon below to insert your preferred photo</a:t>
            </a:r>
          </a:p>
        </p:txBody>
      </p:sp>
      <p:sp>
        <p:nvSpPr>
          <p:cNvPr id="20" name="Picture Placeholder 19">
            <a:extLst>
              <a:ext uri="{FF2B5EF4-FFF2-40B4-BE49-F238E27FC236}">
                <a16:creationId xmlns:a16="http://schemas.microsoft.com/office/drawing/2014/main" id="{E4FEBB46-7312-824E-83C7-F1F595B6CF98}"/>
              </a:ext>
            </a:extLst>
          </p:cNvPr>
          <p:cNvSpPr>
            <a:spLocks noGrp="1"/>
          </p:cNvSpPr>
          <p:nvPr>
            <p:ph type="pic" sz="quarter" idx="11" hasCustomPrompt="1"/>
          </p:nvPr>
        </p:nvSpPr>
        <p:spPr>
          <a:xfrm>
            <a:off x="-1" y="3487738"/>
            <a:ext cx="4125913" cy="3370262"/>
          </a:xfrm>
          <a:custGeom>
            <a:avLst/>
            <a:gdLst>
              <a:gd name="connsiteX0" fmla="*/ 0 w 4167188"/>
              <a:gd name="connsiteY0" fmla="*/ 0 h 3370262"/>
              <a:gd name="connsiteX1" fmla="*/ 4167188 w 4167188"/>
              <a:gd name="connsiteY1" fmla="*/ 0 h 3370262"/>
              <a:gd name="connsiteX2" fmla="*/ 4167188 w 4167188"/>
              <a:gd name="connsiteY2" fmla="*/ 3370262 h 3370262"/>
              <a:gd name="connsiteX3" fmla="*/ 0 w 4167188"/>
              <a:gd name="connsiteY3" fmla="*/ 3370262 h 3370262"/>
              <a:gd name="connsiteX4" fmla="*/ 0 w 4167188"/>
              <a:gd name="connsiteY4" fmla="*/ 0 h 3370262"/>
              <a:gd name="connsiteX0" fmla="*/ 0 w 4167188"/>
              <a:gd name="connsiteY0" fmla="*/ 0 h 3370262"/>
              <a:gd name="connsiteX1" fmla="*/ 4125913 w 4167188"/>
              <a:gd name="connsiteY1" fmla="*/ 0 h 3370262"/>
              <a:gd name="connsiteX2" fmla="*/ 4167188 w 4167188"/>
              <a:gd name="connsiteY2" fmla="*/ 3370262 h 3370262"/>
              <a:gd name="connsiteX3" fmla="*/ 0 w 4167188"/>
              <a:gd name="connsiteY3" fmla="*/ 3370262 h 3370262"/>
              <a:gd name="connsiteX4" fmla="*/ 0 w 4167188"/>
              <a:gd name="connsiteY4" fmla="*/ 0 h 3370262"/>
              <a:gd name="connsiteX0" fmla="*/ 0 w 4125913"/>
              <a:gd name="connsiteY0" fmla="*/ 0 h 3370262"/>
              <a:gd name="connsiteX1" fmla="*/ 4125913 w 4125913"/>
              <a:gd name="connsiteY1" fmla="*/ 0 h 3370262"/>
              <a:gd name="connsiteX2" fmla="*/ 3684588 w 4125913"/>
              <a:gd name="connsiteY2" fmla="*/ 3370262 h 3370262"/>
              <a:gd name="connsiteX3" fmla="*/ 0 w 4125913"/>
              <a:gd name="connsiteY3" fmla="*/ 3370262 h 3370262"/>
              <a:gd name="connsiteX4" fmla="*/ 0 w 4125913"/>
              <a:gd name="connsiteY4" fmla="*/ 0 h 337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913" h="3370262">
                <a:moveTo>
                  <a:pt x="0" y="0"/>
                </a:moveTo>
                <a:lnTo>
                  <a:pt x="4125913" y="0"/>
                </a:lnTo>
                <a:lnTo>
                  <a:pt x="3684588" y="3370262"/>
                </a:lnTo>
                <a:lnTo>
                  <a:pt x="0" y="3370262"/>
                </a:lnTo>
                <a:lnTo>
                  <a:pt x="0" y="0"/>
                </a:lnTo>
                <a:close/>
              </a:path>
            </a:pathLst>
          </a:cu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a:solidFill>
                  <a:schemeClr val="bg1">
                    <a:lumMod val="50000"/>
                  </a:schemeClr>
                </a:solidFill>
                <a:latin typeface="Helvetica"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a:t>Click the icon below to insert your preferred photo</a:t>
            </a:r>
          </a:p>
        </p:txBody>
      </p:sp>
    </p:spTree>
    <p:extLst>
      <p:ext uri="{BB962C8B-B14F-4D97-AF65-F5344CB8AC3E}">
        <p14:creationId xmlns:p14="http://schemas.microsoft.com/office/powerpoint/2010/main" val="297707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50F650F5-4552-46E0-A6DE-5E74EC94094E}"/>
              </a:ext>
            </a:extLst>
          </p:cNvPr>
          <p:cNvPicPr>
            <a:picLocks noChangeAspect="1"/>
          </p:cNvPicPr>
          <p:nvPr userDrawn="1"/>
        </p:nvPicPr>
        <p:blipFill>
          <a:blip r:embed="rId2"/>
          <a:stretch>
            <a:fillRect/>
          </a:stretch>
        </p:blipFill>
        <p:spPr>
          <a:xfrm>
            <a:off x="9978127" y="685696"/>
            <a:ext cx="1184565" cy="685800"/>
          </a:xfrm>
          <a:prstGeom prst="rect">
            <a:avLst/>
          </a:prstGeom>
        </p:spPr>
      </p:pic>
    </p:spTree>
    <p:extLst>
      <p:ext uri="{BB962C8B-B14F-4D97-AF65-F5344CB8AC3E}">
        <p14:creationId xmlns:p14="http://schemas.microsoft.com/office/powerpoint/2010/main" val="37479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72908CA9-F809-4A95-9B49-F5EBA3884C85}"/>
              </a:ext>
            </a:extLst>
          </p:cNvPr>
          <p:cNvPicPr>
            <a:picLocks noChangeAspect="1"/>
          </p:cNvPicPr>
          <p:nvPr userDrawn="1"/>
        </p:nvPicPr>
        <p:blipFill>
          <a:blip r:embed="rId2"/>
          <a:stretch>
            <a:fillRect/>
          </a:stretch>
        </p:blipFill>
        <p:spPr>
          <a:xfrm>
            <a:off x="9940848" y="689058"/>
            <a:ext cx="1224438" cy="685800"/>
          </a:xfrm>
          <a:prstGeom prst="rect">
            <a:avLst/>
          </a:prstGeom>
        </p:spPr>
      </p:pic>
    </p:spTree>
    <p:extLst>
      <p:ext uri="{BB962C8B-B14F-4D97-AF65-F5344CB8AC3E}">
        <p14:creationId xmlns:p14="http://schemas.microsoft.com/office/powerpoint/2010/main" val="218507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t>5/18/2023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3" name="Picture 2" descr="A close up of a sign&#10;&#10;Description automatically generated">
            <a:extLst>
              <a:ext uri="{FF2B5EF4-FFF2-40B4-BE49-F238E27FC236}">
                <a16:creationId xmlns:a16="http://schemas.microsoft.com/office/drawing/2014/main" id="{22386B8A-95EC-4E74-A26F-0082152CFF27}"/>
              </a:ext>
            </a:extLst>
          </p:cNvPr>
          <p:cNvPicPr>
            <a:picLocks noChangeAspect="1"/>
          </p:cNvPicPr>
          <p:nvPr userDrawn="1"/>
        </p:nvPicPr>
        <p:blipFill>
          <a:blip r:embed="rId2"/>
          <a:stretch>
            <a:fillRect/>
          </a:stretch>
        </p:blipFill>
        <p:spPr>
          <a:xfrm>
            <a:off x="9892246" y="681495"/>
            <a:ext cx="1232510" cy="685800"/>
          </a:xfrm>
          <a:prstGeom prst="rect">
            <a:avLst/>
          </a:prstGeom>
        </p:spPr>
      </p:pic>
    </p:spTree>
    <p:extLst>
      <p:ext uri="{BB962C8B-B14F-4D97-AF65-F5344CB8AC3E}">
        <p14:creationId xmlns:p14="http://schemas.microsoft.com/office/powerpoint/2010/main" val="86940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FigureOut">
              <a:rPr lang="en-US" smtClean="0"/>
              <a:t>5/18/2023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39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920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989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5/18/2023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700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defTabSz="914400" rtl="0" eaLnBrk="1" latinLnBrk="0" hangingPunct="1">
        <a:lnSpc>
          <a:spcPct val="85000"/>
        </a:lnSpc>
        <a:spcBef>
          <a:spcPct val="0"/>
        </a:spcBef>
        <a:buNone/>
        <a:defRPr sz="4800" kern="1200" spc="-50" baseline="0">
          <a:solidFill>
            <a:srgbClr val="0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1CE10-71B1-06BA-2A39-578337739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D45C95-D7B5-485B-A260-407D85294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0BAAC-08AB-9284-E30A-82855318D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0D05F-1CCD-473C-9C96-D22E6C923EE5}" type="datetimeFigureOut">
              <a:rPr lang="en-US" smtClean="0"/>
              <a:t>5/18/2023</a:t>
            </a:fld>
            <a:endParaRPr lang="en-US"/>
          </a:p>
        </p:txBody>
      </p:sp>
      <p:sp>
        <p:nvSpPr>
          <p:cNvPr id="5" name="Footer Placeholder 4">
            <a:extLst>
              <a:ext uri="{FF2B5EF4-FFF2-40B4-BE49-F238E27FC236}">
                <a16:creationId xmlns:a16="http://schemas.microsoft.com/office/drawing/2014/main" id="{8C2A6570-D188-37D0-82BE-A6D67B403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9D0DE-B8E4-8018-9BB4-273212B6B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389C5-F538-47F2-AF5F-81A016039DB9}" type="slidenum">
              <a:rPr lang="en-US" smtClean="0"/>
              <a:t>‹#›</a:t>
            </a:fld>
            <a:endParaRPr lang="en-US"/>
          </a:p>
        </p:txBody>
      </p:sp>
    </p:spTree>
    <p:extLst>
      <p:ext uri="{BB962C8B-B14F-4D97-AF65-F5344CB8AC3E}">
        <p14:creationId xmlns:p14="http://schemas.microsoft.com/office/powerpoint/2010/main" val="406797078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92F1A-1E78-574B-AA78-E9FCE6B83B97}" type="datetimeFigureOut">
              <a:rPr lang="en-US" smtClean="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760B2-D54D-A048-9343-75F7D7631B45}" type="slidenum">
              <a:rPr lang="en-US" smtClean="0"/>
              <a:t>‹#›</a:t>
            </a:fld>
            <a:endParaRPr lang="en-US"/>
          </a:p>
        </p:txBody>
      </p:sp>
    </p:spTree>
    <p:extLst>
      <p:ext uri="{BB962C8B-B14F-4D97-AF65-F5344CB8AC3E}">
        <p14:creationId xmlns:p14="http://schemas.microsoft.com/office/powerpoint/2010/main" val="122316135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ocialana.com/importance-tracking-performance-websit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ocialana.com/importance-tracking-performance-websit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roomphysics.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digitaldoorway.blogspot.com/2016/11/giving-thanks-for-nurses-and-nursing.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nPHkf2OCEHY?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4FE4-6E77-4415-A5DD-C78E8D9F0E9F}"/>
              </a:ext>
            </a:extLst>
          </p:cNvPr>
          <p:cNvSpPr>
            <a:spLocks noGrp="1"/>
          </p:cNvSpPr>
          <p:nvPr>
            <p:ph type="ctrTitle"/>
          </p:nvPr>
        </p:nvSpPr>
        <p:spPr>
          <a:xfrm>
            <a:off x="858983" y="2790970"/>
            <a:ext cx="10848108" cy="1470025"/>
          </a:xfrm>
        </p:spPr>
        <p:txBody>
          <a:bodyPr anchor="ctr">
            <a:normAutofit fontScale="90000"/>
          </a:bodyPr>
          <a:lstStyle/>
          <a:p>
            <a:pPr algn="ctr"/>
            <a:r>
              <a:rPr lang="en-US" dirty="0"/>
              <a:t>Board of Directors Meeting</a:t>
            </a:r>
            <a:br>
              <a:rPr lang="en-US" dirty="0"/>
            </a:br>
            <a:endParaRPr lang="en-US" sz="2000" i="1" dirty="0"/>
          </a:p>
        </p:txBody>
      </p:sp>
      <p:sp>
        <p:nvSpPr>
          <p:cNvPr id="3" name="Content Placeholder 2">
            <a:extLst>
              <a:ext uri="{FF2B5EF4-FFF2-40B4-BE49-F238E27FC236}">
                <a16:creationId xmlns:a16="http://schemas.microsoft.com/office/drawing/2014/main" id="{F5BED49A-B141-4CF7-843D-510A71BEC9A0}"/>
              </a:ext>
            </a:extLst>
          </p:cNvPr>
          <p:cNvSpPr>
            <a:spLocks noGrp="1"/>
          </p:cNvSpPr>
          <p:nvPr>
            <p:ph type="subTitle" idx="1"/>
          </p:nvPr>
        </p:nvSpPr>
        <p:spPr>
          <a:xfrm>
            <a:off x="2895599" y="4484914"/>
            <a:ext cx="6400800" cy="1752600"/>
          </a:xfrm>
        </p:spPr>
        <p:txBody>
          <a:bodyPr>
            <a:normAutofit fontScale="92500" lnSpcReduction="20000"/>
          </a:bodyPr>
          <a:lstStyle/>
          <a:p>
            <a:pPr algn="ctr"/>
            <a:r>
              <a:rPr lang="en-US" sz="2500" dirty="0"/>
              <a:t>May 18, 2023</a:t>
            </a:r>
          </a:p>
          <a:p>
            <a:pPr algn="ctr"/>
            <a:r>
              <a:rPr lang="en-US" sz="2500" dirty="0"/>
              <a:t>4 p.m.</a:t>
            </a:r>
          </a:p>
          <a:p>
            <a:pPr algn="ctr"/>
            <a:r>
              <a:rPr lang="en-US" sz="2500" dirty="0"/>
              <a:t>Thank you for joining us. </a:t>
            </a:r>
          </a:p>
          <a:p>
            <a:pPr algn="ctr"/>
            <a:r>
              <a:rPr lang="en-US" sz="2500" dirty="0"/>
              <a:t>We will begin soon.</a:t>
            </a:r>
          </a:p>
        </p:txBody>
      </p:sp>
      <p:sp>
        <p:nvSpPr>
          <p:cNvPr id="4" name="Slide Number Placeholder 3">
            <a:extLst>
              <a:ext uri="{FF2B5EF4-FFF2-40B4-BE49-F238E27FC236}">
                <a16:creationId xmlns:a16="http://schemas.microsoft.com/office/drawing/2014/main" id="{23104C6B-EA3D-4183-AF25-631FB88E3E7E}"/>
              </a:ext>
            </a:extLst>
          </p:cNvPr>
          <p:cNvSpPr>
            <a:spLocks noGrp="1"/>
          </p:cNvSpPr>
          <p:nvPr>
            <p:ph type="sldNum" sz="quarter" idx="12"/>
          </p:nvPr>
        </p:nvSpPr>
        <p:spPr>
          <a:xfrm>
            <a:off x="8077200" y="6356351"/>
            <a:ext cx="2133600" cy="365125"/>
          </a:xfrm>
        </p:spPr>
        <p:txBody>
          <a:bodyPr anchor="ctr">
            <a:normAutofit/>
          </a:bodyPr>
          <a:lstStyle/>
          <a:p>
            <a:pPr algn="ctr">
              <a:spcAft>
                <a:spcPts val="600"/>
              </a:spcAft>
              <a:defRPr/>
            </a:pPr>
            <a:fld id="{3D6C3DC6-EF6E-8948-BFE6-808D46D584D8}" type="slidenum">
              <a:rPr lang="en-US" b="1">
                <a:solidFill>
                  <a:prstClr val="white"/>
                </a:solidFill>
                <a:latin typeface="Calibri"/>
              </a:rPr>
              <a:pPr algn="ctr">
                <a:spcAft>
                  <a:spcPts val="600"/>
                </a:spcAft>
                <a:defRPr/>
              </a:pPr>
              <a:t>1</a:t>
            </a:fld>
            <a:endParaRPr lang="en-US" b="1">
              <a:solidFill>
                <a:prstClr val="white"/>
              </a:solidFill>
              <a:latin typeface="Calibri"/>
            </a:endParaRPr>
          </a:p>
        </p:txBody>
      </p:sp>
    </p:spTree>
    <p:extLst>
      <p:ext uri="{BB962C8B-B14F-4D97-AF65-F5344CB8AC3E}">
        <p14:creationId xmlns:p14="http://schemas.microsoft.com/office/powerpoint/2010/main" val="3560037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0E0BD5-4E5A-83C2-E10B-21DDAD07737B}"/>
              </a:ext>
            </a:extLst>
          </p:cNvPr>
          <p:cNvSpPr>
            <a:spLocks noGrp="1"/>
          </p:cNvSpPr>
          <p:nvPr>
            <p:ph type="title"/>
          </p:nvPr>
        </p:nvSpPr>
        <p:spPr>
          <a:xfrm>
            <a:off x="482989" y="2037986"/>
            <a:ext cx="3084844" cy="2103875"/>
          </a:xfrm>
        </p:spPr>
        <p:txBody>
          <a:bodyPr>
            <a:normAutofit/>
          </a:bodyPr>
          <a:lstStyle/>
          <a:p>
            <a:pPr algn="ctr"/>
            <a:r>
              <a:rPr lang="en-US" b="1" dirty="0">
                <a:solidFill>
                  <a:srgbClr val="FFFFFF"/>
                </a:solidFill>
              </a:rPr>
              <a:t>2022-2023</a:t>
            </a:r>
            <a:br>
              <a:rPr lang="en-US" b="1" dirty="0">
                <a:solidFill>
                  <a:srgbClr val="FFFFFF"/>
                </a:solidFill>
              </a:rPr>
            </a:br>
            <a:r>
              <a:rPr lang="en-US" b="1" dirty="0">
                <a:solidFill>
                  <a:srgbClr val="FFFFFF"/>
                </a:solidFill>
              </a:rPr>
              <a:t>Data Review</a:t>
            </a:r>
          </a:p>
        </p:txBody>
      </p:sp>
      <p:pic>
        <p:nvPicPr>
          <p:cNvPr id="5" name="Content Placeholder 4" descr="Shape&#10;&#10;Description automatically generated with low confidence">
            <a:extLst>
              <a:ext uri="{FF2B5EF4-FFF2-40B4-BE49-F238E27FC236}">
                <a16:creationId xmlns:a16="http://schemas.microsoft.com/office/drawing/2014/main" id="{C00DEC6F-44CD-CFD2-CEDC-B30885D0C4D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474" r="10662" b="-2"/>
          <a:stretch/>
        </p:blipFill>
        <p:spPr>
          <a:xfrm>
            <a:off x="4075043" y="10"/>
            <a:ext cx="8111272" cy="6857990"/>
          </a:xfrm>
          <a:prstGeom prst="rect">
            <a:avLst/>
          </a:prstGeom>
        </p:spPr>
      </p:pic>
      <p:sp>
        <p:nvSpPr>
          <p:cNvPr id="25" name="Rectangle 2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929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6"/>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defTabSz="914400"/>
            <a:fld id="{00000000-1234-1234-1234-123412341234}" type="slidenum">
              <a:rPr lang="en-US" kern="0">
                <a:solidFill>
                  <a:srgbClr val="000000"/>
                </a:solidFill>
              </a:rPr>
              <a:pPr defTabSz="914400"/>
              <a:t>11</a:t>
            </a:fld>
            <a:endParaRPr kern="0">
              <a:solidFill>
                <a:srgbClr val="000000"/>
              </a:solidFill>
            </a:endParaRPr>
          </a:p>
        </p:txBody>
      </p:sp>
      <p:sp>
        <p:nvSpPr>
          <p:cNvPr id="581" name="Google Shape;581;p86"/>
          <p:cNvSpPr txBox="1"/>
          <p:nvPr/>
        </p:nvSpPr>
        <p:spPr>
          <a:xfrm>
            <a:off x="2065933" y="1397405"/>
            <a:ext cx="2996700" cy="338700"/>
          </a:xfrm>
          <a:prstGeom prst="rect">
            <a:avLst/>
          </a:prstGeom>
          <a:noFill/>
          <a:ln>
            <a:noFill/>
          </a:ln>
        </p:spPr>
        <p:txBody>
          <a:bodyPr spcFirstLastPara="1" wrap="square" lIns="91425" tIns="45700" rIns="91425" bIns="45700" anchor="t" anchorCtr="0">
            <a:spAutoFit/>
          </a:bodyPr>
          <a:lstStyle/>
          <a:p>
            <a:pPr defTabSz="914400">
              <a:buClr>
                <a:srgbClr val="000000"/>
              </a:buClr>
              <a:buSzPts val="1600"/>
            </a:pPr>
            <a:r>
              <a:rPr lang="en-US" sz="1600" b="1" kern="0" dirty="0">
                <a:solidFill>
                  <a:srgbClr val="2E75B5"/>
                </a:solidFill>
                <a:latin typeface="Arial"/>
                <a:ea typeface="Arial"/>
                <a:cs typeface="Arial"/>
                <a:sym typeface="Arial"/>
              </a:rPr>
              <a:t>Enrollment By Pathway</a:t>
            </a:r>
            <a:endParaRPr sz="1600" b="1" kern="0" dirty="0">
              <a:solidFill>
                <a:srgbClr val="2E75B5"/>
              </a:solidFill>
              <a:latin typeface="Arial"/>
              <a:ea typeface="Arial"/>
              <a:cs typeface="Arial"/>
              <a:sym typeface="Arial"/>
            </a:endParaRPr>
          </a:p>
        </p:txBody>
      </p:sp>
      <p:sp>
        <p:nvSpPr>
          <p:cNvPr id="582" name="Google Shape;582;p86"/>
          <p:cNvSpPr txBox="1"/>
          <p:nvPr/>
        </p:nvSpPr>
        <p:spPr>
          <a:xfrm>
            <a:off x="5162529" y="1397405"/>
            <a:ext cx="2996700" cy="338700"/>
          </a:xfrm>
          <a:prstGeom prst="rect">
            <a:avLst/>
          </a:prstGeom>
          <a:noFill/>
          <a:ln>
            <a:noFill/>
          </a:ln>
        </p:spPr>
        <p:txBody>
          <a:bodyPr spcFirstLastPara="1" wrap="square" lIns="91425" tIns="45700" rIns="91425" bIns="45700" anchor="t" anchorCtr="0">
            <a:spAutoFit/>
          </a:bodyPr>
          <a:lstStyle/>
          <a:p>
            <a:pPr defTabSz="914400">
              <a:buClr>
                <a:srgbClr val="000000"/>
              </a:buClr>
              <a:buSzPts val="1600"/>
            </a:pPr>
            <a:r>
              <a:rPr lang="en-US" sz="1600" b="1" kern="0" dirty="0">
                <a:solidFill>
                  <a:srgbClr val="2E75B5"/>
                </a:solidFill>
                <a:latin typeface="Arial"/>
                <a:ea typeface="Arial"/>
                <a:cs typeface="Arial"/>
                <a:sym typeface="Arial"/>
              </a:rPr>
              <a:t>Enrollment By School</a:t>
            </a:r>
            <a:endParaRPr sz="1600" b="1" kern="0" dirty="0">
              <a:solidFill>
                <a:srgbClr val="2E75B5"/>
              </a:solidFill>
              <a:latin typeface="Arial"/>
              <a:ea typeface="Arial"/>
              <a:cs typeface="Arial"/>
              <a:sym typeface="Arial"/>
            </a:endParaRPr>
          </a:p>
        </p:txBody>
      </p:sp>
      <p:graphicFrame>
        <p:nvGraphicFramePr>
          <p:cNvPr id="583" name="Google Shape;583;p86"/>
          <p:cNvGraphicFramePr/>
          <p:nvPr>
            <p:extLst>
              <p:ext uri="{D42A27DB-BD31-4B8C-83A1-F6EECF244321}">
                <p14:modId xmlns:p14="http://schemas.microsoft.com/office/powerpoint/2010/main" val="4227377406"/>
              </p:ext>
            </p:extLst>
          </p:nvPr>
        </p:nvGraphicFramePr>
        <p:xfrm>
          <a:off x="1720233" y="2042546"/>
          <a:ext cx="3056975" cy="3245235"/>
        </p:xfrm>
        <a:graphic>
          <a:graphicData uri="http://schemas.openxmlformats.org/drawingml/2006/table">
            <a:tbl>
              <a:tblPr firstRow="1" bandRow="1">
                <a:noFill/>
              </a:tblPr>
              <a:tblGrid>
                <a:gridCol w="1916550">
                  <a:extLst>
                    <a:ext uri="{9D8B030D-6E8A-4147-A177-3AD203B41FA5}">
                      <a16:colId xmlns:a16="http://schemas.microsoft.com/office/drawing/2014/main" val="20000"/>
                    </a:ext>
                  </a:extLst>
                </a:gridCol>
                <a:gridCol w="1140425">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Pathway</a:t>
                      </a:r>
                      <a:endParaRPr sz="800" u="none" strike="noStrike" cap="none"/>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 of Students Enrolled </a:t>
                      </a:r>
                      <a:endParaRPr sz="800" u="none" strike="noStrike" cap="none"/>
                    </a:p>
                  </a:txBody>
                  <a:tcPr marL="91450" marR="91450" marT="45725" marB="45725" anchor="b"/>
                </a:tc>
                <a:extLst>
                  <a:ext uri="{0D108BD9-81ED-4DB2-BD59-A6C34878D82A}">
                    <a16:rowId xmlns:a16="http://schemas.microsoft.com/office/drawing/2014/main" val="1000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Patient Care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38</a:t>
                      </a:r>
                      <a:endParaRPr sz="800" dirty="0"/>
                    </a:p>
                  </a:txBody>
                  <a:tcPr marL="91450" marR="91450" marT="45725" marB="45725"/>
                </a:tc>
                <a:extLst>
                  <a:ext uri="{0D108BD9-81ED-4DB2-BD59-A6C34878D82A}">
                    <a16:rowId xmlns:a16="http://schemas.microsoft.com/office/drawing/2014/main" val="1000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Cybersecurity</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28</a:t>
                      </a:r>
                      <a:endParaRPr sz="800" dirty="0"/>
                    </a:p>
                  </a:txBody>
                  <a:tcPr marL="91450" marR="91450" marT="45725" marB="45725"/>
                </a:tc>
                <a:extLst>
                  <a:ext uri="{0D108BD9-81ED-4DB2-BD59-A6C34878D82A}">
                    <a16:rowId xmlns:a16="http://schemas.microsoft.com/office/drawing/2014/main" val="1000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Culinary Arts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36</a:t>
                      </a:r>
                      <a:endParaRPr sz="800" dirty="0"/>
                    </a:p>
                  </a:txBody>
                  <a:tcPr marL="91450" marR="91450" marT="45725" marB="45725"/>
                </a:tc>
                <a:extLst>
                  <a:ext uri="{0D108BD9-81ED-4DB2-BD59-A6C34878D82A}">
                    <a16:rowId xmlns:a16="http://schemas.microsoft.com/office/drawing/2014/main" val="10003"/>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Criminal Investigations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42</a:t>
                      </a:r>
                      <a:endParaRPr sz="800" dirty="0"/>
                    </a:p>
                  </a:txBody>
                  <a:tcPr marL="91450" marR="91450" marT="45725" marB="45725"/>
                </a:tc>
                <a:extLst>
                  <a:ext uri="{0D108BD9-81ED-4DB2-BD59-A6C34878D82A}">
                    <a16:rowId xmlns:a16="http://schemas.microsoft.com/office/drawing/2014/main" val="10004"/>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Dental Science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44</a:t>
                      </a:r>
                      <a:endParaRPr sz="800" dirty="0"/>
                    </a:p>
                  </a:txBody>
                  <a:tcPr marL="91450" marR="91450" marT="45725" marB="45725"/>
                </a:tc>
                <a:extLst>
                  <a:ext uri="{0D108BD9-81ED-4DB2-BD59-A6C34878D82A}">
                    <a16:rowId xmlns:a16="http://schemas.microsoft.com/office/drawing/2014/main" val="10005"/>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Automotive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26</a:t>
                      </a:r>
                      <a:endParaRPr sz="800" dirty="0"/>
                    </a:p>
                  </a:txBody>
                  <a:tcPr marL="91450" marR="91450" marT="45725" marB="45725"/>
                </a:tc>
                <a:extLst>
                  <a:ext uri="{0D108BD9-81ED-4DB2-BD59-A6C34878D82A}">
                    <a16:rowId xmlns:a16="http://schemas.microsoft.com/office/drawing/2014/main" val="10006"/>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Infant/Toddler Childcare (college credit)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8</a:t>
                      </a:r>
                      <a:endParaRPr sz="800" dirty="0"/>
                    </a:p>
                  </a:txBody>
                  <a:tcPr marL="91450" marR="91450" marT="45725" marB="45725"/>
                </a:tc>
                <a:extLst>
                  <a:ext uri="{0D108BD9-81ED-4DB2-BD59-A6C34878D82A}">
                    <a16:rowId xmlns:a16="http://schemas.microsoft.com/office/drawing/2014/main" val="10007"/>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Carpentry</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31</a:t>
                      </a:r>
                      <a:endParaRPr sz="800" dirty="0"/>
                    </a:p>
                  </a:txBody>
                  <a:tcPr marL="91450" marR="91450" marT="45725" marB="45725"/>
                </a:tc>
                <a:extLst>
                  <a:ext uri="{0D108BD9-81ED-4DB2-BD59-A6C34878D82A}">
                    <a16:rowId xmlns:a16="http://schemas.microsoft.com/office/drawing/2014/main" val="10008"/>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Early College (college credit)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33</a:t>
                      </a:r>
                      <a:endParaRPr sz="800" dirty="0"/>
                    </a:p>
                  </a:txBody>
                  <a:tcPr marL="91450" marR="91450" marT="45725" marB="45725"/>
                </a:tc>
                <a:extLst>
                  <a:ext uri="{0D108BD9-81ED-4DB2-BD59-A6C34878D82A}">
                    <a16:rowId xmlns:a16="http://schemas.microsoft.com/office/drawing/2014/main" val="10009"/>
                  </a:ext>
                </a:extLst>
              </a:tr>
              <a:tr h="2192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Graphic Design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41</a:t>
                      </a:r>
                      <a:endParaRPr sz="800" dirty="0"/>
                    </a:p>
                  </a:txBody>
                  <a:tcPr marL="91450" marR="91450" marT="45725" marB="45725"/>
                </a:tc>
                <a:extLst>
                  <a:ext uri="{0D108BD9-81ED-4DB2-BD59-A6C34878D82A}">
                    <a16:rowId xmlns:a16="http://schemas.microsoft.com/office/drawing/2014/main" val="1001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HVAC – Refrigeration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18</a:t>
                      </a:r>
                      <a:endParaRPr sz="800" dirty="0"/>
                    </a:p>
                  </a:txBody>
                  <a:tcPr marL="91450" marR="91450" marT="45725" marB="45725"/>
                </a:tc>
                <a:extLst>
                  <a:ext uri="{0D108BD9-81ED-4DB2-BD59-A6C34878D82A}">
                    <a16:rowId xmlns:a16="http://schemas.microsoft.com/office/drawing/2014/main" val="1001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Game Design (Programming)</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33</a:t>
                      </a:r>
                      <a:endParaRPr sz="800" dirty="0"/>
                    </a:p>
                  </a:txBody>
                  <a:tcPr marL="91450" marR="91450" marT="45725" marB="45725"/>
                </a:tc>
                <a:extLst>
                  <a:ext uri="{0D108BD9-81ED-4DB2-BD59-A6C34878D82A}">
                    <a16:rowId xmlns:a16="http://schemas.microsoft.com/office/drawing/2014/main" val="1001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Hospitality, Recreation, Tourism</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16</a:t>
                      </a:r>
                      <a:endParaRPr sz="800" dirty="0"/>
                    </a:p>
                  </a:txBody>
                  <a:tcPr marL="91450" marR="91450" marT="45725" marB="45725"/>
                </a:tc>
                <a:extLst>
                  <a:ext uri="{0D108BD9-81ED-4DB2-BD59-A6C34878D82A}">
                    <a16:rowId xmlns:a16="http://schemas.microsoft.com/office/drawing/2014/main" val="10013"/>
                  </a:ext>
                </a:extLst>
              </a:tr>
              <a:tr h="25222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TOTAL</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394</a:t>
                      </a:r>
                      <a:endParaRPr sz="800" dirty="0"/>
                    </a:p>
                  </a:txBody>
                  <a:tcPr marL="91450" marR="91450" marT="45725" marB="45725"/>
                </a:tc>
                <a:extLst>
                  <a:ext uri="{0D108BD9-81ED-4DB2-BD59-A6C34878D82A}">
                    <a16:rowId xmlns:a16="http://schemas.microsoft.com/office/drawing/2014/main" val="10014"/>
                  </a:ext>
                </a:extLst>
              </a:tr>
            </a:tbl>
          </a:graphicData>
        </a:graphic>
      </p:graphicFrame>
      <p:graphicFrame>
        <p:nvGraphicFramePr>
          <p:cNvPr id="584" name="Google Shape;584;p86"/>
          <p:cNvGraphicFramePr/>
          <p:nvPr>
            <p:extLst>
              <p:ext uri="{D42A27DB-BD31-4B8C-83A1-F6EECF244321}">
                <p14:modId xmlns:p14="http://schemas.microsoft.com/office/powerpoint/2010/main" val="3562527180"/>
              </p:ext>
            </p:extLst>
          </p:nvPr>
        </p:nvGraphicFramePr>
        <p:xfrm>
          <a:off x="5162529" y="2061264"/>
          <a:ext cx="2496200" cy="4031570"/>
        </p:xfrm>
        <a:graphic>
          <a:graphicData uri="http://schemas.openxmlformats.org/drawingml/2006/table">
            <a:tbl>
              <a:tblPr firstRow="1" bandRow="1">
                <a:noFill/>
              </a:tblPr>
              <a:tblGrid>
                <a:gridCol w="1123500">
                  <a:extLst>
                    <a:ext uri="{9D8B030D-6E8A-4147-A177-3AD203B41FA5}">
                      <a16:colId xmlns:a16="http://schemas.microsoft.com/office/drawing/2014/main" val="20000"/>
                    </a:ext>
                  </a:extLst>
                </a:gridCol>
                <a:gridCol w="1372700">
                  <a:extLst>
                    <a:ext uri="{9D8B030D-6E8A-4147-A177-3AD203B41FA5}">
                      <a16:colId xmlns:a16="http://schemas.microsoft.com/office/drawing/2014/main" val="20001"/>
                    </a:ext>
                  </a:extLst>
                </a:gridCol>
              </a:tblGrid>
              <a:tr h="204575">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Home School</a:t>
                      </a:r>
                      <a:endParaRPr sz="800" u="none" strike="noStrike" cap="none"/>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800" dirty="0"/>
                        <a:t># </a:t>
                      </a:r>
                      <a:r>
                        <a:rPr lang="en-US" sz="800" u="none" strike="noStrike" cap="none" dirty="0"/>
                        <a:t>of Students Enrolled </a:t>
                      </a:r>
                      <a:endParaRPr sz="800" u="none" strike="noStrike" cap="none" dirty="0"/>
                    </a:p>
                  </a:txBody>
                  <a:tcPr marL="91450" marR="91450" marT="45725" marB="45725" anchor="b"/>
                </a:tc>
                <a:extLst>
                  <a:ext uri="{0D108BD9-81ED-4DB2-BD59-A6C34878D82A}">
                    <a16:rowId xmlns:a16="http://schemas.microsoft.com/office/drawing/2014/main" val="10000"/>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KIPP Collegiate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41</a:t>
                      </a:r>
                      <a:endParaRPr sz="800" dirty="0"/>
                    </a:p>
                  </a:txBody>
                  <a:tcPr marL="91450" marR="91450" marT="45725" marB="45725"/>
                </a:tc>
                <a:extLst>
                  <a:ext uri="{0D108BD9-81ED-4DB2-BD59-A6C34878D82A}">
                    <a16:rowId xmlns:a16="http://schemas.microsoft.com/office/drawing/2014/main" val="10001"/>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North Atlanta</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72</a:t>
                      </a:r>
                      <a:endParaRPr sz="800" dirty="0"/>
                    </a:p>
                  </a:txBody>
                  <a:tcPr marL="91450" marR="91450" marT="45725" marB="45725"/>
                </a:tc>
                <a:extLst>
                  <a:ext uri="{0D108BD9-81ED-4DB2-BD59-A6C34878D82A}">
                    <a16:rowId xmlns:a16="http://schemas.microsoft.com/office/drawing/2014/main" val="10002"/>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Maynard Jackson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45</a:t>
                      </a:r>
                      <a:endParaRPr sz="800" dirty="0"/>
                    </a:p>
                  </a:txBody>
                  <a:tcPr marL="91450" marR="91450" marT="45725" marB="45725"/>
                </a:tc>
                <a:extLst>
                  <a:ext uri="{0D108BD9-81ED-4DB2-BD59-A6C34878D82A}">
                    <a16:rowId xmlns:a16="http://schemas.microsoft.com/office/drawing/2014/main" val="10003"/>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Mays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41</a:t>
                      </a:r>
                      <a:endParaRPr sz="800" dirty="0"/>
                    </a:p>
                  </a:txBody>
                  <a:tcPr marL="91450" marR="91450" marT="45725" marB="45725"/>
                </a:tc>
                <a:extLst>
                  <a:ext uri="{0D108BD9-81ED-4DB2-BD59-A6C34878D82A}">
                    <a16:rowId xmlns:a16="http://schemas.microsoft.com/office/drawing/2014/main" val="10004"/>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Washington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22</a:t>
                      </a:r>
                      <a:endParaRPr sz="800" dirty="0"/>
                    </a:p>
                  </a:txBody>
                  <a:tcPr marL="91450" marR="91450" marT="45725" marB="45725"/>
                </a:tc>
                <a:extLst>
                  <a:ext uri="{0D108BD9-81ED-4DB2-BD59-A6C34878D82A}">
                    <a16:rowId xmlns:a16="http://schemas.microsoft.com/office/drawing/2014/main" val="10005"/>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Douglass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45</a:t>
                      </a:r>
                      <a:endParaRPr sz="800" dirty="0"/>
                    </a:p>
                  </a:txBody>
                  <a:tcPr marL="91450" marR="91450" marT="45725" marB="45725"/>
                </a:tc>
                <a:extLst>
                  <a:ext uri="{0D108BD9-81ED-4DB2-BD59-A6C34878D82A}">
                    <a16:rowId xmlns:a16="http://schemas.microsoft.com/office/drawing/2014/main" val="10006"/>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South Atlanta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21</a:t>
                      </a:r>
                      <a:endParaRPr sz="800" dirty="0"/>
                    </a:p>
                  </a:txBody>
                  <a:tcPr marL="91450" marR="91450" marT="45725" marB="45725"/>
                </a:tc>
                <a:extLst>
                  <a:ext uri="{0D108BD9-81ED-4DB2-BD59-A6C34878D82A}">
                    <a16:rowId xmlns:a16="http://schemas.microsoft.com/office/drawing/2014/main" val="10007"/>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Midtown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10</a:t>
                      </a:r>
                      <a:endParaRPr sz="800" dirty="0"/>
                    </a:p>
                  </a:txBody>
                  <a:tcPr marL="91450" marR="91450" marT="45725" marB="45725"/>
                </a:tc>
                <a:extLst>
                  <a:ext uri="{0D108BD9-81ED-4DB2-BD59-A6C34878D82A}">
                    <a16:rowId xmlns:a16="http://schemas.microsoft.com/office/drawing/2014/main" val="10008"/>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Therrell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25</a:t>
                      </a:r>
                      <a:endParaRPr sz="800" dirty="0"/>
                    </a:p>
                  </a:txBody>
                  <a:tcPr marL="91450" marR="91450" marT="45725" marB="45725"/>
                </a:tc>
                <a:extLst>
                  <a:ext uri="{0D108BD9-81ED-4DB2-BD59-A6C34878D82A}">
                    <a16:rowId xmlns:a16="http://schemas.microsoft.com/office/drawing/2014/main" val="10009"/>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BEST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22</a:t>
                      </a:r>
                      <a:endParaRPr sz="800" dirty="0"/>
                    </a:p>
                  </a:txBody>
                  <a:tcPr marL="91450" marR="91450" marT="45725" marB="45725"/>
                </a:tc>
                <a:extLst>
                  <a:ext uri="{0D108BD9-81ED-4DB2-BD59-A6C34878D82A}">
                    <a16:rowId xmlns:a16="http://schemas.microsoft.com/office/drawing/2014/main" val="10010"/>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CSK</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9</a:t>
                      </a:r>
                      <a:endParaRPr sz="800" dirty="0"/>
                    </a:p>
                  </a:txBody>
                  <a:tcPr marL="91450" marR="91450" marT="45725" marB="45725"/>
                </a:tc>
                <a:extLst>
                  <a:ext uri="{0D108BD9-81ED-4DB2-BD59-A6C34878D82A}">
                    <a16:rowId xmlns:a16="http://schemas.microsoft.com/office/drawing/2014/main" val="10011"/>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Carver Early</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19</a:t>
                      </a:r>
                      <a:endParaRPr sz="800" dirty="0"/>
                    </a:p>
                  </a:txBody>
                  <a:tcPr marL="91450" marR="91450" marT="45725" marB="45725"/>
                </a:tc>
                <a:extLst>
                  <a:ext uri="{0D108BD9-81ED-4DB2-BD59-A6C34878D82A}">
                    <a16:rowId xmlns:a16="http://schemas.microsoft.com/office/drawing/2014/main" val="10012"/>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Carver STEAM</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22</a:t>
                      </a:r>
                      <a:endParaRPr sz="800" dirty="0"/>
                    </a:p>
                  </a:txBody>
                  <a:tcPr marL="91450" marR="91450" marT="45725" marB="45725"/>
                </a:tc>
                <a:extLst>
                  <a:ext uri="{0D108BD9-81ED-4DB2-BD59-A6C34878D82A}">
                    <a16:rowId xmlns:a16="http://schemas.microsoft.com/office/drawing/2014/main" val="10013"/>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Phoenix</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0</a:t>
                      </a:r>
                      <a:endParaRPr sz="800" dirty="0"/>
                    </a:p>
                  </a:txBody>
                  <a:tcPr marL="91450" marR="91450" marT="45725" marB="45725"/>
                </a:tc>
                <a:extLst>
                  <a:ext uri="{0D108BD9-81ED-4DB2-BD59-A6C34878D82A}">
                    <a16:rowId xmlns:a16="http://schemas.microsoft.com/office/drawing/2014/main" val="10014"/>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Drew</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0</a:t>
                      </a:r>
                      <a:endParaRPr sz="800" dirty="0"/>
                    </a:p>
                  </a:txBody>
                  <a:tcPr marL="91450" marR="91450" marT="45725" marB="45725"/>
                </a:tc>
                <a:extLst>
                  <a:ext uri="{0D108BD9-81ED-4DB2-BD59-A6C34878D82A}">
                    <a16:rowId xmlns:a16="http://schemas.microsoft.com/office/drawing/2014/main" val="10015"/>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Atlanta Classical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0</a:t>
                      </a:r>
                      <a:endParaRPr sz="800" dirty="0"/>
                    </a:p>
                  </a:txBody>
                  <a:tcPr marL="91450" marR="91450" marT="45725" marB="45725"/>
                </a:tc>
                <a:extLst>
                  <a:ext uri="{0D108BD9-81ED-4DB2-BD59-A6C34878D82A}">
                    <a16:rowId xmlns:a16="http://schemas.microsoft.com/office/drawing/2014/main" val="10016"/>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TOTAL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394</a:t>
                      </a:r>
                      <a:endParaRPr sz="800" dirty="0"/>
                    </a:p>
                  </a:txBody>
                  <a:tcPr marL="91450" marR="91450" marT="45725" marB="45725"/>
                </a:tc>
                <a:extLst>
                  <a:ext uri="{0D108BD9-81ED-4DB2-BD59-A6C34878D82A}">
                    <a16:rowId xmlns:a16="http://schemas.microsoft.com/office/drawing/2014/main" val="10017"/>
                  </a:ext>
                </a:extLst>
              </a:tr>
            </a:tbl>
          </a:graphicData>
        </a:graphic>
      </p:graphicFrame>
      <p:sp>
        <p:nvSpPr>
          <p:cNvPr id="585" name="Google Shape;585;p86"/>
          <p:cNvSpPr txBox="1"/>
          <p:nvPr/>
        </p:nvSpPr>
        <p:spPr>
          <a:xfrm>
            <a:off x="7959436" y="1397405"/>
            <a:ext cx="2996700" cy="338700"/>
          </a:xfrm>
          <a:prstGeom prst="rect">
            <a:avLst/>
          </a:prstGeom>
          <a:noFill/>
          <a:ln>
            <a:noFill/>
          </a:ln>
        </p:spPr>
        <p:txBody>
          <a:bodyPr spcFirstLastPara="1" wrap="square" lIns="91425" tIns="45700" rIns="91425" bIns="45700" anchor="t" anchorCtr="0">
            <a:spAutoFit/>
          </a:bodyPr>
          <a:lstStyle/>
          <a:p>
            <a:pPr defTabSz="914400">
              <a:buClr>
                <a:srgbClr val="000000"/>
              </a:buClr>
              <a:buSzPts val="1600"/>
            </a:pPr>
            <a:r>
              <a:rPr lang="en-US" sz="1600" b="1" kern="0" dirty="0">
                <a:solidFill>
                  <a:srgbClr val="2E75B5"/>
                </a:solidFill>
                <a:latin typeface="Arial"/>
                <a:ea typeface="Arial"/>
                <a:cs typeface="Arial"/>
                <a:sym typeface="Arial"/>
              </a:rPr>
              <a:t>Enrollment By </a:t>
            </a:r>
            <a:r>
              <a:rPr lang="en-US" sz="1600" b="1" kern="0" dirty="0">
                <a:solidFill>
                  <a:srgbClr val="2E75B5"/>
                </a:solidFill>
                <a:latin typeface="Arial"/>
                <a:cs typeface="Arial"/>
                <a:sym typeface="Arial"/>
              </a:rPr>
              <a:t>Grade</a:t>
            </a:r>
            <a:endParaRPr sz="1600" b="1" kern="0" dirty="0">
              <a:solidFill>
                <a:srgbClr val="2E75B5"/>
              </a:solidFill>
              <a:latin typeface="Arial"/>
              <a:ea typeface="Arial"/>
              <a:cs typeface="Arial"/>
              <a:sym typeface="Arial"/>
            </a:endParaRPr>
          </a:p>
        </p:txBody>
      </p:sp>
      <p:graphicFrame>
        <p:nvGraphicFramePr>
          <p:cNvPr id="586" name="Google Shape;586;p86"/>
          <p:cNvGraphicFramePr/>
          <p:nvPr>
            <p:extLst>
              <p:ext uri="{D42A27DB-BD31-4B8C-83A1-F6EECF244321}">
                <p14:modId xmlns:p14="http://schemas.microsoft.com/office/powerpoint/2010/main" val="2213569403"/>
              </p:ext>
            </p:extLst>
          </p:nvPr>
        </p:nvGraphicFramePr>
        <p:xfrm>
          <a:off x="7900558" y="1985071"/>
          <a:ext cx="2573325" cy="1105705"/>
        </p:xfrm>
        <a:graphic>
          <a:graphicData uri="http://schemas.openxmlformats.org/drawingml/2006/table">
            <a:tbl>
              <a:tblPr firstRow="1" bandRow="1">
                <a:noFill/>
              </a:tblPr>
              <a:tblGrid>
                <a:gridCol w="1374875">
                  <a:extLst>
                    <a:ext uri="{9D8B030D-6E8A-4147-A177-3AD203B41FA5}">
                      <a16:colId xmlns:a16="http://schemas.microsoft.com/office/drawing/2014/main" val="20000"/>
                    </a:ext>
                  </a:extLst>
                </a:gridCol>
                <a:gridCol w="1198450">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Clr>
                          <a:srgbClr val="000000"/>
                        </a:buClr>
                        <a:buSzPts val="1300"/>
                        <a:buFont typeface="Arial"/>
                        <a:buNone/>
                      </a:pPr>
                      <a:r>
                        <a:rPr lang="en-US" sz="800" dirty="0"/>
                        <a:t>Grade Level123</a:t>
                      </a:r>
                      <a:endParaRPr sz="800" u="none" strike="noStrike" cap="none" dirty="0"/>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 of Students Enrolled </a:t>
                      </a:r>
                      <a:endParaRPr sz="800" u="none" strike="noStrike" cap="none"/>
                    </a:p>
                  </a:txBody>
                  <a:tcPr marL="91450" marR="91450" marT="45725" marB="45725" anchor="b"/>
                </a:tc>
                <a:extLst>
                  <a:ext uri="{0D108BD9-81ED-4DB2-BD59-A6C34878D82A}">
                    <a16:rowId xmlns:a16="http://schemas.microsoft.com/office/drawing/2014/main" val="1000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a:t>10th Grade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122</a:t>
                      </a:r>
                      <a:endParaRPr sz="800" dirty="0"/>
                    </a:p>
                  </a:txBody>
                  <a:tcPr marL="91450" marR="91450" marT="45725" marB="45725"/>
                </a:tc>
                <a:extLst>
                  <a:ext uri="{0D108BD9-81ED-4DB2-BD59-A6C34878D82A}">
                    <a16:rowId xmlns:a16="http://schemas.microsoft.com/office/drawing/2014/main" val="1000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a:t>11th Grade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155</a:t>
                      </a:r>
                      <a:endParaRPr sz="800" dirty="0"/>
                    </a:p>
                  </a:txBody>
                  <a:tcPr marL="91450" marR="91450" marT="45725" marB="45725"/>
                </a:tc>
                <a:extLst>
                  <a:ext uri="{0D108BD9-81ED-4DB2-BD59-A6C34878D82A}">
                    <a16:rowId xmlns:a16="http://schemas.microsoft.com/office/drawing/2014/main" val="1000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a:t>12th Grade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117</a:t>
                      </a:r>
                      <a:endParaRPr sz="800" dirty="0"/>
                    </a:p>
                  </a:txBody>
                  <a:tcPr marL="91450" marR="91450" marT="45725" marB="45725"/>
                </a:tc>
                <a:extLst>
                  <a:ext uri="{0D108BD9-81ED-4DB2-BD59-A6C34878D82A}">
                    <a16:rowId xmlns:a16="http://schemas.microsoft.com/office/drawing/2014/main" val="10003"/>
                  </a:ext>
                </a:extLst>
              </a:tr>
              <a:tr h="25222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TOTAL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394</a:t>
                      </a:r>
                      <a:endParaRPr sz="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3"/>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4A0506-C77E-D07F-7259-37355214231A}"/>
              </a:ext>
            </a:extLst>
          </p:cNvPr>
          <p:cNvSpPr>
            <a:spLocks noGrp="1"/>
          </p:cNvSpPr>
          <p:nvPr>
            <p:ph type="title"/>
          </p:nvPr>
        </p:nvSpPr>
        <p:spPr>
          <a:xfrm>
            <a:off x="492370" y="516835"/>
            <a:ext cx="3084844" cy="5772840"/>
          </a:xfrm>
        </p:spPr>
        <p:txBody>
          <a:bodyPr anchor="ctr">
            <a:normAutofit/>
          </a:bodyPr>
          <a:lstStyle/>
          <a:p>
            <a:br>
              <a:rPr lang="en-US" sz="3600" dirty="0">
                <a:solidFill>
                  <a:srgbClr val="FFFFFF"/>
                </a:solidFill>
              </a:rPr>
            </a:br>
            <a:r>
              <a:rPr lang="en-US" sz="3600" dirty="0">
                <a:solidFill>
                  <a:srgbClr val="FFFFFF"/>
                </a:solidFill>
              </a:rPr>
              <a:t>Pathway Completers</a:t>
            </a:r>
          </a:p>
        </p:txBody>
      </p:sp>
      <p:sp>
        <p:nvSpPr>
          <p:cNvPr id="104" name="Rectangle 10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Google Shape;604;p88"/>
          <p:cNvSpPr txBox="1">
            <a:spLocks noGrp="1"/>
          </p:cNvSpPr>
          <p:nvPr>
            <p:ph type="sldNum" sz="quarter" idx="12"/>
          </p:nvPr>
        </p:nvSpPr>
        <p:spPr>
          <a:xfrm>
            <a:off x="10123055" y="6459785"/>
            <a:ext cx="1089428" cy="365125"/>
          </a:xfrm>
          <a:prstGeom prst="rect">
            <a:avLst/>
          </a:prstGeom>
        </p:spPr>
        <p:txBody>
          <a:bodyPr spcFirstLastPara="1" vert="horz" lIns="91425" tIns="45700" rIns="91425" bIns="45700" rtlCol="0" anchorCtr="0">
            <a:normAutofit/>
          </a:bodyPr>
          <a:lstStyle/>
          <a:p>
            <a:pPr defTabSz="914400">
              <a:spcAft>
                <a:spcPts val="600"/>
              </a:spcAft>
              <a:buClr>
                <a:srgbClr val="000000"/>
              </a:buClr>
              <a:buSzPts val="1800"/>
            </a:pPr>
            <a:fld id="{00000000-1234-1234-1234-123412341234}" type="slidenum">
              <a:rPr lang="en-US" kern="0">
                <a:solidFill>
                  <a:schemeClr val="tx2"/>
                </a:solidFill>
                <a:latin typeface="Calibri"/>
                <a:cs typeface="Calibri"/>
                <a:sym typeface="Calibri"/>
              </a:rPr>
              <a:pPr defTabSz="914400">
                <a:spcAft>
                  <a:spcPts val="600"/>
                </a:spcAft>
                <a:buClr>
                  <a:srgbClr val="000000"/>
                </a:buClr>
                <a:buSzPts val="1800"/>
              </a:pPr>
              <a:t>12</a:t>
            </a:fld>
            <a:endParaRPr lang="en-US" kern="0">
              <a:solidFill>
                <a:schemeClr val="tx2"/>
              </a:solidFill>
              <a:latin typeface="Calibri"/>
              <a:cs typeface="Calibri"/>
              <a:sym typeface="Calibri"/>
            </a:endParaRPr>
          </a:p>
        </p:txBody>
      </p:sp>
      <p:sp>
        <p:nvSpPr>
          <p:cNvPr id="606" name="Google Shape;606;p88"/>
          <p:cNvSpPr txBox="1"/>
          <p:nvPr/>
        </p:nvSpPr>
        <p:spPr>
          <a:xfrm>
            <a:off x="7734678" y="1458472"/>
            <a:ext cx="3005750" cy="969456"/>
          </a:xfrm>
          <a:prstGeom prst="rect">
            <a:avLst/>
          </a:prstGeom>
          <a:noFill/>
          <a:ln>
            <a:noFill/>
          </a:ln>
        </p:spPr>
        <p:txBody>
          <a:bodyPr spcFirstLastPara="1" wrap="square" lIns="91425" tIns="45700" rIns="91425" bIns="45700" anchor="t" anchorCtr="0">
            <a:spAutoFit/>
          </a:bodyPr>
          <a:lstStyle/>
          <a:p>
            <a:pPr defTabSz="914400">
              <a:spcAft>
                <a:spcPts val="600"/>
              </a:spcAft>
              <a:buClr>
                <a:srgbClr val="000000"/>
              </a:buClr>
            </a:pPr>
            <a:endParaRPr lang="en-US" sz="1400" kern="0">
              <a:solidFill>
                <a:srgbClr val="000000"/>
              </a:solidFill>
              <a:latin typeface="Arial"/>
              <a:ea typeface="Arial"/>
              <a:cs typeface="Arial"/>
              <a:sym typeface="Arial"/>
            </a:endParaRPr>
          </a:p>
          <a:p>
            <a:pPr marL="285750" indent="-196850" defTabSz="914400">
              <a:spcAft>
                <a:spcPts val="600"/>
              </a:spcAft>
              <a:buClr>
                <a:srgbClr val="000000"/>
              </a:buClr>
              <a:buSzPts val="1400"/>
            </a:pPr>
            <a:endParaRPr lang="en-US" sz="1400" kern="0">
              <a:solidFill>
                <a:srgbClr val="000000"/>
              </a:solidFill>
              <a:latin typeface="Arial"/>
              <a:ea typeface="Arial"/>
              <a:cs typeface="Arial"/>
              <a:sym typeface="Arial"/>
            </a:endParaRPr>
          </a:p>
          <a:p>
            <a:pPr marL="285750" indent="-196850" defTabSz="914400">
              <a:spcAft>
                <a:spcPts val="600"/>
              </a:spcAft>
              <a:buClr>
                <a:srgbClr val="000000"/>
              </a:buClr>
              <a:buSzPts val="1400"/>
            </a:pPr>
            <a:endParaRPr lang="en-US" sz="1400" kern="0">
              <a:solidFill>
                <a:srgbClr val="000000"/>
              </a:solidFill>
              <a:latin typeface="Arial"/>
              <a:ea typeface="Arial"/>
              <a:cs typeface="Arial"/>
              <a:sym typeface="Arial"/>
            </a:endParaRPr>
          </a:p>
        </p:txBody>
      </p:sp>
      <p:graphicFrame>
        <p:nvGraphicFramePr>
          <p:cNvPr id="611" name="Google Shape;605;p88"/>
          <p:cNvGraphicFramePr>
            <a:graphicFrameLocks noGrp="1"/>
          </p:cNvGraphicFramePr>
          <p:nvPr>
            <p:ph idx="1"/>
            <p:extLst>
              <p:ext uri="{D42A27DB-BD31-4B8C-83A1-F6EECF244321}">
                <p14:modId xmlns:p14="http://schemas.microsoft.com/office/powerpoint/2010/main" val="1151934963"/>
              </p:ext>
            </p:extLst>
          </p:nvPr>
        </p:nvGraphicFramePr>
        <p:xfrm>
          <a:off x="4809049" y="204318"/>
          <a:ext cx="6403434" cy="6449364"/>
        </p:xfrm>
        <a:graphic>
          <a:graphicData uri="http://schemas.openxmlformats.org/drawingml/2006/table">
            <a:tbl>
              <a:tblPr firstRow="1" bandRow="1">
                <a:noFill/>
              </a:tblPr>
              <a:tblGrid>
                <a:gridCol w="2872729">
                  <a:extLst>
                    <a:ext uri="{9D8B030D-6E8A-4147-A177-3AD203B41FA5}">
                      <a16:colId xmlns:a16="http://schemas.microsoft.com/office/drawing/2014/main" val="20000"/>
                    </a:ext>
                  </a:extLst>
                </a:gridCol>
                <a:gridCol w="1796490">
                  <a:extLst>
                    <a:ext uri="{9D8B030D-6E8A-4147-A177-3AD203B41FA5}">
                      <a16:colId xmlns:a16="http://schemas.microsoft.com/office/drawing/2014/main" val="20001"/>
                    </a:ext>
                  </a:extLst>
                </a:gridCol>
                <a:gridCol w="1734215">
                  <a:extLst>
                    <a:ext uri="{9D8B030D-6E8A-4147-A177-3AD203B41FA5}">
                      <a16:colId xmlns:a16="http://schemas.microsoft.com/office/drawing/2014/main" val="20002"/>
                    </a:ext>
                  </a:extLst>
                </a:gridCol>
              </a:tblGrid>
              <a:tr h="584003">
                <a:tc>
                  <a:txBody>
                    <a:bodyPr/>
                    <a:lstStyle/>
                    <a:p>
                      <a:pPr marL="0" marR="0" lvl="0" indent="0" algn="ctr" rtl="0">
                        <a:lnSpc>
                          <a:spcPct val="100000"/>
                        </a:lnSpc>
                        <a:spcBef>
                          <a:spcPts val="0"/>
                        </a:spcBef>
                        <a:spcAft>
                          <a:spcPts val="0"/>
                        </a:spcAft>
                        <a:buClr>
                          <a:srgbClr val="000000"/>
                        </a:buClr>
                        <a:buSzPts val="1300"/>
                        <a:buFont typeface="Arial"/>
                        <a:buNone/>
                      </a:pPr>
                      <a:r>
                        <a:rPr lang="en-US" sz="1400" u="none" strike="noStrike" cap="none"/>
                        <a:t>Pathway</a:t>
                      </a:r>
                      <a:endParaRPr sz="1400" u="none" strike="noStrike" cap="none"/>
                    </a:p>
                  </a:txBody>
                  <a:tcPr marL="101870" marR="101870" marT="50935" marB="5093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1400" u="none" strike="noStrike" cap="none" dirty="0"/>
                        <a:t>Percent of </a:t>
                      </a:r>
                    </a:p>
                    <a:p>
                      <a:pPr marL="0" marR="0" lvl="0" indent="0" algn="ctr" rtl="0">
                        <a:lnSpc>
                          <a:spcPct val="100000"/>
                        </a:lnSpc>
                        <a:spcBef>
                          <a:spcPts val="0"/>
                        </a:spcBef>
                        <a:spcAft>
                          <a:spcPts val="0"/>
                        </a:spcAft>
                        <a:buClr>
                          <a:srgbClr val="000000"/>
                        </a:buClr>
                        <a:buSzPts val="1300"/>
                        <a:buFont typeface="Arial"/>
                        <a:buNone/>
                      </a:pPr>
                      <a:r>
                        <a:rPr lang="en-US" sz="1400" u="none" strike="noStrike" cap="none" dirty="0"/>
                        <a:t>Pathway Completers</a:t>
                      </a:r>
                      <a:endParaRPr sz="1400" u="none" strike="noStrike" cap="none" dirty="0"/>
                    </a:p>
                  </a:txBody>
                  <a:tcPr marL="101870" marR="101870" marT="50935" marB="50935"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Additional information</a:t>
                      </a:r>
                      <a:endParaRPr sz="1400" u="none" strike="noStrike" cap="none" dirty="0"/>
                    </a:p>
                  </a:txBody>
                  <a:tcPr marL="101870" marR="101870" marT="50935" marB="50935" anchor="b"/>
                </a:tc>
                <a:extLst>
                  <a:ext uri="{0D108BD9-81ED-4DB2-BD59-A6C34878D82A}">
                    <a16:rowId xmlns:a16="http://schemas.microsoft.com/office/drawing/2014/main" val="10000"/>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Carpentry</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01870" marR="101870" marT="50935" marB="50935"/>
                </a:tc>
                <a:extLst>
                  <a:ext uri="{0D108BD9-81ED-4DB2-BD59-A6C34878D82A}">
                    <a16:rowId xmlns:a16="http://schemas.microsoft.com/office/drawing/2014/main" val="10001"/>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HVAC &amp; Refrigeration</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95%</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1 student failed course 2</a:t>
                      </a:r>
                      <a:endParaRPr sz="1400" u="none" strike="noStrike" cap="none" dirty="0"/>
                    </a:p>
                  </a:txBody>
                  <a:tcPr marL="101870" marR="101870" marT="50935" marB="50935"/>
                </a:tc>
                <a:extLst>
                  <a:ext uri="{0D108BD9-81ED-4DB2-BD59-A6C34878D82A}">
                    <a16:rowId xmlns:a16="http://schemas.microsoft.com/office/drawing/2014/main" val="10002"/>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Automotive </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01870" marR="101870" marT="50935" marB="50935"/>
                </a:tc>
                <a:extLst>
                  <a:ext uri="{0D108BD9-81ED-4DB2-BD59-A6C34878D82A}">
                    <a16:rowId xmlns:a16="http://schemas.microsoft.com/office/drawing/2014/main" val="10003"/>
                  </a:ext>
                </a:extLst>
              </a:tr>
              <a:tr h="40211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Hospitality, Recreation &amp; Tourism</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01870" marR="101870" marT="50935" marB="50935"/>
                </a:tc>
                <a:extLst>
                  <a:ext uri="{0D108BD9-81ED-4DB2-BD59-A6C34878D82A}">
                    <a16:rowId xmlns:a16="http://schemas.microsoft.com/office/drawing/2014/main" val="10004"/>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Cybersecurity</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01870" marR="101870" marT="50935" marB="50935"/>
                </a:tc>
                <a:extLst>
                  <a:ext uri="{0D108BD9-81ED-4DB2-BD59-A6C34878D82A}">
                    <a16:rowId xmlns:a16="http://schemas.microsoft.com/office/drawing/2014/main" val="10005"/>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Game Design </a:t>
                      </a:r>
                      <a:endParaRPr sz="1400" b="1" u="none" strike="noStrike" cap="none" dirty="0"/>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01870" marR="101870" marT="50935" marB="50935"/>
                </a:tc>
                <a:extLst>
                  <a:ext uri="{0D108BD9-81ED-4DB2-BD59-A6C34878D82A}">
                    <a16:rowId xmlns:a16="http://schemas.microsoft.com/office/drawing/2014/main" val="10006"/>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Infant Toddler Childcare</a:t>
                      </a:r>
                      <a:endParaRPr sz="1400" b="1" u="none" strike="noStrike" cap="none" dirty="0"/>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01870" marR="101870" marT="50935" marB="50935"/>
                </a:tc>
                <a:extLst>
                  <a:ext uri="{0D108BD9-81ED-4DB2-BD59-A6C34878D82A}">
                    <a16:rowId xmlns:a16="http://schemas.microsoft.com/office/drawing/2014/main" val="4239279460"/>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Culinary Arts</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lvl="0" indent="0" algn="l" rtl="0">
                        <a:spcBef>
                          <a:spcPts val="0"/>
                        </a:spcBef>
                        <a:spcAft>
                          <a:spcPts val="0"/>
                        </a:spcAft>
                        <a:buNone/>
                      </a:pPr>
                      <a:endParaRPr sz="2000"/>
                    </a:p>
                  </a:txBody>
                  <a:tcPr marL="101870" marR="101870" marT="50935" marB="50935"/>
                </a:tc>
                <a:extLst>
                  <a:ext uri="{0D108BD9-81ED-4DB2-BD59-A6C34878D82A}">
                    <a16:rowId xmlns:a16="http://schemas.microsoft.com/office/drawing/2014/main" val="10007"/>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Patient Care</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01870" marR="101870" marT="50935" marB="50935"/>
                </a:tc>
                <a:extLst>
                  <a:ext uri="{0D108BD9-81ED-4DB2-BD59-A6C34878D82A}">
                    <a16:rowId xmlns:a16="http://schemas.microsoft.com/office/drawing/2014/main" val="10008"/>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Criminal Investigations </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01870" marR="101870" marT="50935" marB="50935"/>
                </a:tc>
                <a:extLst>
                  <a:ext uri="{0D108BD9-81ED-4DB2-BD59-A6C34878D82A}">
                    <a16:rowId xmlns:a16="http://schemas.microsoft.com/office/drawing/2014/main" val="10009"/>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Dental Science</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01870" marR="101870" marT="50935" marB="50935"/>
                </a:tc>
                <a:extLst>
                  <a:ext uri="{0D108BD9-81ED-4DB2-BD59-A6C34878D82A}">
                    <a16:rowId xmlns:a16="http://schemas.microsoft.com/office/drawing/2014/main" val="10010"/>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Graphic Design</a:t>
                      </a:r>
                      <a:endParaRPr sz="1400" b="1" u="none" strike="noStrike" cap="none"/>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01870" marR="101870" marT="50935" marB="50935"/>
                </a:tc>
                <a:extLst>
                  <a:ext uri="{0D108BD9-81ED-4DB2-BD59-A6C34878D82A}">
                    <a16:rowId xmlns:a16="http://schemas.microsoft.com/office/drawing/2014/main" val="10011"/>
                  </a:ext>
                </a:extLst>
              </a:tr>
              <a:tr h="44819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Emergency Medical Responder</a:t>
                      </a:r>
                      <a:endParaRPr sz="1400" b="1" u="none" strike="noStrike" cap="none" dirty="0"/>
                    </a:p>
                  </a:txBody>
                  <a:tcPr marL="101870" marR="101870" marT="50935" marB="50935"/>
                </a:tc>
                <a:tc>
                  <a:txBody>
                    <a:bodyPr/>
                    <a:lstStyle/>
                    <a:p>
                      <a:pPr marL="0" lvl="0" indent="0" algn="l" rtl="0">
                        <a:spcBef>
                          <a:spcPts val="0"/>
                        </a:spcBef>
                        <a:spcAft>
                          <a:spcPts val="0"/>
                        </a:spcAft>
                        <a:buNone/>
                      </a:pPr>
                      <a:r>
                        <a:rPr lang="en-US" sz="2000" dirty="0"/>
                        <a:t>100%</a:t>
                      </a:r>
                      <a:endParaRPr sz="2000" dirty="0"/>
                    </a:p>
                  </a:txBody>
                  <a:tcPr marL="101870" marR="101870" marT="50935" marB="5093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01870" marR="101870" marT="50935" marB="50935"/>
                </a:tc>
                <a:extLst>
                  <a:ext uri="{0D108BD9-81ED-4DB2-BD59-A6C34878D82A}">
                    <a16:rowId xmlns:a16="http://schemas.microsoft.com/office/drawing/2014/main" val="130191427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1565-3A84-E7D7-6247-7A71553D398C}"/>
              </a:ext>
            </a:extLst>
          </p:cNvPr>
          <p:cNvSpPr>
            <a:spLocks noGrp="1"/>
          </p:cNvSpPr>
          <p:nvPr>
            <p:ph type="title"/>
          </p:nvPr>
        </p:nvSpPr>
        <p:spPr/>
        <p:txBody>
          <a:bodyPr/>
          <a:lstStyle/>
          <a:p>
            <a:r>
              <a:rPr lang="en-US" dirty="0"/>
              <a:t>EOPA Results </a:t>
            </a:r>
          </a:p>
        </p:txBody>
      </p:sp>
      <p:graphicFrame>
        <p:nvGraphicFramePr>
          <p:cNvPr id="4" name="Table 4">
            <a:extLst>
              <a:ext uri="{FF2B5EF4-FFF2-40B4-BE49-F238E27FC236}">
                <a16:creationId xmlns:a16="http://schemas.microsoft.com/office/drawing/2014/main" id="{F623330D-7D8C-7CC8-63D1-03DB8C1FE865}"/>
              </a:ext>
            </a:extLst>
          </p:cNvPr>
          <p:cNvGraphicFramePr>
            <a:graphicFrameLocks noGrp="1"/>
          </p:cNvGraphicFramePr>
          <p:nvPr>
            <p:ph idx="1"/>
            <p:extLst>
              <p:ext uri="{D42A27DB-BD31-4B8C-83A1-F6EECF244321}">
                <p14:modId xmlns:p14="http://schemas.microsoft.com/office/powerpoint/2010/main" val="2180049381"/>
              </p:ext>
            </p:extLst>
          </p:nvPr>
        </p:nvGraphicFramePr>
        <p:xfrm>
          <a:off x="937549" y="1649709"/>
          <a:ext cx="10046895" cy="4450080"/>
        </p:xfrm>
        <a:graphic>
          <a:graphicData uri="http://schemas.openxmlformats.org/drawingml/2006/table">
            <a:tbl>
              <a:tblPr firstRow="1" bandRow="1">
                <a:tableStyleId>{5C22544A-7EE6-4342-B048-85BDC9FD1C3A}</a:tableStyleId>
              </a:tblPr>
              <a:tblGrid>
                <a:gridCol w="3822458">
                  <a:extLst>
                    <a:ext uri="{9D8B030D-6E8A-4147-A177-3AD203B41FA5}">
                      <a16:colId xmlns:a16="http://schemas.microsoft.com/office/drawing/2014/main" val="3918126363"/>
                    </a:ext>
                  </a:extLst>
                </a:gridCol>
                <a:gridCol w="2170632">
                  <a:extLst>
                    <a:ext uri="{9D8B030D-6E8A-4147-A177-3AD203B41FA5}">
                      <a16:colId xmlns:a16="http://schemas.microsoft.com/office/drawing/2014/main" val="1468336230"/>
                    </a:ext>
                  </a:extLst>
                </a:gridCol>
                <a:gridCol w="4053805">
                  <a:extLst>
                    <a:ext uri="{9D8B030D-6E8A-4147-A177-3AD203B41FA5}">
                      <a16:colId xmlns:a16="http://schemas.microsoft.com/office/drawing/2014/main" val="4183593087"/>
                    </a:ext>
                  </a:extLst>
                </a:gridCol>
              </a:tblGrid>
              <a:tr h="370840">
                <a:tc>
                  <a:txBody>
                    <a:bodyPr/>
                    <a:lstStyle/>
                    <a:p>
                      <a:r>
                        <a:rPr lang="en-US" dirty="0"/>
                        <a:t>Pathway</a:t>
                      </a:r>
                    </a:p>
                  </a:txBody>
                  <a:tcPr/>
                </a:tc>
                <a:tc>
                  <a:txBody>
                    <a:bodyPr/>
                    <a:lstStyle/>
                    <a:p>
                      <a:r>
                        <a:rPr lang="en-US" dirty="0"/>
                        <a:t>Pass Rate</a:t>
                      </a:r>
                    </a:p>
                  </a:txBody>
                  <a:tcPr/>
                </a:tc>
                <a:tc>
                  <a:txBody>
                    <a:bodyPr/>
                    <a:lstStyle/>
                    <a:p>
                      <a:r>
                        <a:rPr lang="en-US" dirty="0"/>
                        <a:t>Additional Information</a:t>
                      </a:r>
                    </a:p>
                  </a:txBody>
                  <a:tcPr/>
                </a:tc>
                <a:extLst>
                  <a:ext uri="{0D108BD9-81ED-4DB2-BD59-A6C34878D82A}">
                    <a16:rowId xmlns:a16="http://schemas.microsoft.com/office/drawing/2014/main" val="1963402439"/>
                  </a:ext>
                </a:extLst>
              </a:tr>
              <a:tr h="370840">
                <a:tc>
                  <a:txBody>
                    <a:bodyPr/>
                    <a:lstStyle/>
                    <a:p>
                      <a:r>
                        <a:rPr lang="en-US" dirty="0"/>
                        <a:t>Automotive Technology</a:t>
                      </a:r>
                    </a:p>
                  </a:txBody>
                  <a:tcPr/>
                </a:tc>
                <a:tc>
                  <a:txBody>
                    <a:bodyPr/>
                    <a:lstStyle/>
                    <a:p>
                      <a:r>
                        <a:rPr lang="en-US" dirty="0"/>
                        <a:t>46%</a:t>
                      </a:r>
                    </a:p>
                  </a:txBody>
                  <a:tcPr/>
                </a:tc>
                <a:tc>
                  <a:txBody>
                    <a:bodyPr/>
                    <a:lstStyle/>
                    <a:p>
                      <a:endParaRPr lang="en-US"/>
                    </a:p>
                  </a:txBody>
                  <a:tcPr/>
                </a:tc>
                <a:extLst>
                  <a:ext uri="{0D108BD9-81ED-4DB2-BD59-A6C34878D82A}">
                    <a16:rowId xmlns:a16="http://schemas.microsoft.com/office/drawing/2014/main" val="2010975727"/>
                  </a:ext>
                </a:extLst>
              </a:tr>
              <a:tr h="370840">
                <a:tc>
                  <a:txBody>
                    <a:bodyPr/>
                    <a:lstStyle/>
                    <a:p>
                      <a:r>
                        <a:rPr lang="en-US" dirty="0"/>
                        <a:t>Carpentry</a:t>
                      </a:r>
                    </a:p>
                  </a:txBody>
                  <a:tcPr/>
                </a:tc>
                <a:tc>
                  <a:txBody>
                    <a:bodyPr/>
                    <a:lstStyle/>
                    <a:p>
                      <a:r>
                        <a:rPr lang="en-US" dirty="0"/>
                        <a:t>73%</a:t>
                      </a:r>
                    </a:p>
                  </a:txBody>
                  <a:tcPr/>
                </a:tc>
                <a:tc>
                  <a:txBody>
                    <a:bodyPr/>
                    <a:lstStyle/>
                    <a:p>
                      <a:endParaRPr lang="en-US"/>
                    </a:p>
                  </a:txBody>
                  <a:tcPr/>
                </a:tc>
                <a:extLst>
                  <a:ext uri="{0D108BD9-81ED-4DB2-BD59-A6C34878D82A}">
                    <a16:rowId xmlns:a16="http://schemas.microsoft.com/office/drawing/2014/main" val="2190591673"/>
                  </a:ext>
                </a:extLst>
              </a:tr>
              <a:tr h="370840">
                <a:tc>
                  <a:txBody>
                    <a:bodyPr/>
                    <a:lstStyle/>
                    <a:p>
                      <a:r>
                        <a:rPr lang="en-US" dirty="0"/>
                        <a:t>Criminal Investigation</a:t>
                      </a:r>
                    </a:p>
                  </a:txBody>
                  <a:tcPr/>
                </a:tc>
                <a:tc>
                  <a:txBody>
                    <a:bodyPr/>
                    <a:lstStyle/>
                    <a:p>
                      <a:r>
                        <a:rPr lang="en-US" dirty="0"/>
                        <a:t>66%</a:t>
                      </a:r>
                    </a:p>
                  </a:txBody>
                  <a:tcPr/>
                </a:tc>
                <a:tc>
                  <a:txBody>
                    <a:bodyPr/>
                    <a:lstStyle/>
                    <a:p>
                      <a:endParaRPr lang="en-US"/>
                    </a:p>
                  </a:txBody>
                  <a:tcPr/>
                </a:tc>
                <a:extLst>
                  <a:ext uri="{0D108BD9-81ED-4DB2-BD59-A6C34878D82A}">
                    <a16:rowId xmlns:a16="http://schemas.microsoft.com/office/drawing/2014/main" val="3010515059"/>
                  </a:ext>
                </a:extLst>
              </a:tr>
              <a:tr h="370840">
                <a:tc>
                  <a:txBody>
                    <a:bodyPr/>
                    <a:lstStyle/>
                    <a:p>
                      <a:r>
                        <a:rPr lang="en-US" b="1" dirty="0"/>
                        <a:t>Culinary Arts</a:t>
                      </a:r>
                    </a:p>
                  </a:txBody>
                  <a:tcPr/>
                </a:tc>
                <a:tc>
                  <a:txBody>
                    <a:bodyPr/>
                    <a:lstStyle/>
                    <a:p>
                      <a:r>
                        <a:rPr lang="en-US" b="1" dirty="0"/>
                        <a:t>94%</a:t>
                      </a:r>
                    </a:p>
                  </a:txBody>
                  <a:tcPr/>
                </a:tc>
                <a:tc>
                  <a:txBody>
                    <a:bodyPr/>
                    <a:lstStyle/>
                    <a:p>
                      <a:endParaRPr lang="en-US"/>
                    </a:p>
                  </a:txBody>
                  <a:tcPr/>
                </a:tc>
                <a:extLst>
                  <a:ext uri="{0D108BD9-81ED-4DB2-BD59-A6C34878D82A}">
                    <a16:rowId xmlns:a16="http://schemas.microsoft.com/office/drawing/2014/main" val="327729965"/>
                  </a:ext>
                </a:extLst>
              </a:tr>
              <a:tr h="370840">
                <a:tc>
                  <a:txBody>
                    <a:bodyPr/>
                    <a:lstStyle/>
                    <a:p>
                      <a:r>
                        <a:rPr lang="en-US" dirty="0"/>
                        <a:t>Cybersecurity</a:t>
                      </a:r>
                    </a:p>
                  </a:txBody>
                  <a:tcPr/>
                </a:tc>
                <a:tc>
                  <a:txBody>
                    <a:bodyPr/>
                    <a:lstStyle/>
                    <a:p>
                      <a:r>
                        <a:rPr lang="en-US" dirty="0"/>
                        <a:t>0%</a:t>
                      </a:r>
                    </a:p>
                  </a:txBody>
                  <a:tcPr/>
                </a:tc>
                <a:tc>
                  <a:txBody>
                    <a:bodyPr/>
                    <a:lstStyle/>
                    <a:p>
                      <a:endParaRPr lang="en-US"/>
                    </a:p>
                  </a:txBody>
                  <a:tcPr/>
                </a:tc>
                <a:extLst>
                  <a:ext uri="{0D108BD9-81ED-4DB2-BD59-A6C34878D82A}">
                    <a16:rowId xmlns:a16="http://schemas.microsoft.com/office/drawing/2014/main" val="1044190285"/>
                  </a:ext>
                </a:extLst>
              </a:tr>
              <a:tr h="370840">
                <a:tc>
                  <a:txBody>
                    <a:bodyPr/>
                    <a:lstStyle/>
                    <a:p>
                      <a:r>
                        <a:rPr lang="en-US" dirty="0"/>
                        <a:t>Dental Science</a:t>
                      </a:r>
                    </a:p>
                  </a:txBody>
                  <a:tcPr/>
                </a:tc>
                <a:tc>
                  <a:txBody>
                    <a:bodyPr/>
                    <a:lstStyle/>
                    <a:p>
                      <a:r>
                        <a:rPr lang="en-US" dirty="0"/>
                        <a:t>48%</a:t>
                      </a:r>
                    </a:p>
                  </a:txBody>
                  <a:tcPr/>
                </a:tc>
                <a:tc>
                  <a:txBody>
                    <a:bodyPr/>
                    <a:lstStyle/>
                    <a:p>
                      <a:endParaRPr lang="en-US"/>
                    </a:p>
                  </a:txBody>
                  <a:tcPr/>
                </a:tc>
                <a:extLst>
                  <a:ext uri="{0D108BD9-81ED-4DB2-BD59-A6C34878D82A}">
                    <a16:rowId xmlns:a16="http://schemas.microsoft.com/office/drawing/2014/main" val="4123036435"/>
                  </a:ext>
                </a:extLst>
              </a:tr>
              <a:tr h="370840">
                <a:tc>
                  <a:txBody>
                    <a:bodyPr/>
                    <a:lstStyle/>
                    <a:p>
                      <a:r>
                        <a:rPr lang="en-US" b="1" dirty="0"/>
                        <a:t>EMR</a:t>
                      </a:r>
                    </a:p>
                  </a:txBody>
                  <a:tcPr/>
                </a:tc>
                <a:tc>
                  <a:txBody>
                    <a:bodyPr/>
                    <a:lstStyle/>
                    <a:p>
                      <a:r>
                        <a:rPr lang="en-US" b="1" dirty="0"/>
                        <a:t>88%</a:t>
                      </a:r>
                    </a:p>
                  </a:txBody>
                  <a:tcPr/>
                </a:tc>
                <a:tc>
                  <a:txBody>
                    <a:bodyPr/>
                    <a:lstStyle/>
                    <a:p>
                      <a:endParaRPr lang="en-US"/>
                    </a:p>
                  </a:txBody>
                  <a:tcPr/>
                </a:tc>
                <a:extLst>
                  <a:ext uri="{0D108BD9-81ED-4DB2-BD59-A6C34878D82A}">
                    <a16:rowId xmlns:a16="http://schemas.microsoft.com/office/drawing/2014/main" val="4252435589"/>
                  </a:ext>
                </a:extLst>
              </a:tr>
              <a:tr h="370840">
                <a:tc>
                  <a:txBody>
                    <a:bodyPr/>
                    <a:lstStyle/>
                    <a:p>
                      <a:r>
                        <a:rPr lang="en-US" b="1" dirty="0"/>
                        <a:t>Graphic Design</a:t>
                      </a:r>
                    </a:p>
                  </a:txBody>
                  <a:tcPr/>
                </a:tc>
                <a:tc>
                  <a:txBody>
                    <a:bodyPr/>
                    <a:lstStyle/>
                    <a:p>
                      <a:r>
                        <a:rPr lang="en-US" b="1" dirty="0"/>
                        <a:t>88%</a:t>
                      </a:r>
                    </a:p>
                  </a:txBody>
                  <a:tcPr/>
                </a:tc>
                <a:tc>
                  <a:txBody>
                    <a:bodyPr/>
                    <a:lstStyle/>
                    <a:p>
                      <a:endParaRPr lang="en-US" dirty="0"/>
                    </a:p>
                  </a:txBody>
                  <a:tcPr/>
                </a:tc>
                <a:extLst>
                  <a:ext uri="{0D108BD9-81ED-4DB2-BD59-A6C34878D82A}">
                    <a16:rowId xmlns:a16="http://schemas.microsoft.com/office/drawing/2014/main" val="2298494810"/>
                  </a:ext>
                </a:extLst>
              </a:tr>
              <a:tr h="370840">
                <a:tc>
                  <a:txBody>
                    <a:bodyPr/>
                    <a:lstStyle/>
                    <a:p>
                      <a:r>
                        <a:rPr lang="en-US" b="1" dirty="0"/>
                        <a:t>Hospitality, Recreation and Tourism</a:t>
                      </a:r>
                    </a:p>
                  </a:txBody>
                  <a:tcPr/>
                </a:tc>
                <a:tc>
                  <a:txBody>
                    <a:bodyPr/>
                    <a:lstStyle/>
                    <a:p>
                      <a:r>
                        <a:rPr lang="en-US" b="1" dirty="0"/>
                        <a:t>100%</a:t>
                      </a:r>
                    </a:p>
                  </a:txBody>
                  <a:tcPr/>
                </a:tc>
                <a:tc>
                  <a:txBody>
                    <a:bodyPr/>
                    <a:lstStyle/>
                    <a:p>
                      <a:endParaRPr lang="en-US"/>
                    </a:p>
                  </a:txBody>
                  <a:tcPr/>
                </a:tc>
                <a:extLst>
                  <a:ext uri="{0D108BD9-81ED-4DB2-BD59-A6C34878D82A}">
                    <a16:rowId xmlns:a16="http://schemas.microsoft.com/office/drawing/2014/main" val="1758200854"/>
                  </a:ext>
                </a:extLst>
              </a:tr>
              <a:tr h="370840">
                <a:tc>
                  <a:txBody>
                    <a:bodyPr/>
                    <a:lstStyle/>
                    <a:p>
                      <a:r>
                        <a:rPr lang="en-US" dirty="0"/>
                        <a:t>HVAC-R</a:t>
                      </a:r>
                    </a:p>
                  </a:txBody>
                  <a:tcPr/>
                </a:tc>
                <a:tc>
                  <a:txBody>
                    <a:bodyPr/>
                    <a:lstStyle/>
                    <a:p>
                      <a:r>
                        <a:rPr lang="en-US" dirty="0"/>
                        <a:t>67%</a:t>
                      </a:r>
                    </a:p>
                  </a:txBody>
                  <a:tcPr/>
                </a:tc>
                <a:tc>
                  <a:txBody>
                    <a:bodyPr/>
                    <a:lstStyle/>
                    <a:p>
                      <a:endParaRPr lang="en-US"/>
                    </a:p>
                  </a:txBody>
                  <a:tcPr/>
                </a:tc>
                <a:extLst>
                  <a:ext uri="{0D108BD9-81ED-4DB2-BD59-A6C34878D82A}">
                    <a16:rowId xmlns:a16="http://schemas.microsoft.com/office/drawing/2014/main" val="1956772601"/>
                  </a:ext>
                </a:extLst>
              </a:tr>
              <a:tr h="370840">
                <a:tc>
                  <a:txBody>
                    <a:bodyPr/>
                    <a:lstStyle/>
                    <a:p>
                      <a:r>
                        <a:rPr lang="en-US" dirty="0"/>
                        <a:t>Patient Care</a:t>
                      </a:r>
                    </a:p>
                  </a:txBody>
                  <a:tcPr/>
                </a:tc>
                <a:tc>
                  <a:txBody>
                    <a:bodyPr/>
                    <a:lstStyle/>
                    <a:p>
                      <a:r>
                        <a:rPr lang="en-US" dirty="0"/>
                        <a:t>15%</a:t>
                      </a:r>
                    </a:p>
                  </a:txBody>
                  <a:tcPr/>
                </a:tc>
                <a:tc>
                  <a:txBody>
                    <a:bodyPr/>
                    <a:lstStyle/>
                    <a:p>
                      <a:endParaRPr lang="en-US" dirty="0"/>
                    </a:p>
                  </a:txBody>
                  <a:tcPr/>
                </a:tc>
                <a:extLst>
                  <a:ext uri="{0D108BD9-81ED-4DB2-BD59-A6C34878D82A}">
                    <a16:rowId xmlns:a16="http://schemas.microsoft.com/office/drawing/2014/main" val="2767580769"/>
                  </a:ext>
                </a:extLst>
              </a:tr>
            </a:tbl>
          </a:graphicData>
        </a:graphic>
      </p:graphicFrame>
    </p:spTree>
    <p:extLst>
      <p:ext uri="{BB962C8B-B14F-4D97-AF65-F5344CB8AC3E}">
        <p14:creationId xmlns:p14="http://schemas.microsoft.com/office/powerpoint/2010/main" val="224103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1565-3A84-E7D7-6247-7A71553D398C}"/>
              </a:ext>
            </a:extLst>
          </p:cNvPr>
          <p:cNvSpPr>
            <a:spLocks noGrp="1"/>
          </p:cNvSpPr>
          <p:nvPr>
            <p:ph type="title"/>
          </p:nvPr>
        </p:nvSpPr>
        <p:spPr>
          <a:xfrm>
            <a:off x="97423" y="107141"/>
            <a:ext cx="10058400" cy="1450757"/>
          </a:xfrm>
        </p:spPr>
        <p:txBody>
          <a:bodyPr/>
          <a:lstStyle/>
          <a:p>
            <a:r>
              <a:rPr lang="en-US" sz="4800" dirty="0"/>
              <a:t>GA Best Employability Skills Diploma Seal</a:t>
            </a:r>
            <a:endParaRPr lang="en-US" dirty="0"/>
          </a:p>
        </p:txBody>
      </p:sp>
      <p:graphicFrame>
        <p:nvGraphicFramePr>
          <p:cNvPr id="4" name="Table 4">
            <a:extLst>
              <a:ext uri="{FF2B5EF4-FFF2-40B4-BE49-F238E27FC236}">
                <a16:creationId xmlns:a16="http://schemas.microsoft.com/office/drawing/2014/main" id="{F623330D-7D8C-7CC8-63D1-03DB8C1FE865}"/>
              </a:ext>
            </a:extLst>
          </p:cNvPr>
          <p:cNvGraphicFramePr>
            <a:graphicFrameLocks noGrp="1"/>
          </p:cNvGraphicFramePr>
          <p:nvPr>
            <p:ph idx="1"/>
            <p:extLst>
              <p:ext uri="{D42A27DB-BD31-4B8C-83A1-F6EECF244321}">
                <p14:modId xmlns:p14="http://schemas.microsoft.com/office/powerpoint/2010/main" val="1674828712"/>
              </p:ext>
            </p:extLst>
          </p:nvPr>
        </p:nvGraphicFramePr>
        <p:xfrm>
          <a:off x="1252734" y="1442151"/>
          <a:ext cx="9229776" cy="5191760"/>
        </p:xfrm>
        <a:graphic>
          <a:graphicData uri="http://schemas.openxmlformats.org/drawingml/2006/table">
            <a:tbl>
              <a:tblPr firstRow="1" bandRow="1">
                <a:tableStyleId>{5C22544A-7EE6-4342-B048-85BDC9FD1C3A}</a:tableStyleId>
              </a:tblPr>
              <a:tblGrid>
                <a:gridCol w="3919418">
                  <a:extLst>
                    <a:ext uri="{9D8B030D-6E8A-4147-A177-3AD203B41FA5}">
                      <a16:colId xmlns:a16="http://schemas.microsoft.com/office/drawing/2014/main" val="3918126363"/>
                    </a:ext>
                  </a:extLst>
                </a:gridCol>
                <a:gridCol w="5310358">
                  <a:extLst>
                    <a:ext uri="{9D8B030D-6E8A-4147-A177-3AD203B41FA5}">
                      <a16:colId xmlns:a16="http://schemas.microsoft.com/office/drawing/2014/main" val="1468336230"/>
                    </a:ext>
                  </a:extLst>
                </a:gridCol>
              </a:tblGrid>
              <a:tr h="370840">
                <a:tc>
                  <a:txBody>
                    <a:bodyPr/>
                    <a:lstStyle/>
                    <a:p>
                      <a:r>
                        <a:rPr lang="en-US" dirty="0"/>
                        <a:t>Pathway</a:t>
                      </a:r>
                    </a:p>
                  </a:txBody>
                  <a:tcPr/>
                </a:tc>
                <a:tc>
                  <a:txBody>
                    <a:bodyPr/>
                    <a:lstStyle/>
                    <a:p>
                      <a:r>
                        <a:rPr lang="en-US" dirty="0"/>
                        <a:t>Percent of Students Earning Diploma Seal</a:t>
                      </a:r>
                    </a:p>
                  </a:txBody>
                  <a:tcPr/>
                </a:tc>
                <a:extLst>
                  <a:ext uri="{0D108BD9-81ED-4DB2-BD59-A6C34878D82A}">
                    <a16:rowId xmlns:a16="http://schemas.microsoft.com/office/drawing/2014/main" val="1963402439"/>
                  </a:ext>
                </a:extLst>
              </a:tr>
              <a:tr h="370840">
                <a:tc>
                  <a:txBody>
                    <a:bodyPr/>
                    <a:lstStyle/>
                    <a:p>
                      <a:r>
                        <a:rPr lang="en-US" dirty="0"/>
                        <a:t>Automotive Technology</a:t>
                      </a:r>
                    </a:p>
                  </a:txBody>
                  <a:tcPr/>
                </a:tc>
                <a:tc>
                  <a:txBody>
                    <a:bodyPr/>
                    <a:lstStyle/>
                    <a:p>
                      <a:r>
                        <a:rPr lang="en-US" dirty="0"/>
                        <a:t>80%</a:t>
                      </a:r>
                    </a:p>
                  </a:txBody>
                  <a:tcPr/>
                </a:tc>
                <a:extLst>
                  <a:ext uri="{0D108BD9-81ED-4DB2-BD59-A6C34878D82A}">
                    <a16:rowId xmlns:a16="http://schemas.microsoft.com/office/drawing/2014/main" val="2010975727"/>
                  </a:ext>
                </a:extLst>
              </a:tr>
              <a:tr h="370840">
                <a:tc>
                  <a:txBody>
                    <a:bodyPr/>
                    <a:lstStyle/>
                    <a:p>
                      <a:r>
                        <a:rPr lang="en-US" dirty="0"/>
                        <a:t>Carpentry</a:t>
                      </a:r>
                    </a:p>
                  </a:txBody>
                  <a:tcPr/>
                </a:tc>
                <a:tc>
                  <a:txBody>
                    <a:bodyPr/>
                    <a:lstStyle/>
                    <a:p>
                      <a:r>
                        <a:rPr lang="en-US" dirty="0"/>
                        <a:t>97%</a:t>
                      </a:r>
                    </a:p>
                  </a:txBody>
                  <a:tcPr/>
                </a:tc>
                <a:extLst>
                  <a:ext uri="{0D108BD9-81ED-4DB2-BD59-A6C34878D82A}">
                    <a16:rowId xmlns:a16="http://schemas.microsoft.com/office/drawing/2014/main" val="2190591673"/>
                  </a:ext>
                </a:extLst>
              </a:tr>
              <a:tr h="370840">
                <a:tc>
                  <a:txBody>
                    <a:bodyPr/>
                    <a:lstStyle/>
                    <a:p>
                      <a:r>
                        <a:rPr lang="en-US" dirty="0"/>
                        <a:t>Criminal Investigation</a:t>
                      </a:r>
                    </a:p>
                  </a:txBody>
                  <a:tcPr/>
                </a:tc>
                <a:tc>
                  <a:txBody>
                    <a:bodyPr/>
                    <a:lstStyle/>
                    <a:p>
                      <a:r>
                        <a:rPr lang="en-US" dirty="0"/>
                        <a:t>45%</a:t>
                      </a:r>
                    </a:p>
                  </a:txBody>
                  <a:tcPr/>
                </a:tc>
                <a:extLst>
                  <a:ext uri="{0D108BD9-81ED-4DB2-BD59-A6C34878D82A}">
                    <a16:rowId xmlns:a16="http://schemas.microsoft.com/office/drawing/2014/main" val="3010515059"/>
                  </a:ext>
                </a:extLst>
              </a:tr>
              <a:tr h="370840">
                <a:tc>
                  <a:txBody>
                    <a:bodyPr/>
                    <a:lstStyle/>
                    <a:p>
                      <a:r>
                        <a:rPr lang="en-US" dirty="0"/>
                        <a:t>Culinary Arts</a:t>
                      </a:r>
                    </a:p>
                  </a:txBody>
                  <a:tcPr/>
                </a:tc>
                <a:tc>
                  <a:txBody>
                    <a:bodyPr/>
                    <a:lstStyle/>
                    <a:p>
                      <a:r>
                        <a:rPr lang="en-US" dirty="0"/>
                        <a:t>100%</a:t>
                      </a:r>
                    </a:p>
                  </a:txBody>
                  <a:tcPr/>
                </a:tc>
                <a:extLst>
                  <a:ext uri="{0D108BD9-81ED-4DB2-BD59-A6C34878D82A}">
                    <a16:rowId xmlns:a16="http://schemas.microsoft.com/office/drawing/2014/main" val="327729965"/>
                  </a:ext>
                </a:extLst>
              </a:tr>
              <a:tr h="370840">
                <a:tc>
                  <a:txBody>
                    <a:bodyPr/>
                    <a:lstStyle/>
                    <a:p>
                      <a:r>
                        <a:rPr lang="en-US" dirty="0"/>
                        <a:t>Cybersecurity</a:t>
                      </a:r>
                    </a:p>
                  </a:txBody>
                  <a:tcPr/>
                </a:tc>
                <a:tc>
                  <a:txBody>
                    <a:bodyPr/>
                    <a:lstStyle/>
                    <a:p>
                      <a:r>
                        <a:rPr lang="en-US" dirty="0"/>
                        <a:t>100%</a:t>
                      </a:r>
                    </a:p>
                  </a:txBody>
                  <a:tcPr/>
                </a:tc>
                <a:extLst>
                  <a:ext uri="{0D108BD9-81ED-4DB2-BD59-A6C34878D82A}">
                    <a16:rowId xmlns:a16="http://schemas.microsoft.com/office/drawing/2014/main" val="1044190285"/>
                  </a:ext>
                </a:extLst>
              </a:tr>
              <a:tr h="370840">
                <a:tc>
                  <a:txBody>
                    <a:bodyPr/>
                    <a:lstStyle/>
                    <a:p>
                      <a:r>
                        <a:rPr lang="en-US" dirty="0"/>
                        <a:t>Dental Science</a:t>
                      </a:r>
                    </a:p>
                  </a:txBody>
                  <a:tcPr/>
                </a:tc>
                <a:tc>
                  <a:txBody>
                    <a:bodyPr/>
                    <a:lstStyle/>
                    <a:p>
                      <a:r>
                        <a:rPr lang="en-US" dirty="0"/>
                        <a:t>91%</a:t>
                      </a:r>
                    </a:p>
                  </a:txBody>
                  <a:tcPr/>
                </a:tc>
                <a:extLst>
                  <a:ext uri="{0D108BD9-81ED-4DB2-BD59-A6C34878D82A}">
                    <a16:rowId xmlns:a16="http://schemas.microsoft.com/office/drawing/2014/main" val="4123036435"/>
                  </a:ext>
                </a:extLst>
              </a:tr>
              <a:tr h="370840">
                <a:tc>
                  <a:txBody>
                    <a:bodyPr/>
                    <a:lstStyle/>
                    <a:p>
                      <a:r>
                        <a:rPr lang="en-US" dirty="0"/>
                        <a:t>EMR</a:t>
                      </a:r>
                    </a:p>
                  </a:txBody>
                  <a:tcPr/>
                </a:tc>
                <a:tc>
                  <a:txBody>
                    <a:bodyPr/>
                    <a:lstStyle/>
                    <a:p>
                      <a:r>
                        <a:rPr lang="en-US" dirty="0"/>
                        <a:t>100%</a:t>
                      </a:r>
                    </a:p>
                  </a:txBody>
                  <a:tcPr/>
                </a:tc>
                <a:extLst>
                  <a:ext uri="{0D108BD9-81ED-4DB2-BD59-A6C34878D82A}">
                    <a16:rowId xmlns:a16="http://schemas.microsoft.com/office/drawing/2014/main" val="4252435589"/>
                  </a:ext>
                </a:extLst>
              </a:tr>
              <a:tr h="370840">
                <a:tc>
                  <a:txBody>
                    <a:bodyPr/>
                    <a:lstStyle/>
                    <a:p>
                      <a:r>
                        <a:rPr lang="en-US" dirty="0"/>
                        <a:t>Game Design</a:t>
                      </a:r>
                    </a:p>
                  </a:txBody>
                  <a:tcPr/>
                </a:tc>
                <a:tc>
                  <a:txBody>
                    <a:bodyPr/>
                    <a:lstStyle/>
                    <a:p>
                      <a:r>
                        <a:rPr lang="en-US" dirty="0"/>
                        <a:t>100%</a:t>
                      </a:r>
                    </a:p>
                  </a:txBody>
                  <a:tcPr/>
                </a:tc>
                <a:extLst>
                  <a:ext uri="{0D108BD9-81ED-4DB2-BD59-A6C34878D82A}">
                    <a16:rowId xmlns:a16="http://schemas.microsoft.com/office/drawing/2014/main" val="2384360798"/>
                  </a:ext>
                </a:extLst>
              </a:tr>
              <a:tr h="370840">
                <a:tc>
                  <a:txBody>
                    <a:bodyPr/>
                    <a:lstStyle/>
                    <a:p>
                      <a:r>
                        <a:rPr lang="en-US" dirty="0"/>
                        <a:t>Graphic Design</a:t>
                      </a:r>
                    </a:p>
                  </a:txBody>
                  <a:tcPr/>
                </a:tc>
                <a:tc>
                  <a:txBody>
                    <a:bodyPr/>
                    <a:lstStyle/>
                    <a:p>
                      <a:r>
                        <a:rPr lang="en-US" dirty="0"/>
                        <a:t>100%</a:t>
                      </a:r>
                    </a:p>
                  </a:txBody>
                  <a:tcPr/>
                </a:tc>
                <a:extLst>
                  <a:ext uri="{0D108BD9-81ED-4DB2-BD59-A6C34878D82A}">
                    <a16:rowId xmlns:a16="http://schemas.microsoft.com/office/drawing/2014/main" val="2298494810"/>
                  </a:ext>
                </a:extLst>
              </a:tr>
              <a:tr h="370840">
                <a:tc>
                  <a:txBody>
                    <a:bodyPr/>
                    <a:lstStyle/>
                    <a:p>
                      <a:r>
                        <a:rPr lang="en-US" dirty="0"/>
                        <a:t>Hospitality, Recreation and Tourism</a:t>
                      </a:r>
                    </a:p>
                  </a:txBody>
                  <a:tcPr/>
                </a:tc>
                <a:tc>
                  <a:txBody>
                    <a:bodyPr/>
                    <a:lstStyle/>
                    <a:p>
                      <a:r>
                        <a:rPr lang="en-US" dirty="0"/>
                        <a:t>100%</a:t>
                      </a:r>
                    </a:p>
                  </a:txBody>
                  <a:tcPr/>
                </a:tc>
                <a:extLst>
                  <a:ext uri="{0D108BD9-81ED-4DB2-BD59-A6C34878D82A}">
                    <a16:rowId xmlns:a16="http://schemas.microsoft.com/office/drawing/2014/main" val="1758200854"/>
                  </a:ext>
                </a:extLst>
              </a:tr>
              <a:tr h="370840">
                <a:tc>
                  <a:txBody>
                    <a:bodyPr/>
                    <a:lstStyle/>
                    <a:p>
                      <a:r>
                        <a:rPr lang="en-US" dirty="0"/>
                        <a:t>HVAC-R</a:t>
                      </a:r>
                    </a:p>
                  </a:txBody>
                  <a:tcPr/>
                </a:tc>
                <a:tc>
                  <a:txBody>
                    <a:bodyPr/>
                    <a:lstStyle/>
                    <a:p>
                      <a:r>
                        <a:rPr lang="en-US" dirty="0"/>
                        <a:t>94%</a:t>
                      </a:r>
                    </a:p>
                  </a:txBody>
                  <a:tcPr/>
                </a:tc>
                <a:extLst>
                  <a:ext uri="{0D108BD9-81ED-4DB2-BD59-A6C34878D82A}">
                    <a16:rowId xmlns:a16="http://schemas.microsoft.com/office/drawing/2014/main" val="1956772601"/>
                  </a:ext>
                </a:extLst>
              </a:tr>
              <a:tr h="370840">
                <a:tc>
                  <a:txBody>
                    <a:bodyPr/>
                    <a:lstStyle/>
                    <a:p>
                      <a:r>
                        <a:rPr lang="en-US" dirty="0"/>
                        <a:t>Infant Toddler Childcare</a:t>
                      </a:r>
                    </a:p>
                  </a:txBody>
                  <a:tcPr/>
                </a:tc>
                <a:tc>
                  <a:txBody>
                    <a:bodyPr/>
                    <a:lstStyle/>
                    <a:p>
                      <a:r>
                        <a:rPr lang="en-US" dirty="0"/>
                        <a:t>100%</a:t>
                      </a:r>
                    </a:p>
                  </a:txBody>
                  <a:tcPr/>
                </a:tc>
                <a:extLst>
                  <a:ext uri="{0D108BD9-81ED-4DB2-BD59-A6C34878D82A}">
                    <a16:rowId xmlns:a16="http://schemas.microsoft.com/office/drawing/2014/main" val="2762302098"/>
                  </a:ext>
                </a:extLst>
              </a:tr>
              <a:tr h="370840">
                <a:tc>
                  <a:txBody>
                    <a:bodyPr/>
                    <a:lstStyle/>
                    <a:p>
                      <a:r>
                        <a:rPr lang="en-US" dirty="0"/>
                        <a:t>Patient Care</a:t>
                      </a:r>
                    </a:p>
                  </a:txBody>
                  <a:tcPr/>
                </a:tc>
                <a:tc>
                  <a:txBody>
                    <a:bodyPr/>
                    <a:lstStyle/>
                    <a:p>
                      <a:r>
                        <a:rPr lang="en-US" dirty="0"/>
                        <a:t>100%</a:t>
                      </a:r>
                    </a:p>
                  </a:txBody>
                  <a:tcPr/>
                </a:tc>
                <a:extLst>
                  <a:ext uri="{0D108BD9-81ED-4DB2-BD59-A6C34878D82A}">
                    <a16:rowId xmlns:a16="http://schemas.microsoft.com/office/drawing/2014/main" val="2767580769"/>
                  </a:ext>
                </a:extLst>
              </a:tr>
            </a:tbl>
          </a:graphicData>
        </a:graphic>
      </p:graphicFrame>
    </p:spTree>
    <p:extLst>
      <p:ext uri="{BB962C8B-B14F-4D97-AF65-F5344CB8AC3E}">
        <p14:creationId xmlns:p14="http://schemas.microsoft.com/office/powerpoint/2010/main" val="349407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0E0BD5-4E5A-83C2-E10B-21DDAD07737B}"/>
              </a:ext>
            </a:extLst>
          </p:cNvPr>
          <p:cNvSpPr>
            <a:spLocks noGrp="1"/>
          </p:cNvSpPr>
          <p:nvPr>
            <p:ph type="title"/>
          </p:nvPr>
        </p:nvSpPr>
        <p:spPr>
          <a:xfrm>
            <a:off x="482989" y="2183265"/>
            <a:ext cx="3084844" cy="2103875"/>
          </a:xfrm>
        </p:spPr>
        <p:txBody>
          <a:bodyPr>
            <a:normAutofit/>
          </a:bodyPr>
          <a:lstStyle/>
          <a:p>
            <a:pPr algn="ctr"/>
            <a:r>
              <a:rPr lang="en-US" b="1" dirty="0">
                <a:solidFill>
                  <a:srgbClr val="FFFFFF"/>
                </a:solidFill>
              </a:rPr>
              <a:t>2023-24 Preview</a:t>
            </a:r>
          </a:p>
        </p:txBody>
      </p:sp>
      <p:pic>
        <p:nvPicPr>
          <p:cNvPr id="5" name="Content Placeholder 4" descr="Shape&#10;&#10;Description automatically generated with low confidence">
            <a:extLst>
              <a:ext uri="{FF2B5EF4-FFF2-40B4-BE49-F238E27FC236}">
                <a16:creationId xmlns:a16="http://schemas.microsoft.com/office/drawing/2014/main" id="{C00DEC6F-44CD-CFD2-CEDC-B30885D0C4D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474" r="10662" b="-2"/>
          <a:stretch/>
        </p:blipFill>
        <p:spPr>
          <a:xfrm>
            <a:off x="4075043" y="10"/>
            <a:ext cx="8111272" cy="6857990"/>
          </a:xfrm>
          <a:prstGeom prst="rect">
            <a:avLst/>
          </a:prstGeom>
        </p:spPr>
      </p:pic>
      <p:sp>
        <p:nvSpPr>
          <p:cNvPr id="16" name="Rectangle 15">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529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3D56-34C2-5A4E-7BC8-DE4AA9ADD281}"/>
              </a:ext>
            </a:extLst>
          </p:cNvPr>
          <p:cNvSpPr>
            <a:spLocks noGrp="1"/>
          </p:cNvSpPr>
          <p:nvPr>
            <p:ph type="title"/>
          </p:nvPr>
        </p:nvSpPr>
        <p:spPr/>
        <p:txBody>
          <a:bodyPr/>
          <a:lstStyle/>
          <a:p>
            <a:r>
              <a:rPr lang="en-US" dirty="0"/>
              <a:t>Staffing Update</a:t>
            </a:r>
          </a:p>
        </p:txBody>
      </p:sp>
      <p:sp>
        <p:nvSpPr>
          <p:cNvPr id="3" name="Content Placeholder 2">
            <a:extLst>
              <a:ext uri="{FF2B5EF4-FFF2-40B4-BE49-F238E27FC236}">
                <a16:creationId xmlns:a16="http://schemas.microsoft.com/office/drawing/2014/main" id="{480BBD64-8E09-E882-00CB-64EC7925F3B8}"/>
              </a:ext>
            </a:extLst>
          </p:cNvPr>
          <p:cNvSpPr>
            <a:spLocks noGrp="1"/>
          </p:cNvSpPr>
          <p:nvPr>
            <p:ph idx="1"/>
          </p:nvPr>
        </p:nvSpPr>
        <p:spPr/>
        <p:txBody>
          <a:bodyPr/>
          <a:lstStyle/>
          <a:p>
            <a:r>
              <a:rPr lang="en-US" dirty="0"/>
              <a:t>The following staff members are still needed for the 2023-2024 school year:</a:t>
            </a:r>
          </a:p>
          <a:p>
            <a:pPr>
              <a:buFont typeface="Wingdings" panose="05000000000000000000" pitchFamily="2" charset="2"/>
              <a:buChar char="Ø"/>
            </a:pPr>
            <a:r>
              <a:rPr lang="en-US" b="1" dirty="0"/>
              <a:t>Carpentry Instructor</a:t>
            </a:r>
          </a:p>
          <a:p>
            <a:pPr>
              <a:buFont typeface="Wingdings" panose="05000000000000000000" pitchFamily="2" charset="2"/>
              <a:buChar char="Ø"/>
            </a:pPr>
            <a:r>
              <a:rPr lang="en-US" b="1" dirty="0"/>
              <a:t>Full Time Licensed Practical Nurse</a:t>
            </a:r>
          </a:p>
        </p:txBody>
      </p:sp>
    </p:spTree>
    <p:extLst>
      <p:ext uri="{BB962C8B-B14F-4D97-AF65-F5344CB8AC3E}">
        <p14:creationId xmlns:p14="http://schemas.microsoft.com/office/powerpoint/2010/main" val="94964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0"/>
          <p:cNvSpPr txBox="1">
            <a:spLocks noGrp="1"/>
          </p:cNvSpPr>
          <p:nvPr>
            <p:ph type="sldNum" idx="12"/>
          </p:nvPr>
        </p:nvSpPr>
        <p:spPr>
          <a:xfrm>
            <a:off x="7981950" y="6356351"/>
            <a:ext cx="2057400" cy="365100"/>
          </a:xfrm>
          <a:prstGeom prst="rect">
            <a:avLst/>
          </a:prstGeom>
          <a:noFill/>
          <a:ln>
            <a:noFill/>
          </a:ln>
        </p:spPr>
        <p:txBody>
          <a:bodyPr spcFirstLastPara="1" vert="horz" wrap="square" lIns="91425" tIns="45700" rIns="91425" bIns="45700" rtlCol="0" anchor="t" anchorCtr="0">
            <a:noAutofit/>
          </a:bodyPr>
          <a:lstStyle/>
          <a:p>
            <a:pPr algn="l" defTabSz="914400">
              <a:buClr>
                <a:srgbClr val="000000"/>
              </a:buClr>
            </a:pPr>
            <a:fld id="{00000000-1234-1234-1234-123412341234}" type="slidenum">
              <a:rPr lang="en-US" sz="1800" kern="0">
                <a:solidFill>
                  <a:srgbClr val="000000"/>
                </a:solidFill>
                <a:latin typeface="Calibri"/>
                <a:cs typeface="Calibri"/>
                <a:sym typeface="Calibri"/>
              </a:rPr>
              <a:pPr algn="l" defTabSz="914400">
                <a:buClr>
                  <a:srgbClr val="000000"/>
                </a:buClr>
              </a:pPr>
              <a:t>17</a:t>
            </a:fld>
            <a:endParaRPr sz="1800" kern="0">
              <a:solidFill>
                <a:srgbClr val="000000"/>
              </a:solidFill>
              <a:latin typeface="Calibri"/>
              <a:cs typeface="Calibri"/>
              <a:sym typeface="Calibri"/>
            </a:endParaRPr>
          </a:p>
        </p:txBody>
      </p:sp>
      <p:sp>
        <p:nvSpPr>
          <p:cNvPr id="620" name="Google Shape;620;p90"/>
          <p:cNvSpPr txBox="1"/>
          <p:nvPr/>
        </p:nvSpPr>
        <p:spPr>
          <a:xfrm>
            <a:off x="1955771" y="1647710"/>
            <a:ext cx="2996700" cy="338700"/>
          </a:xfrm>
          <a:prstGeom prst="rect">
            <a:avLst/>
          </a:prstGeom>
          <a:noFill/>
          <a:ln>
            <a:noFill/>
          </a:ln>
        </p:spPr>
        <p:txBody>
          <a:bodyPr spcFirstLastPara="1" wrap="square" lIns="91425" tIns="45700" rIns="91425" bIns="45700" anchor="t" anchorCtr="0">
            <a:spAutoFit/>
          </a:bodyPr>
          <a:lstStyle/>
          <a:p>
            <a:pPr defTabSz="914400">
              <a:buClr>
                <a:srgbClr val="000000"/>
              </a:buClr>
              <a:buSzPts val="1600"/>
            </a:pPr>
            <a:r>
              <a:rPr lang="en-US" sz="1600" b="1" kern="0" dirty="0">
                <a:solidFill>
                  <a:srgbClr val="2E75B5"/>
                </a:solidFill>
                <a:latin typeface="Arial"/>
                <a:cs typeface="Arial"/>
                <a:sym typeface="Arial"/>
              </a:rPr>
              <a:t>Applications </a:t>
            </a:r>
            <a:r>
              <a:rPr lang="en-US" sz="1600" b="1" kern="0" dirty="0">
                <a:solidFill>
                  <a:srgbClr val="2E75B5"/>
                </a:solidFill>
                <a:latin typeface="Arial"/>
                <a:ea typeface="Arial"/>
                <a:cs typeface="Arial"/>
                <a:sym typeface="Arial"/>
              </a:rPr>
              <a:t>By Pathway</a:t>
            </a:r>
            <a:endParaRPr sz="1600" b="1" kern="0" dirty="0">
              <a:solidFill>
                <a:srgbClr val="2E75B5"/>
              </a:solidFill>
              <a:latin typeface="Arial"/>
              <a:ea typeface="Arial"/>
              <a:cs typeface="Arial"/>
              <a:sym typeface="Arial"/>
            </a:endParaRPr>
          </a:p>
        </p:txBody>
      </p:sp>
      <p:graphicFrame>
        <p:nvGraphicFramePr>
          <p:cNvPr id="621" name="Google Shape;621;p90"/>
          <p:cNvGraphicFramePr/>
          <p:nvPr>
            <p:extLst>
              <p:ext uri="{D42A27DB-BD31-4B8C-83A1-F6EECF244321}">
                <p14:modId xmlns:p14="http://schemas.microsoft.com/office/powerpoint/2010/main" val="153887242"/>
              </p:ext>
            </p:extLst>
          </p:nvPr>
        </p:nvGraphicFramePr>
        <p:xfrm>
          <a:off x="1750370" y="1947565"/>
          <a:ext cx="3056975" cy="3749685"/>
        </p:xfrm>
        <a:graphic>
          <a:graphicData uri="http://schemas.openxmlformats.org/drawingml/2006/table">
            <a:tbl>
              <a:tblPr firstRow="1" bandRow="1">
                <a:noFill/>
              </a:tblPr>
              <a:tblGrid>
                <a:gridCol w="1916550">
                  <a:extLst>
                    <a:ext uri="{9D8B030D-6E8A-4147-A177-3AD203B41FA5}">
                      <a16:colId xmlns:a16="http://schemas.microsoft.com/office/drawing/2014/main" val="20000"/>
                    </a:ext>
                  </a:extLst>
                </a:gridCol>
                <a:gridCol w="1140425">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dirty="0"/>
                        <a:t>Pathway</a:t>
                      </a:r>
                      <a:endParaRPr sz="800" u="none" strike="noStrike" cap="none" dirty="0"/>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 of Students </a:t>
                      </a:r>
                      <a:r>
                        <a:rPr lang="en-US" sz="800"/>
                        <a:t>Applied</a:t>
                      </a:r>
                      <a:endParaRPr sz="800" u="none" strike="noStrike" cap="none"/>
                    </a:p>
                  </a:txBody>
                  <a:tcPr marL="91450" marR="91450" marT="45725" marB="45725" anchor="b"/>
                </a:tc>
                <a:extLst>
                  <a:ext uri="{0D108BD9-81ED-4DB2-BD59-A6C34878D82A}">
                    <a16:rowId xmlns:a16="http://schemas.microsoft.com/office/drawing/2014/main" val="1000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Patient Care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98</a:t>
                      </a:r>
                      <a:endParaRPr sz="800" dirty="0"/>
                    </a:p>
                  </a:txBody>
                  <a:tcPr marL="91450" marR="91450" marT="45725" marB="45725"/>
                </a:tc>
                <a:extLst>
                  <a:ext uri="{0D108BD9-81ED-4DB2-BD59-A6C34878D82A}">
                    <a16:rowId xmlns:a16="http://schemas.microsoft.com/office/drawing/2014/main" val="1000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Cybersecurity</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43</a:t>
                      </a:r>
                      <a:endParaRPr sz="800" dirty="0"/>
                    </a:p>
                  </a:txBody>
                  <a:tcPr marL="91450" marR="91450" marT="45725" marB="45725"/>
                </a:tc>
                <a:extLst>
                  <a:ext uri="{0D108BD9-81ED-4DB2-BD59-A6C34878D82A}">
                    <a16:rowId xmlns:a16="http://schemas.microsoft.com/office/drawing/2014/main" val="1000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Culinary Arts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139</a:t>
                      </a:r>
                      <a:endParaRPr sz="800" dirty="0"/>
                    </a:p>
                  </a:txBody>
                  <a:tcPr marL="91450" marR="91450" marT="45725" marB="45725"/>
                </a:tc>
                <a:extLst>
                  <a:ext uri="{0D108BD9-81ED-4DB2-BD59-A6C34878D82A}">
                    <a16:rowId xmlns:a16="http://schemas.microsoft.com/office/drawing/2014/main" val="10003"/>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Criminal Investigations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81</a:t>
                      </a:r>
                      <a:endParaRPr sz="800" dirty="0"/>
                    </a:p>
                  </a:txBody>
                  <a:tcPr marL="91450" marR="91450" marT="45725" marB="45725"/>
                </a:tc>
                <a:extLst>
                  <a:ext uri="{0D108BD9-81ED-4DB2-BD59-A6C34878D82A}">
                    <a16:rowId xmlns:a16="http://schemas.microsoft.com/office/drawing/2014/main" val="10004"/>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Dental Science</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83</a:t>
                      </a:r>
                      <a:endParaRPr sz="800" dirty="0"/>
                    </a:p>
                  </a:txBody>
                  <a:tcPr marL="91450" marR="91450" marT="45725" marB="45725"/>
                </a:tc>
                <a:extLst>
                  <a:ext uri="{0D108BD9-81ED-4DB2-BD59-A6C34878D82A}">
                    <a16:rowId xmlns:a16="http://schemas.microsoft.com/office/drawing/2014/main" val="10005"/>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Automotive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62</a:t>
                      </a:r>
                      <a:endParaRPr sz="800" dirty="0"/>
                    </a:p>
                  </a:txBody>
                  <a:tcPr marL="91450" marR="91450" marT="45725" marB="45725"/>
                </a:tc>
                <a:extLst>
                  <a:ext uri="{0D108BD9-81ED-4DB2-BD59-A6C34878D82A}">
                    <a16:rowId xmlns:a16="http://schemas.microsoft.com/office/drawing/2014/main" val="10006"/>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Infant/Toddler Childcare (college credit)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88</a:t>
                      </a:r>
                      <a:endParaRPr sz="800" dirty="0"/>
                    </a:p>
                  </a:txBody>
                  <a:tcPr marL="91450" marR="91450" marT="45725" marB="45725"/>
                </a:tc>
                <a:extLst>
                  <a:ext uri="{0D108BD9-81ED-4DB2-BD59-A6C34878D82A}">
                    <a16:rowId xmlns:a16="http://schemas.microsoft.com/office/drawing/2014/main" val="10007"/>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Carpentry</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40</a:t>
                      </a:r>
                      <a:endParaRPr sz="800" dirty="0"/>
                    </a:p>
                  </a:txBody>
                  <a:tcPr marL="91450" marR="91450" marT="45725" marB="45725"/>
                </a:tc>
                <a:extLst>
                  <a:ext uri="{0D108BD9-81ED-4DB2-BD59-A6C34878D82A}">
                    <a16:rowId xmlns:a16="http://schemas.microsoft.com/office/drawing/2014/main" val="10008"/>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Early College (college credit)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82</a:t>
                      </a:r>
                      <a:endParaRPr sz="800" dirty="0"/>
                    </a:p>
                  </a:txBody>
                  <a:tcPr marL="91450" marR="91450" marT="45725" marB="45725"/>
                </a:tc>
                <a:extLst>
                  <a:ext uri="{0D108BD9-81ED-4DB2-BD59-A6C34878D82A}">
                    <a16:rowId xmlns:a16="http://schemas.microsoft.com/office/drawing/2014/main" val="10009"/>
                  </a:ext>
                </a:extLst>
              </a:tr>
              <a:tr h="2192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Graphic Design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88</a:t>
                      </a:r>
                      <a:endParaRPr sz="800" dirty="0"/>
                    </a:p>
                  </a:txBody>
                  <a:tcPr marL="91450" marR="91450" marT="45725" marB="45725"/>
                </a:tc>
                <a:extLst>
                  <a:ext uri="{0D108BD9-81ED-4DB2-BD59-A6C34878D82A}">
                    <a16:rowId xmlns:a16="http://schemas.microsoft.com/office/drawing/2014/main" val="1001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HVAC – Refrigeration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11</a:t>
                      </a:r>
                      <a:endParaRPr sz="800" dirty="0"/>
                    </a:p>
                  </a:txBody>
                  <a:tcPr marL="91450" marR="91450" marT="45725" marB="45725"/>
                </a:tc>
                <a:extLst>
                  <a:ext uri="{0D108BD9-81ED-4DB2-BD59-A6C34878D82A}">
                    <a16:rowId xmlns:a16="http://schemas.microsoft.com/office/drawing/2014/main" val="1001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Game Design</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62</a:t>
                      </a:r>
                      <a:endParaRPr sz="800" dirty="0"/>
                    </a:p>
                  </a:txBody>
                  <a:tcPr marL="91450" marR="91450" marT="45725" marB="45725"/>
                </a:tc>
                <a:extLst>
                  <a:ext uri="{0D108BD9-81ED-4DB2-BD59-A6C34878D82A}">
                    <a16:rowId xmlns:a16="http://schemas.microsoft.com/office/drawing/2014/main" val="1001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Hospitality, Recreation, Tourism</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20</a:t>
                      </a:r>
                    </a:p>
                  </a:txBody>
                  <a:tcPr marL="91450" marR="91450" marT="45725" marB="45725"/>
                </a:tc>
                <a:extLst>
                  <a:ext uri="{0D108BD9-81ED-4DB2-BD59-A6C34878D82A}">
                    <a16:rowId xmlns:a16="http://schemas.microsoft.com/office/drawing/2014/main" val="10013"/>
                  </a:ext>
                </a:extLst>
              </a:tr>
              <a:tr h="25222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Emergency Medical Responder</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29</a:t>
                      </a:r>
                      <a:endParaRPr sz="800" dirty="0"/>
                    </a:p>
                  </a:txBody>
                  <a:tcPr marL="91450" marR="91450" marT="45725" marB="45725"/>
                </a:tc>
                <a:extLst>
                  <a:ext uri="{0D108BD9-81ED-4DB2-BD59-A6C34878D82A}">
                    <a16:rowId xmlns:a16="http://schemas.microsoft.com/office/drawing/2014/main" val="10014"/>
                  </a:ext>
                </a:extLst>
              </a:tr>
              <a:tr h="25222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Teaching as a Profession</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1</a:t>
                      </a:r>
                      <a:endParaRPr sz="800" dirty="0"/>
                    </a:p>
                  </a:txBody>
                  <a:tcPr marL="91450" marR="91450" marT="45725" marB="45725"/>
                </a:tc>
                <a:extLst>
                  <a:ext uri="{0D108BD9-81ED-4DB2-BD59-A6C34878D82A}">
                    <a16:rowId xmlns:a16="http://schemas.microsoft.com/office/drawing/2014/main" val="1944178925"/>
                  </a:ext>
                </a:extLst>
              </a:tr>
              <a:tr h="25222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TOTAL</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1053</a:t>
                      </a:r>
                      <a:endParaRPr sz="800" dirty="0"/>
                    </a:p>
                  </a:txBody>
                  <a:tcPr marL="91450" marR="91450" marT="45725" marB="45725"/>
                </a:tc>
                <a:extLst>
                  <a:ext uri="{0D108BD9-81ED-4DB2-BD59-A6C34878D82A}">
                    <a16:rowId xmlns:a16="http://schemas.microsoft.com/office/drawing/2014/main" val="3434942571"/>
                  </a:ext>
                </a:extLst>
              </a:tr>
            </a:tbl>
          </a:graphicData>
        </a:graphic>
      </p:graphicFrame>
      <p:graphicFrame>
        <p:nvGraphicFramePr>
          <p:cNvPr id="622" name="Google Shape;622;p90"/>
          <p:cNvGraphicFramePr/>
          <p:nvPr>
            <p:extLst>
              <p:ext uri="{D42A27DB-BD31-4B8C-83A1-F6EECF244321}">
                <p14:modId xmlns:p14="http://schemas.microsoft.com/office/powerpoint/2010/main" val="3340761716"/>
              </p:ext>
            </p:extLst>
          </p:nvPr>
        </p:nvGraphicFramePr>
        <p:xfrm>
          <a:off x="5293854" y="1947565"/>
          <a:ext cx="2496200" cy="4069075"/>
        </p:xfrm>
        <a:graphic>
          <a:graphicData uri="http://schemas.openxmlformats.org/drawingml/2006/table">
            <a:tbl>
              <a:tblPr firstRow="1" bandRow="1">
                <a:noFill/>
              </a:tblPr>
              <a:tblGrid>
                <a:gridCol w="1123500">
                  <a:extLst>
                    <a:ext uri="{9D8B030D-6E8A-4147-A177-3AD203B41FA5}">
                      <a16:colId xmlns:a16="http://schemas.microsoft.com/office/drawing/2014/main" val="20000"/>
                    </a:ext>
                  </a:extLst>
                </a:gridCol>
                <a:gridCol w="1372700">
                  <a:extLst>
                    <a:ext uri="{9D8B030D-6E8A-4147-A177-3AD203B41FA5}">
                      <a16:colId xmlns:a16="http://schemas.microsoft.com/office/drawing/2014/main" val="20001"/>
                    </a:ext>
                  </a:extLst>
                </a:gridCol>
              </a:tblGrid>
              <a:tr h="250875">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Home School</a:t>
                      </a:r>
                      <a:endParaRPr sz="800" u="none" strike="noStrike" cap="none"/>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800"/>
                        <a:t>#</a:t>
                      </a:r>
                      <a:r>
                        <a:rPr lang="en-US" sz="800" u="none" strike="noStrike" cap="none"/>
                        <a:t>of Students </a:t>
                      </a:r>
                      <a:r>
                        <a:rPr lang="en-US" sz="800"/>
                        <a:t>Applied</a:t>
                      </a:r>
                      <a:endParaRPr sz="800" u="none" strike="noStrike" cap="none"/>
                    </a:p>
                  </a:txBody>
                  <a:tcPr marL="91450" marR="91450" marT="45725" marB="45725" anchor="b"/>
                </a:tc>
                <a:extLst>
                  <a:ext uri="{0D108BD9-81ED-4DB2-BD59-A6C34878D82A}">
                    <a16:rowId xmlns:a16="http://schemas.microsoft.com/office/drawing/2014/main" val="10000"/>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KIPP Collegiate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50</a:t>
                      </a:r>
                      <a:endParaRPr sz="800" dirty="0"/>
                    </a:p>
                  </a:txBody>
                  <a:tcPr marL="91450" marR="91450" marT="45725" marB="45725"/>
                </a:tc>
                <a:extLst>
                  <a:ext uri="{0D108BD9-81ED-4DB2-BD59-A6C34878D82A}">
                    <a16:rowId xmlns:a16="http://schemas.microsoft.com/office/drawing/2014/main" val="10001"/>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North Atlanta</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188</a:t>
                      </a:r>
                      <a:endParaRPr sz="800" dirty="0"/>
                    </a:p>
                  </a:txBody>
                  <a:tcPr marL="91450" marR="91450" marT="45725" marB="45725"/>
                </a:tc>
                <a:extLst>
                  <a:ext uri="{0D108BD9-81ED-4DB2-BD59-A6C34878D82A}">
                    <a16:rowId xmlns:a16="http://schemas.microsoft.com/office/drawing/2014/main" val="10002"/>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Maynard Jackson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91</a:t>
                      </a:r>
                      <a:endParaRPr sz="800" dirty="0"/>
                    </a:p>
                  </a:txBody>
                  <a:tcPr marL="91450" marR="91450" marT="45725" marB="45725"/>
                </a:tc>
                <a:extLst>
                  <a:ext uri="{0D108BD9-81ED-4DB2-BD59-A6C34878D82A}">
                    <a16:rowId xmlns:a16="http://schemas.microsoft.com/office/drawing/2014/main" val="10003"/>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Mays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62</a:t>
                      </a:r>
                      <a:endParaRPr sz="800" dirty="0"/>
                    </a:p>
                  </a:txBody>
                  <a:tcPr marL="91450" marR="91450" marT="45725" marB="45725"/>
                </a:tc>
                <a:extLst>
                  <a:ext uri="{0D108BD9-81ED-4DB2-BD59-A6C34878D82A}">
                    <a16:rowId xmlns:a16="http://schemas.microsoft.com/office/drawing/2014/main" val="10004"/>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Washington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58</a:t>
                      </a:r>
                      <a:endParaRPr sz="800" dirty="0"/>
                    </a:p>
                  </a:txBody>
                  <a:tcPr marL="91450" marR="91450" marT="45725" marB="45725"/>
                </a:tc>
                <a:extLst>
                  <a:ext uri="{0D108BD9-81ED-4DB2-BD59-A6C34878D82A}">
                    <a16:rowId xmlns:a16="http://schemas.microsoft.com/office/drawing/2014/main" val="10005"/>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Douglass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203</a:t>
                      </a:r>
                      <a:endParaRPr sz="800" dirty="0"/>
                    </a:p>
                  </a:txBody>
                  <a:tcPr marL="91450" marR="91450" marT="45725" marB="45725"/>
                </a:tc>
                <a:extLst>
                  <a:ext uri="{0D108BD9-81ED-4DB2-BD59-A6C34878D82A}">
                    <a16:rowId xmlns:a16="http://schemas.microsoft.com/office/drawing/2014/main" val="10006"/>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South Atlanta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71</a:t>
                      </a:r>
                      <a:endParaRPr sz="800" dirty="0"/>
                    </a:p>
                  </a:txBody>
                  <a:tcPr marL="91450" marR="91450" marT="45725" marB="45725"/>
                </a:tc>
                <a:extLst>
                  <a:ext uri="{0D108BD9-81ED-4DB2-BD59-A6C34878D82A}">
                    <a16:rowId xmlns:a16="http://schemas.microsoft.com/office/drawing/2014/main" val="10007"/>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Midtown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68</a:t>
                      </a:r>
                      <a:endParaRPr sz="800" dirty="0"/>
                    </a:p>
                  </a:txBody>
                  <a:tcPr marL="91450" marR="91450" marT="45725" marB="45725"/>
                </a:tc>
                <a:extLst>
                  <a:ext uri="{0D108BD9-81ED-4DB2-BD59-A6C34878D82A}">
                    <a16:rowId xmlns:a16="http://schemas.microsoft.com/office/drawing/2014/main" val="10008"/>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Therrell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90</a:t>
                      </a:r>
                      <a:endParaRPr sz="800" dirty="0"/>
                    </a:p>
                  </a:txBody>
                  <a:tcPr marL="91450" marR="91450" marT="45725" marB="45725"/>
                </a:tc>
                <a:extLst>
                  <a:ext uri="{0D108BD9-81ED-4DB2-BD59-A6C34878D82A}">
                    <a16:rowId xmlns:a16="http://schemas.microsoft.com/office/drawing/2014/main" val="10009"/>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BEST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62</a:t>
                      </a:r>
                      <a:endParaRPr sz="800" dirty="0"/>
                    </a:p>
                  </a:txBody>
                  <a:tcPr marL="91450" marR="91450" marT="45725" marB="45725"/>
                </a:tc>
                <a:extLst>
                  <a:ext uri="{0D108BD9-81ED-4DB2-BD59-A6C34878D82A}">
                    <a16:rowId xmlns:a16="http://schemas.microsoft.com/office/drawing/2014/main" val="10010"/>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CSK</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36</a:t>
                      </a:r>
                      <a:endParaRPr sz="800" dirty="0"/>
                    </a:p>
                  </a:txBody>
                  <a:tcPr marL="91450" marR="91450" marT="45725" marB="45725"/>
                </a:tc>
                <a:extLst>
                  <a:ext uri="{0D108BD9-81ED-4DB2-BD59-A6C34878D82A}">
                    <a16:rowId xmlns:a16="http://schemas.microsoft.com/office/drawing/2014/main" val="10011"/>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Carver Early</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42</a:t>
                      </a:r>
                      <a:endParaRPr sz="800" dirty="0"/>
                    </a:p>
                  </a:txBody>
                  <a:tcPr marL="91450" marR="91450" marT="45725" marB="45725"/>
                </a:tc>
                <a:extLst>
                  <a:ext uri="{0D108BD9-81ED-4DB2-BD59-A6C34878D82A}">
                    <a16:rowId xmlns:a16="http://schemas.microsoft.com/office/drawing/2014/main" val="10012"/>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Carver STEAM</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31</a:t>
                      </a:r>
                      <a:endParaRPr sz="800" dirty="0"/>
                    </a:p>
                  </a:txBody>
                  <a:tcPr marL="91450" marR="91450" marT="45725" marB="45725"/>
                </a:tc>
                <a:extLst>
                  <a:ext uri="{0D108BD9-81ED-4DB2-BD59-A6C34878D82A}">
                    <a16:rowId xmlns:a16="http://schemas.microsoft.com/office/drawing/2014/main" val="10013"/>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Phoenix</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a:t>
                      </a:r>
                      <a:endParaRPr sz="800" dirty="0"/>
                    </a:p>
                  </a:txBody>
                  <a:tcPr marL="91450" marR="91450" marT="45725" marB="45725"/>
                </a:tc>
                <a:extLst>
                  <a:ext uri="{0D108BD9-81ED-4DB2-BD59-A6C34878D82A}">
                    <a16:rowId xmlns:a16="http://schemas.microsoft.com/office/drawing/2014/main" val="10014"/>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Drew</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a:t>
                      </a:r>
                      <a:endParaRPr sz="800" dirty="0"/>
                    </a:p>
                  </a:txBody>
                  <a:tcPr marL="91450" marR="91450" marT="45725" marB="45725"/>
                </a:tc>
                <a:extLst>
                  <a:ext uri="{0D108BD9-81ED-4DB2-BD59-A6C34878D82A}">
                    <a16:rowId xmlns:a16="http://schemas.microsoft.com/office/drawing/2014/main" val="10015"/>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Atlanta Classical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0</a:t>
                      </a:r>
                      <a:endParaRPr sz="800" dirty="0"/>
                    </a:p>
                  </a:txBody>
                  <a:tcPr marL="91450" marR="91450" marT="45725" marB="45725"/>
                </a:tc>
                <a:extLst>
                  <a:ext uri="{0D108BD9-81ED-4DB2-BD59-A6C34878D82A}">
                    <a16:rowId xmlns:a16="http://schemas.microsoft.com/office/drawing/2014/main" val="10016"/>
                  </a:ext>
                </a:extLst>
              </a:tr>
              <a:tr h="2246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TOTAL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1053</a:t>
                      </a:r>
                      <a:endParaRPr sz="800" dirty="0"/>
                    </a:p>
                  </a:txBody>
                  <a:tcPr marL="91450" marR="91450" marT="45725" marB="45725"/>
                </a:tc>
                <a:extLst>
                  <a:ext uri="{0D108BD9-81ED-4DB2-BD59-A6C34878D82A}">
                    <a16:rowId xmlns:a16="http://schemas.microsoft.com/office/drawing/2014/main" val="10017"/>
                  </a:ext>
                </a:extLst>
              </a:tr>
            </a:tbl>
          </a:graphicData>
        </a:graphic>
      </p:graphicFrame>
      <p:sp>
        <p:nvSpPr>
          <p:cNvPr id="623" name="Google Shape;623;p90"/>
          <p:cNvSpPr txBox="1"/>
          <p:nvPr/>
        </p:nvSpPr>
        <p:spPr>
          <a:xfrm>
            <a:off x="5293854" y="1647710"/>
            <a:ext cx="2996700" cy="338700"/>
          </a:xfrm>
          <a:prstGeom prst="rect">
            <a:avLst/>
          </a:prstGeom>
          <a:noFill/>
          <a:ln>
            <a:noFill/>
          </a:ln>
        </p:spPr>
        <p:txBody>
          <a:bodyPr spcFirstLastPara="1" wrap="square" lIns="91425" tIns="45700" rIns="91425" bIns="45700" anchor="t" anchorCtr="0">
            <a:spAutoFit/>
          </a:bodyPr>
          <a:lstStyle/>
          <a:p>
            <a:pPr defTabSz="914400">
              <a:buClr>
                <a:srgbClr val="000000"/>
              </a:buClr>
              <a:buSzPts val="1600"/>
            </a:pPr>
            <a:r>
              <a:rPr lang="en-US" sz="1600" b="1" kern="0" dirty="0">
                <a:solidFill>
                  <a:srgbClr val="2E75B5"/>
                </a:solidFill>
                <a:latin typeface="Arial"/>
                <a:cs typeface="Arial"/>
                <a:sym typeface="Arial"/>
              </a:rPr>
              <a:t>Applications </a:t>
            </a:r>
            <a:r>
              <a:rPr lang="en-US" sz="1600" b="1" kern="0" dirty="0">
                <a:solidFill>
                  <a:srgbClr val="2E75B5"/>
                </a:solidFill>
                <a:latin typeface="Arial"/>
                <a:ea typeface="Arial"/>
                <a:cs typeface="Arial"/>
                <a:sym typeface="Arial"/>
              </a:rPr>
              <a:t>By School</a:t>
            </a:r>
            <a:endParaRPr sz="1600" b="1" kern="0" dirty="0">
              <a:solidFill>
                <a:srgbClr val="2E75B5"/>
              </a:solidFill>
              <a:latin typeface="Arial"/>
              <a:ea typeface="Arial"/>
              <a:cs typeface="Arial"/>
              <a:sym typeface="Arial"/>
            </a:endParaRPr>
          </a:p>
        </p:txBody>
      </p:sp>
      <p:sp>
        <p:nvSpPr>
          <p:cNvPr id="2" name="Explosion: 8 Points 1">
            <a:extLst>
              <a:ext uri="{FF2B5EF4-FFF2-40B4-BE49-F238E27FC236}">
                <a16:creationId xmlns:a16="http://schemas.microsoft.com/office/drawing/2014/main" id="{2B21A7E8-DC0C-1EAE-4FB7-535D73C64CF8}"/>
              </a:ext>
            </a:extLst>
          </p:cNvPr>
          <p:cNvSpPr/>
          <p:nvPr/>
        </p:nvSpPr>
        <p:spPr>
          <a:xfrm>
            <a:off x="7949575" y="2119357"/>
            <a:ext cx="4242425" cy="2982481"/>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We received 20 Drew Charter students after the application window closed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C08B-DDF4-5833-27D5-BAC4502CA4B4}"/>
              </a:ext>
            </a:extLst>
          </p:cNvPr>
          <p:cNvSpPr>
            <a:spLocks noGrp="1"/>
          </p:cNvSpPr>
          <p:nvPr>
            <p:ph type="title"/>
          </p:nvPr>
        </p:nvSpPr>
        <p:spPr/>
        <p:txBody>
          <a:bodyPr/>
          <a:lstStyle/>
          <a:p>
            <a:r>
              <a:rPr lang="en-US" dirty="0"/>
              <a:t>Lottery</a:t>
            </a:r>
          </a:p>
        </p:txBody>
      </p:sp>
      <p:graphicFrame>
        <p:nvGraphicFramePr>
          <p:cNvPr id="4" name="Content Placeholder 3">
            <a:extLst>
              <a:ext uri="{FF2B5EF4-FFF2-40B4-BE49-F238E27FC236}">
                <a16:creationId xmlns:a16="http://schemas.microsoft.com/office/drawing/2014/main" id="{BD6A034B-ED99-636F-3BBD-199B7F0AE40B}"/>
              </a:ext>
            </a:extLst>
          </p:cNvPr>
          <p:cNvGraphicFramePr>
            <a:graphicFrameLocks noGrp="1"/>
          </p:cNvGraphicFramePr>
          <p:nvPr>
            <p:ph idx="1"/>
            <p:extLst>
              <p:ext uri="{D42A27DB-BD31-4B8C-83A1-F6EECF244321}">
                <p14:modId xmlns:p14="http://schemas.microsoft.com/office/powerpoint/2010/main" val="3249864052"/>
              </p:ext>
            </p:extLst>
          </p:nvPr>
        </p:nvGraphicFramePr>
        <p:xfrm>
          <a:off x="1273323" y="2401367"/>
          <a:ext cx="9767843" cy="3144856"/>
        </p:xfrm>
        <a:graphic>
          <a:graphicData uri="http://schemas.openxmlformats.org/drawingml/2006/table">
            <a:tbl>
              <a:tblPr firstRow="1" firstCol="1" lastRow="1" lastCol="1" bandRow="1" bandCol="1"/>
              <a:tblGrid>
                <a:gridCol w="8176559">
                  <a:extLst>
                    <a:ext uri="{9D8B030D-6E8A-4147-A177-3AD203B41FA5}">
                      <a16:colId xmlns:a16="http://schemas.microsoft.com/office/drawing/2014/main" val="901150664"/>
                    </a:ext>
                  </a:extLst>
                </a:gridCol>
                <a:gridCol w="1591284">
                  <a:extLst>
                    <a:ext uri="{9D8B030D-6E8A-4147-A177-3AD203B41FA5}">
                      <a16:colId xmlns:a16="http://schemas.microsoft.com/office/drawing/2014/main" val="1333413405"/>
                    </a:ext>
                  </a:extLst>
                </a:gridCol>
              </a:tblGrid>
              <a:tr h="393107">
                <a:tc>
                  <a:txBody>
                    <a:bodyPr/>
                    <a:lstStyle/>
                    <a:p>
                      <a:pPr marL="0" marR="0" algn="l">
                        <a:lnSpc>
                          <a:spcPct val="107000"/>
                        </a:lnSpc>
                        <a:spcBef>
                          <a:spcPts val="0"/>
                        </a:spcBef>
                        <a:spcAft>
                          <a:spcPts val="0"/>
                        </a:spcAft>
                      </a:pPr>
                      <a:r>
                        <a:rPr lang="en-US" sz="2400" spc="5">
                          <a:effectLst/>
                          <a:latin typeface="Times New Roman" panose="02020603050405020304" pitchFamily="18" charset="0"/>
                          <a:ea typeface="Calibri" panose="020F0502020204030204" pitchFamily="34" charset="0"/>
                          <a:cs typeface="Times New Roman" panose="02020603050405020304" pitchFamily="18" charset="0"/>
                        </a:rPr>
                        <a:t>ACCA</a:t>
                      </a:r>
                      <a:r>
                        <a:rPr lang="en-US" sz="2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team</a:t>
                      </a:r>
                      <a:r>
                        <a:rPr lang="en-US" sz="24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r</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v</a:t>
                      </a:r>
                      <a:r>
                        <a:rPr lang="en-US" sz="2400">
                          <a:effectLst/>
                          <a:latin typeface="Times New Roman" panose="02020603050405020304" pitchFamily="18" charset="0"/>
                          <a:ea typeface="Calibri" panose="020F0502020204030204" pitchFamily="34" charset="0"/>
                          <a:cs typeface="Times New Roman" panose="02020603050405020304" pitchFamily="18" charset="0"/>
                        </a:rPr>
                        <a:t>ie</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w</a:t>
                      </a:r>
                      <a:r>
                        <a:rPr lang="en-US" sz="2400">
                          <a:effectLst/>
                          <a:latin typeface="Times New Roman" panose="02020603050405020304" pitchFamily="18" charset="0"/>
                          <a:ea typeface="Calibri" panose="020F0502020204030204" pitchFamily="34" charset="0"/>
                          <a:cs typeface="Times New Roman" panose="02020603050405020304" pitchFamily="18" charset="0"/>
                        </a:rPr>
                        <a:t>s</a:t>
                      </a:r>
                      <a:r>
                        <a:rPr lang="en-US" sz="24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submitt</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a:effectLst/>
                          <a:latin typeface="Times New Roman" panose="02020603050405020304" pitchFamily="18" charset="0"/>
                          <a:ea typeface="Calibri" panose="020F0502020204030204" pitchFamily="34" charset="0"/>
                          <a:cs typeface="Times New Roman" panose="02020603050405020304" pitchFamily="18" charset="0"/>
                        </a:rPr>
                        <a:t>d</a:t>
                      </a:r>
                      <a:r>
                        <a:rPr lang="en-US" sz="2400" spc="7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app</a:t>
                      </a:r>
                      <a:r>
                        <a:rPr lang="en-US" sz="2400" spc="-15">
                          <a:effectLst/>
                          <a:latin typeface="Times New Roman" panose="02020603050405020304" pitchFamily="18" charset="0"/>
                          <a:ea typeface="Calibri" panose="020F0502020204030204" pitchFamily="34" charset="0"/>
                          <a:cs typeface="Times New Roman" panose="02020603050405020304" pitchFamily="18" charset="0"/>
                        </a:rPr>
                        <a:t>l</a:t>
                      </a:r>
                      <a:r>
                        <a:rPr lang="en-US" sz="2400">
                          <a:effectLst/>
                          <a:latin typeface="Times New Roman" panose="02020603050405020304" pitchFamily="18" charset="0"/>
                          <a:ea typeface="Calibri" panose="020F0502020204030204" pitchFamily="34" charset="0"/>
                          <a:cs typeface="Times New Roman" panose="02020603050405020304" pitchFamily="18" charset="0"/>
                        </a:rPr>
                        <a:t>ications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03/13/2023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877633"/>
                  </a:ext>
                </a:extLst>
              </a:tr>
              <a:tr h="393107">
                <a:tc>
                  <a:txBody>
                    <a:bodyPr/>
                    <a:lstStyle/>
                    <a:p>
                      <a:pPr marL="0" marR="0" algn="l">
                        <a:lnSpc>
                          <a:spcPct val="107000"/>
                        </a:lnSpc>
                        <a:spcBef>
                          <a:spcPts val="0"/>
                        </a:spcBef>
                        <a:spcAft>
                          <a:spcPts val="0"/>
                        </a:spcAft>
                      </a:pPr>
                      <a:r>
                        <a:rPr lang="en-US" sz="2400" spc="-15">
                          <a:effectLst/>
                          <a:latin typeface="Times New Roman" panose="02020603050405020304" pitchFamily="18" charset="0"/>
                          <a:ea typeface="Calibri" panose="020F0502020204030204" pitchFamily="34" charset="0"/>
                          <a:cs typeface="Times New Roman" panose="02020603050405020304" pitchFamily="18" charset="0"/>
                        </a:rPr>
                        <a:t>A</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C</a:t>
                      </a:r>
                      <a:r>
                        <a:rPr lang="en-US" sz="2400">
                          <a:effectLst/>
                          <a:latin typeface="Times New Roman" panose="02020603050405020304" pitchFamily="18" charset="0"/>
                          <a:ea typeface="Calibri" panose="020F0502020204030204" pitchFamily="34" charset="0"/>
                          <a:cs typeface="Times New Roman" panose="02020603050405020304" pitchFamily="18" charset="0"/>
                        </a:rPr>
                        <a:t>CA</a:t>
                      </a:r>
                      <a:r>
                        <a:rPr lang="en-US" sz="2400" spc="-4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submits</a:t>
                      </a:r>
                      <a:r>
                        <a:rPr lang="en-US" sz="2400" spc="-4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app</a:t>
                      </a:r>
                      <a:r>
                        <a:rPr lang="en-US" sz="2400" spc="-15">
                          <a:effectLst/>
                          <a:latin typeface="Times New Roman" panose="02020603050405020304" pitchFamily="18" charset="0"/>
                          <a:ea typeface="Calibri" panose="020F0502020204030204" pitchFamily="34" charset="0"/>
                          <a:cs typeface="Times New Roman" panose="02020603050405020304" pitchFamily="18" charset="0"/>
                        </a:rPr>
                        <a:t>l</a:t>
                      </a:r>
                      <a:r>
                        <a:rPr lang="en-US" sz="2400">
                          <a:effectLst/>
                          <a:latin typeface="Times New Roman" panose="02020603050405020304" pitchFamily="18" charset="0"/>
                          <a:ea typeface="Calibri" panose="020F0502020204030204" pitchFamily="34" charset="0"/>
                          <a:cs typeface="Times New Roman" panose="02020603050405020304" pitchFamily="18" charset="0"/>
                        </a:rPr>
                        <a:t>i</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c</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a:effectLst/>
                          <a:latin typeface="Times New Roman" panose="02020603050405020304" pitchFamily="18" charset="0"/>
                          <a:ea typeface="Calibri" panose="020F0502020204030204" pitchFamily="34" charset="0"/>
                          <a:cs typeface="Times New Roman" panose="02020603050405020304" pitchFamily="18" charset="0"/>
                        </a:rPr>
                        <a:t>tions</a:t>
                      </a:r>
                      <a:r>
                        <a:rPr lang="en-US" sz="24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to</a:t>
                      </a:r>
                      <a:r>
                        <a:rPr lang="en-US" sz="24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Stud</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a:effectLst/>
                          <a:latin typeface="Times New Roman" panose="02020603050405020304" pitchFamily="18" charset="0"/>
                          <a:ea typeface="Calibri" panose="020F0502020204030204" pitchFamily="34" charset="0"/>
                          <a:cs typeface="Times New Roman" panose="02020603050405020304" pitchFamily="18" charset="0"/>
                        </a:rPr>
                        <a:t>nt</a:t>
                      </a:r>
                      <a:r>
                        <a:rPr lang="en-US" sz="2400" spc="-3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Assign</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m</a:t>
                      </a:r>
                      <a:r>
                        <a:rPr lang="en-US" sz="2400">
                          <a:effectLst/>
                          <a:latin typeface="Times New Roman" panose="02020603050405020304" pitchFamily="18" charset="0"/>
                          <a:ea typeface="Calibri" panose="020F0502020204030204" pitchFamily="34" charset="0"/>
                          <a:cs typeface="Times New Roman" panose="02020603050405020304" pitchFamily="18" charset="0"/>
                        </a:rPr>
                        <a:t>ent</a:t>
                      </a:r>
                      <a:r>
                        <a:rPr lang="en-US" sz="24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f</a:t>
                      </a:r>
                      <a:r>
                        <a:rPr lang="en-US" sz="240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spc="-3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lottery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03/20/2023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724229"/>
                  </a:ext>
                </a:extLst>
              </a:tr>
              <a:tr h="393107">
                <a:tc>
                  <a:txBody>
                    <a:bodyPr/>
                    <a:lstStyle/>
                    <a:p>
                      <a:pPr marL="0" marR="0" algn="l">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District runs</a:t>
                      </a:r>
                      <a:r>
                        <a:rPr lang="en-US" sz="2400" spc="-5" dirty="0">
                          <a:effectLst/>
                          <a:latin typeface="Times New Roman" panose="02020603050405020304" pitchFamily="18" charset="0"/>
                          <a:ea typeface="Calibri" panose="020F0502020204030204" pitchFamily="34" charset="0"/>
                          <a:cs typeface="Times New Roman" panose="02020603050405020304" pitchFamily="18" charset="0"/>
                        </a:rPr>
                        <a:t> l</a:t>
                      </a:r>
                      <a:r>
                        <a:rPr lang="en-US" sz="2400" spc="5"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ttery</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a:t>
                      </a:r>
                      <a:r>
                        <a:rPr lang="en-US" sz="2400" spc="5"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2400" spc="-15"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le</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a:t>
                      </a:r>
                      <a:r>
                        <a:rPr lang="en-US" sz="2400" spc="5" dirty="0">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a:t>
                      </a:r>
                      <a:r>
                        <a:rPr lang="en-US" sz="2400" spc="-15"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03/20/2022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01171"/>
                  </a:ext>
                </a:extLst>
              </a:tr>
              <a:tr h="393107">
                <a:tc>
                  <a:txBody>
                    <a:bodyPr/>
                    <a:lstStyle/>
                    <a:p>
                      <a:pPr marL="0" marR="0" algn="l">
                        <a:lnSpc>
                          <a:spcPct val="107000"/>
                        </a:lnSpc>
                        <a:spcBef>
                          <a:spcPts val="0"/>
                        </a:spcBef>
                        <a:spcAft>
                          <a:spcPts val="0"/>
                        </a:spcAft>
                      </a:pPr>
                      <a:r>
                        <a:rPr lang="en-US" sz="2400" spc="-15">
                          <a:effectLst/>
                          <a:latin typeface="Times New Roman" panose="02020603050405020304" pitchFamily="18" charset="0"/>
                          <a:ea typeface="Calibri" panose="020F0502020204030204" pitchFamily="34" charset="0"/>
                          <a:cs typeface="Times New Roman" panose="02020603050405020304" pitchFamily="18" charset="0"/>
                        </a:rPr>
                        <a:t>A</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C</a:t>
                      </a:r>
                      <a:r>
                        <a:rPr lang="en-US" sz="2400">
                          <a:effectLst/>
                          <a:latin typeface="Times New Roman" panose="02020603050405020304" pitchFamily="18" charset="0"/>
                          <a:ea typeface="Calibri" panose="020F0502020204030204" pitchFamily="34" charset="0"/>
                          <a:cs typeface="Times New Roman" panose="02020603050405020304" pitchFamily="18" charset="0"/>
                        </a:rPr>
                        <a:t>CA</a:t>
                      </a:r>
                      <a:r>
                        <a:rPr lang="en-US" sz="2400" spc="-6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re</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v</a:t>
                      </a:r>
                      <a:r>
                        <a:rPr lang="en-US" sz="2400">
                          <a:effectLst/>
                          <a:latin typeface="Times New Roman" panose="02020603050405020304" pitchFamily="18" charset="0"/>
                          <a:ea typeface="Calibri" panose="020F0502020204030204" pitchFamily="34" charset="0"/>
                          <a:cs typeface="Times New Roman" panose="02020603050405020304" pitchFamily="18" charset="0"/>
                        </a:rPr>
                        <a:t>ie</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w</a:t>
                      </a:r>
                      <a:r>
                        <a:rPr lang="en-US" sz="2400">
                          <a:effectLst/>
                          <a:latin typeface="Times New Roman" panose="02020603050405020304" pitchFamily="18" charset="0"/>
                          <a:ea typeface="Calibri" panose="020F0502020204030204" pitchFamily="34" charset="0"/>
                          <a:cs typeface="Times New Roman" panose="02020603050405020304" pitchFamily="18" charset="0"/>
                        </a:rPr>
                        <a:t>s</a:t>
                      </a:r>
                      <a:r>
                        <a:rPr lang="en-US" sz="2400" spc="-5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lottery</a:t>
                      </a:r>
                      <a:r>
                        <a:rPr lang="en-US" sz="2400" spc="-5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re</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s</a:t>
                      </a:r>
                      <a:r>
                        <a:rPr lang="en-US" sz="2400">
                          <a:effectLst/>
                          <a:latin typeface="Times New Roman" panose="02020603050405020304" pitchFamily="18" charset="0"/>
                          <a:ea typeface="Calibri" panose="020F0502020204030204" pitchFamily="34" charset="0"/>
                          <a:cs typeface="Times New Roman" panose="02020603050405020304" pitchFamily="18" charset="0"/>
                        </a:rPr>
                        <a:t>u</a:t>
                      </a:r>
                      <a:r>
                        <a:rPr lang="en-US" sz="2400" spc="-15">
                          <a:effectLst/>
                          <a:latin typeface="Times New Roman" panose="02020603050405020304" pitchFamily="18" charset="0"/>
                          <a:ea typeface="Calibri" panose="020F0502020204030204" pitchFamily="34" charset="0"/>
                          <a:cs typeface="Times New Roman" panose="02020603050405020304" pitchFamily="18" charset="0"/>
                        </a:rPr>
                        <a:t>l</a:t>
                      </a:r>
                      <a:r>
                        <a:rPr lang="en-US" sz="2400">
                          <a:effectLst/>
                          <a:latin typeface="Times New Roman" panose="02020603050405020304" pitchFamily="18" charset="0"/>
                          <a:ea typeface="Calibri" panose="020F0502020204030204" pitchFamily="34" charset="0"/>
                          <a:cs typeface="Times New Roman" panose="02020603050405020304" pitchFamily="18" charset="0"/>
                        </a:rPr>
                        <a:t>ts</a:t>
                      </a:r>
                      <a:r>
                        <a:rPr lang="en-US" sz="2400" spc="-5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w</a:t>
                      </a:r>
                      <a:r>
                        <a:rPr lang="en-US" sz="2400" spc="-15">
                          <a:effectLst/>
                          <a:latin typeface="Times New Roman" panose="02020603050405020304" pitchFamily="18" charset="0"/>
                          <a:ea typeface="Calibri" panose="020F0502020204030204" pitchFamily="34" charset="0"/>
                          <a:cs typeface="Times New Roman" panose="02020603050405020304" pitchFamily="18" charset="0"/>
                        </a:rPr>
                        <a:t>i</a:t>
                      </a:r>
                      <a:r>
                        <a:rPr lang="en-US" sz="2400">
                          <a:effectLst/>
                          <a:latin typeface="Times New Roman" panose="02020603050405020304" pitchFamily="18" charset="0"/>
                          <a:ea typeface="Calibri" panose="020F0502020204030204" pitchFamily="34" charset="0"/>
                          <a:cs typeface="Times New Roman" panose="02020603050405020304" pitchFamily="18" charset="0"/>
                        </a:rPr>
                        <a:t>th</a:t>
                      </a:r>
                      <a:r>
                        <a:rPr lang="en-US" sz="2400" spc="-6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Stu</a:t>
                      </a:r>
                      <a:r>
                        <a:rPr lang="en-US" sz="2400" spc="-20">
                          <a:effectLst/>
                          <a:latin typeface="Times New Roman" panose="02020603050405020304" pitchFamily="18" charset="0"/>
                          <a:ea typeface="Calibri" panose="020F0502020204030204" pitchFamily="34" charset="0"/>
                          <a:cs typeface="Times New Roman" panose="02020603050405020304" pitchFamily="18" charset="0"/>
                        </a:rPr>
                        <a:t>d</a:t>
                      </a:r>
                      <a:r>
                        <a:rPr lang="en-US" sz="2400">
                          <a:effectLst/>
                          <a:latin typeface="Times New Roman" panose="02020603050405020304" pitchFamily="18" charset="0"/>
                          <a:ea typeface="Calibri" panose="020F0502020204030204" pitchFamily="34" charset="0"/>
                          <a:cs typeface="Times New Roman" panose="02020603050405020304" pitchFamily="18" charset="0"/>
                        </a:rPr>
                        <a:t>ent</a:t>
                      </a:r>
                      <a:r>
                        <a:rPr lang="en-US" sz="2400" spc="-5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Assi</a:t>
                      </a:r>
                      <a:r>
                        <a:rPr lang="en-US" sz="2400" spc="-20">
                          <a:effectLst/>
                          <a:latin typeface="Times New Roman" panose="02020603050405020304" pitchFamily="18" charset="0"/>
                          <a:ea typeface="Calibri" panose="020F0502020204030204" pitchFamily="34" charset="0"/>
                          <a:cs typeface="Times New Roman" panose="02020603050405020304" pitchFamily="18" charset="0"/>
                        </a:rPr>
                        <a:t>g</a:t>
                      </a:r>
                      <a:r>
                        <a:rPr lang="en-US" sz="2400">
                          <a:effectLst/>
                          <a:latin typeface="Times New Roman" panose="02020603050405020304" pitchFamily="18" charset="0"/>
                          <a:ea typeface="Calibri" panose="020F0502020204030204" pitchFamily="34" charset="0"/>
                          <a:cs typeface="Times New Roman" panose="02020603050405020304" pitchFamily="18" charset="0"/>
                        </a:rPr>
                        <a:t>nment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03/28/2023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61367"/>
                  </a:ext>
                </a:extLst>
              </a:tr>
              <a:tr h="393107">
                <a:tc>
                  <a:txBody>
                    <a:bodyPr/>
                    <a:lstStyle/>
                    <a:p>
                      <a:pPr marL="0" marR="0" algn="l">
                        <a:lnSpc>
                          <a:spcPct val="107000"/>
                        </a:lnSpc>
                        <a:spcBef>
                          <a:spcPts val="0"/>
                        </a:spcBef>
                        <a:spcAft>
                          <a:spcPts val="0"/>
                        </a:spcAft>
                      </a:pPr>
                      <a:r>
                        <a:rPr lang="en-US" sz="2400" spc="-15">
                          <a:effectLst/>
                          <a:latin typeface="Times New Roman" panose="02020603050405020304" pitchFamily="18" charset="0"/>
                          <a:ea typeface="Calibri" panose="020F0502020204030204" pitchFamily="34" charset="0"/>
                          <a:cs typeface="Times New Roman" panose="02020603050405020304" pitchFamily="18" charset="0"/>
                        </a:rPr>
                        <a:t>A</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C</a:t>
                      </a:r>
                      <a:r>
                        <a:rPr lang="en-US" sz="2400">
                          <a:effectLst/>
                          <a:latin typeface="Times New Roman" panose="02020603050405020304" pitchFamily="18" charset="0"/>
                          <a:ea typeface="Calibri" panose="020F0502020204030204" pitchFamily="34" charset="0"/>
                          <a:cs typeface="Times New Roman" panose="02020603050405020304" pitchFamily="18" charset="0"/>
                        </a:rPr>
                        <a:t>CA</a:t>
                      </a:r>
                      <a:r>
                        <a:rPr lang="en-US" sz="2400" spc="-12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m</a:t>
                      </a:r>
                      <a:r>
                        <a:rPr lang="en-US" sz="2400">
                          <a:effectLst/>
                          <a:latin typeface="Times New Roman" panose="02020603050405020304" pitchFamily="18" charset="0"/>
                          <a:ea typeface="Calibri" panose="020F0502020204030204" pitchFamily="34" charset="0"/>
                          <a:cs typeface="Times New Roman" panose="02020603050405020304" pitchFamily="18" charset="0"/>
                        </a:rPr>
                        <a:t>ai</a:t>
                      </a:r>
                      <a:r>
                        <a:rPr lang="en-US" sz="2400" spc="-15">
                          <a:effectLst/>
                          <a:latin typeface="Times New Roman" panose="02020603050405020304" pitchFamily="18" charset="0"/>
                          <a:ea typeface="Calibri" panose="020F0502020204030204" pitchFamily="34" charset="0"/>
                          <a:cs typeface="Times New Roman" panose="02020603050405020304" pitchFamily="18" charset="0"/>
                        </a:rPr>
                        <a:t>l</a:t>
                      </a:r>
                      <a:r>
                        <a:rPr lang="en-US" sz="2400">
                          <a:effectLst/>
                          <a:latin typeface="Times New Roman" panose="02020603050405020304" pitchFamily="18" charset="0"/>
                          <a:ea typeface="Calibri" panose="020F0502020204030204" pitchFamily="34" charset="0"/>
                          <a:cs typeface="Times New Roman" panose="02020603050405020304" pitchFamily="18" charset="0"/>
                        </a:rPr>
                        <a:t>s</a:t>
                      </a:r>
                      <a:r>
                        <a:rPr lang="en-US" sz="24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l</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o</a:t>
                      </a:r>
                      <a:r>
                        <a:rPr lang="en-US" sz="2400">
                          <a:effectLst/>
                          <a:latin typeface="Times New Roman" panose="02020603050405020304" pitchFamily="18" charset="0"/>
                          <a:ea typeface="Calibri" panose="020F0502020204030204" pitchFamily="34" charset="0"/>
                          <a:cs typeface="Times New Roman" panose="02020603050405020304" pitchFamily="18" charset="0"/>
                        </a:rPr>
                        <a:t>tt</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a:effectLst/>
                          <a:latin typeface="Times New Roman" panose="02020603050405020304" pitchFamily="18" charset="0"/>
                          <a:ea typeface="Calibri" panose="020F0502020204030204" pitchFamily="34" charset="0"/>
                          <a:cs typeface="Times New Roman" panose="02020603050405020304" pitchFamily="18" charset="0"/>
                        </a:rPr>
                        <a:t>ry</a:t>
                      </a:r>
                      <a:r>
                        <a:rPr lang="en-US" sz="24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results</a:t>
                      </a:r>
                      <a:r>
                        <a:rPr lang="en-US" sz="24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to</a:t>
                      </a:r>
                      <a:r>
                        <a:rPr lang="en-US" sz="2400" spc="-11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HS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03/30/2023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686805"/>
                  </a:ext>
                </a:extLst>
              </a:tr>
              <a:tr h="393107">
                <a:tc>
                  <a:txBody>
                    <a:bodyPr/>
                    <a:lstStyle/>
                    <a:p>
                      <a:pPr marL="0" marR="0" algn="l">
                        <a:lnSpc>
                          <a:spcPct val="107000"/>
                        </a:lnSpc>
                        <a:spcBef>
                          <a:spcPts val="0"/>
                        </a:spcBef>
                        <a:spcAft>
                          <a:spcPts val="0"/>
                        </a:spcAft>
                      </a:pPr>
                      <a:r>
                        <a:rPr lang="en-US" sz="2400" spc="-15">
                          <a:effectLst/>
                          <a:latin typeface="Times New Roman" panose="02020603050405020304" pitchFamily="18" charset="0"/>
                          <a:ea typeface="Calibri" panose="020F0502020204030204" pitchFamily="34" charset="0"/>
                          <a:cs typeface="Times New Roman" panose="02020603050405020304" pitchFamily="18" charset="0"/>
                        </a:rPr>
                        <a:t>A</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C</a:t>
                      </a:r>
                      <a:r>
                        <a:rPr lang="en-US" sz="2400">
                          <a:effectLst/>
                          <a:latin typeface="Times New Roman" panose="02020603050405020304" pitchFamily="18" charset="0"/>
                          <a:ea typeface="Calibri" panose="020F0502020204030204" pitchFamily="34" charset="0"/>
                          <a:cs typeface="Times New Roman" panose="02020603050405020304" pitchFamily="18" charset="0"/>
                        </a:rPr>
                        <a:t>CA</a:t>
                      </a:r>
                      <a:r>
                        <a:rPr lang="en-US" sz="2400" spc="15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s</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c</a:t>
                      </a:r>
                      <a:r>
                        <a:rPr lang="en-US" sz="240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a:effectLst/>
                          <a:latin typeface="Times New Roman" panose="02020603050405020304" pitchFamily="18" charset="0"/>
                          <a:ea typeface="Calibri" panose="020F0502020204030204" pitchFamily="34" charset="0"/>
                          <a:cs typeface="Times New Roman" panose="02020603050405020304" pitchFamily="18" charset="0"/>
                        </a:rPr>
                        <a:t>du</a:t>
                      </a:r>
                      <a:r>
                        <a:rPr lang="en-US" sz="2400" spc="-15">
                          <a:effectLst/>
                          <a:latin typeface="Times New Roman" panose="02020603050405020304" pitchFamily="18" charset="0"/>
                          <a:ea typeface="Calibri" panose="020F0502020204030204" pitchFamily="34" charset="0"/>
                          <a:cs typeface="Times New Roman" panose="02020603050405020304" pitchFamily="18" charset="0"/>
                        </a:rPr>
                        <a:t>l</a:t>
                      </a:r>
                      <a:r>
                        <a:rPr lang="en-US" sz="2400">
                          <a:effectLst/>
                          <a:latin typeface="Times New Roman" panose="02020603050405020304" pitchFamily="18" charset="0"/>
                          <a:ea typeface="Calibri" panose="020F0502020204030204" pitchFamily="34" charset="0"/>
                          <a:cs typeface="Times New Roman" panose="02020603050405020304" pitchFamily="18" charset="0"/>
                        </a:rPr>
                        <a:t>es</a:t>
                      </a:r>
                      <a:r>
                        <a:rPr lang="en-US" sz="2400" spc="16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stud</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a:effectLst/>
                          <a:latin typeface="Times New Roman" panose="02020603050405020304" pitchFamily="18" charset="0"/>
                          <a:ea typeface="Calibri" panose="020F0502020204030204" pitchFamily="34" charset="0"/>
                          <a:cs typeface="Times New Roman" panose="02020603050405020304" pitchFamily="18" charset="0"/>
                        </a:rPr>
                        <a:t>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03/31/2023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434312"/>
                  </a:ext>
                </a:extLst>
              </a:tr>
              <a:tr h="393107">
                <a:tc>
                  <a:txBody>
                    <a:bodyPr/>
                    <a:lstStyle/>
                    <a:p>
                      <a:pPr marL="0" marR="0" algn="l">
                        <a:lnSpc>
                          <a:spcPct val="107000"/>
                        </a:lnSpc>
                        <a:spcBef>
                          <a:spcPts val="0"/>
                        </a:spcBef>
                        <a:spcAft>
                          <a:spcPts val="0"/>
                        </a:spcAft>
                      </a:pPr>
                      <a:r>
                        <a:rPr lang="en-US" sz="2400" spc="-15">
                          <a:effectLst/>
                          <a:latin typeface="Times New Roman" panose="02020603050405020304" pitchFamily="18" charset="0"/>
                          <a:ea typeface="Calibri" panose="020F0502020204030204" pitchFamily="34" charset="0"/>
                          <a:cs typeface="Times New Roman" panose="02020603050405020304" pitchFamily="18" charset="0"/>
                        </a:rPr>
                        <a:t>A</a:t>
                      </a:r>
                      <a:r>
                        <a:rPr lang="en-US" sz="2400" spc="5">
                          <a:effectLst/>
                          <a:latin typeface="Times New Roman" panose="02020603050405020304" pitchFamily="18" charset="0"/>
                          <a:ea typeface="Calibri" panose="020F0502020204030204" pitchFamily="34" charset="0"/>
                          <a:cs typeface="Times New Roman" panose="02020603050405020304" pitchFamily="18" charset="0"/>
                        </a:rPr>
                        <a:t>C</a:t>
                      </a:r>
                      <a:r>
                        <a:rPr lang="en-US" sz="2400">
                          <a:effectLst/>
                          <a:latin typeface="Times New Roman" panose="02020603050405020304" pitchFamily="18" charset="0"/>
                          <a:ea typeface="Calibri" panose="020F0502020204030204" pitchFamily="34" charset="0"/>
                          <a:cs typeface="Times New Roman" panose="02020603050405020304" pitchFamily="18" charset="0"/>
                        </a:rPr>
                        <a:t>CA </a:t>
                      </a:r>
                      <a:r>
                        <a:rPr lang="en-US" sz="2400" spc="80">
                          <a:effectLst/>
                          <a:latin typeface="Times New Roman" panose="02020603050405020304" pitchFamily="18" charset="0"/>
                          <a:ea typeface="Calibri" panose="020F0502020204030204" pitchFamily="34" charset="0"/>
                          <a:cs typeface="Times New Roman" panose="02020603050405020304" pitchFamily="18" charset="0"/>
                        </a:rPr>
                        <a:t>notifies</a:t>
                      </a:r>
                      <a:r>
                        <a:rPr lang="en-US" sz="2400" spc="105">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parents/stud</a:t>
                      </a:r>
                      <a:r>
                        <a:rPr lang="en-US" sz="2400" spc="-10">
                          <a:effectLst/>
                          <a:latin typeface="Times New Roman" panose="02020603050405020304" pitchFamily="18" charset="0"/>
                          <a:ea typeface="Calibri" panose="020F0502020204030204" pitchFamily="34" charset="0"/>
                          <a:cs typeface="Times New Roman" panose="02020603050405020304" pitchFamily="18" charset="0"/>
                        </a:rPr>
                        <a:t>e</a:t>
                      </a:r>
                      <a:r>
                        <a:rPr lang="en-US" sz="2400">
                          <a:effectLst/>
                          <a:latin typeface="Times New Roman" panose="02020603050405020304" pitchFamily="18" charset="0"/>
                          <a:ea typeface="Calibri" panose="020F0502020204030204" pitchFamily="34" charset="0"/>
                          <a:cs typeface="Times New Roman" panose="02020603050405020304" pitchFamily="18" charset="0"/>
                        </a:rPr>
                        <a:t>nts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(email)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04/18/2023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792840"/>
                  </a:ext>
                </a:extLst>
              </a:tr>
              <a:tr h="393107">
                <a:tc>
                  <a:txBody>
                    <a:bodyPr/>
                    <a:lstStyle/>
                    <a:p>
                      <a:pPr marL="0" marR="0" algn="l">
                        <a:lnSpc>
                          <a:spcPct val="107000"/>
                        </a:lnSpc>
                        <a:spcBef>
                          <a:spcPts val="0"/>
                        </a:spcBef>
                        <a:spcAft>
                          <a:spcPts val="0"/>
                        </a:spcAft>
                      </a:pPr>
                      <a:r>
                        <a:rPr lang="en-US" sz="2400" spc="-15">
                          <a:effectLst/>
                          <a:latin typeface="Times New Roman" panose="02020603050405020304" pitchFamily="18" charset="0"/>
                          <a:ea typeface="Calibri" panose="020F0502020204030204" pitchFamily="34" charset="0"/>
                          <a:cs typeface="Times New Roman" panose="02020603050405020304" pitchFamily="18" charset="0"/>
                        </a:rPr>
                        <a:t>ACCA mails student schedules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05/25/2023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914558"/>
                  </a:ext>
                </a:extLst>
              </a:tr>
            </a:tbl>
          </a:graphicData>
        </a:graphic>
      </p:graphicFrame>
    </p:spTree>
    <p:extLst>
      <p:ext uri="{BB962C8B-B14F-4D97-AF65-F5344CB8AC3E}">
        <p14:creationId xmlns:p14="http://schemas.microsoft.com/office/powerpoint/2010/main" val="17655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6"/>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defTabSz="914400"/>
            <a:fld id="{00000000-1234-1234-1234-123412341234}" type="slidenum">
              <a:rPr lang="en-US" kern="0">
                <a:solidFill>
                  <a:srgbClr val="000000"/>
                </a:solidFill>
              </a:rPr>
              <a:pPr defTabSz="914400"/>
              <a:t>19</a:t>
            </a:fld>
            <a:endParaRPr kern="0">
              <a:solidFill>
                <a:srgbClr val="000000"/>
              </a:solidFill>
            </a:endParaRPr>
          </a:p>
        </p:txBody>
      </p:sp>
      <p:sp>
        <p:nvSpPr>
          <p:cNvPr id="581" name="Google Shape;581;p86"/>
          <p:cNvSpPr txBox="1"/>
          <p:nvPr/>
        </p:nvSpPr>
        <p:spPr>
          <a:xfrm>
            <a:off x="2065933" y="1397405"/>
            <a:ext cx="2996700" cy="338700"/>
          </a:xfrm>
          <a:prstGeom prst="rect">
            <a:avLst/>
          </a:prstGeom>
          <a:noFill/>
          <a:ln>
            <a:noFill/>
          </a:ln>
        </p:spPr>
        <p:txBody>
          <a:bodyPr spcFirstLastPara="1" wrap="square" lIns="91425" tIns="45700" rIns="91425" bIns="45700" anchor="t" anchorCtr="0">
            <a:spAutoFit/>
          </a:bodyPr>
          <a:lstStyle/>
          <a:p>
            <a:pPr defTabSz="914400">
              <a:buClr>
                <a:srgbClr val="000000"/>
              </a:buClr>
              <a:buSzPts val="1600"/>
            </a:pPr>
            <a:r>
              <a:rPr lang="en-US" sz="1600" b="1" kern="0" dirty="0">
                <a:solidFill>
                  <a:srgbClr val="2E75B5"/>
                </a:solidFill>
                <a:latin typeface="Arial"/>
                <a:ea typeface="Arial"/>
                <a:cs typeface="Arial"/>
                <a:sym typeface="Arial"/>
              </a:rPr>
              <a:t>Enrollment By Pathway</a:t>
            </a:r>
            <a:endParaRPr sz="1600" b="1" kern="0" dirty="0">
              <a:solidFill>
                <a:srgbClr val="2E75B5"/>
              </a:solidFill>
              <a:latin typeface="Arial"/>
              <a:ea typeface="Arial"/>
              <a:cs typeface="Arial"/>
              <a:sym typeface="Arial"/>
            </a:endParaRPr>
          </a:p>
        </p:txBody>
      </p:sp>
      <p:graphicFrame>
        <p:nvGraphicFramePr>
          <p:cNvPr id="583" name="Google Shape;583;p86"/>
          <p:cNvGraphicFramePr/>
          <p:nvPr/>
        </p:nvGraphicFramePr>
        <p:xfrm>
          <a:off x="1720233" y="2042546"/>
          <a:ext cx="3056975" cy="3458605"/>
        </p:xfrm>
        <a:graphic>
          <a:graphicData uri="http://schemas.openxmlformats.org/drawingml/2006/table">
            <a:tbl>
              <a:tblPr firstRow="1" bandRow="1">
                <a:noFill/>
              </a:tblPr>
              <a:tblGrid>
                <a:gridCol w="1916550">
                  <a:extLst>
                    <a:ext uri="{9D8B030D-6E8A-4147-A177-3AD203B41FA5}">
                      <a16:colId xmlns:a16="http://schemas.microsoft.com/office/drawing/2014/main" val="20000"/>
                    </a:ext>
                  </a:extLst>
                </a:gridCol>
                <a:gridCol w="1140425">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Pathway</a:t>
                      </a:r>
                      <a:endParaRPr sz="800" u="none" strike="noStrike" cap="none"/>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 of Students Enrolled </a:t>
                      </a:r>
                      <a:endParaRPr sz="800" u="none" strike="noStrike" cap="none"/>
                    </a:p>
                  </a:txBody>
                  <a:tcPr marL="91450" marR="91450" marT="45725" marB="45725" anchor="b"/>
                </a:tc>
                <a:extLst>
                  <a:ext uri="{0D108BD9-81ED-4DB2-BD59-A6C34878D82A}">
                    <a16:rowId xmlns:a16="http://schemas.microsoft.com/office/drawing/2014/main" val="1000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Patient Care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56</a:t>
                      </a:r>
                      <a:endParaRPr sz="800" dirty="0"/>
                    </a:p>
                  </a:txBody>
                  <a:tcPr marL="91450" marR="91450" marT="45725" marB="45725"/>
                </a:tc>
                <a:extLst>
                  <a:ext uri="{0D108BD9-81ED-4DB2-BD59-A6C34878D82A}">
                    <a16:rowId xmlns:a16="http://schemas.microsoft.com/office/drawing/2014/main" val="1000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Cybersecurity</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40</a:t>
                      </a:r>
                      <a:endParaRPr sz="800" dirty="0"/>
                    </a:p>
                  </a:txBody>
                  <a:tcPr marL="91450" marR="91450" marT="45725" marB="45725"/>
                </a:tc>
                <a:extLst>
                  <a:ext uri="{0D108BD9-81ED-4DB2-BD59-A6C34878D82A}">
                    <a16:rowId xmlns:a16="http://schemas.microsoft.com/office/drawing/2014/main" val="1000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Culinary Arts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53</a:t>
                      </a:r>
                      <a:endParaRPr sz="800" dirty="0"/>
                    </a:p>
                  </a:txBody>
                  <a:tcPr marL="91450" marR="91450" marT="45725" marB="45725"/>
                </a:tc>
                <a:extLst>
                  <a:ext uri="{0D108BD9-81ED-4DB2-BD59-A6C34878D82A}">
                    <a16:rowId xmlns:a16="http://schemas.microsoft.com/office/drawing/2014/main" val="10003"/>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Criminal Investigations</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49</a:t>
                      </a:r>
                      <a:endParaRPr sz="800" dirty="0"/>
                    </a:p>
                  </a:txBody>
                  <a:tcPr marL="91450" marR="91450" marT="45725" marB="45725"/>
                </a:tc>
                <a:extLst>
                  <a:ext uri="{0D108BD9-81ED-4DB2-BD59-A6C34878D82A}">
                    <a16:rowId xmlns:a16="http://schemas.microsoft.com/office/drawing/2014/main" val="10004"/>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Dental Science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56</a:t>
                      </a:r>
                      <a:endParaRPr sz="800" dirty="0"/>
                    </a:p>
                  </a:txBody>
                  <a:tcPr marL="91450" marR="91450" marT="45725" marB="45725"/>
                </a:tc>
                <a:extLst>
                  <a:ext uri="{0D108BD9-81ED-4DB2-BD59-A6C34878D82A}">
                    <a16:rowId xmlns:a16="http://schemas.microsoft.com/office/drawing/2014/main" val="10005"/>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Automotive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40</a:t>
                      </a:r>
                      <a:endParaRPr sz="800" dirty="0"/>
                    </a:p>
                  </a:txBody>
                  <a:tcPr marL="91450" marR="91450" marT="45725" marB="45725"/>
                </a:tc>
                <a:extLst>
                  <a:ext uri="{0D108BD9-81ED-4DB2-BD59-A6C34878D82A}">
                    <a16:rowId xmlns:a16="http://schemas.microsoft.com/office/drawing/2014/main" val="10006"/>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Infant/Toddler Childcare (college credit)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38</a:t>
                      </a:r>
                      <a:endParaRPr sz="800" dirty="0"/>
                    </a:p>
                  </a:txBody>
                  <a:tcPr marL="91450" marR="91450" marT="45725" marB="45725"/>
                </a:tc>
                <a:extLst>
                  <a:ext uri="{0D108BD9-81ED-4DB2-BD59-A6C34878D82A}">
                    <a16:rowId xmlns:a16="http://schemas.microsoft.com/office/drawing/2014/main" val="10007"/>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Carpentry</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30</a:t>
                      </a:r>
                      <a:endParaRPr sz="800" dirty="0"/>
                    </a:p>
                  </a:txBody>
                  <a:tcPr marL="91450" marR="91450" marT="45725" marB="45725"/>
                </a:tc>
                <a:extLst>
                  <a:ext uri="{0D108BD9-81ED-4DB2-BD59-A6C34878D82A}">
                    <a16:rowId xmlns:a16="http://schemas.microsoft.com/office/drawing/2014/main" val="10008"/>
                  </a:ext>
                </a:extLst>
              </a:tr>
              <a:tr h="18615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Early College (college credit)</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50</a:t>
                      </a:r>
                      <a:endParaRPr sz="800" dirty="0"/>
                    </a:p>
                  </a:txBody>
                  <a:tcPr marL="91450" marR="91450" marT="45725" marB="45725"/>
                </a:tc>
                <a:extLst>
                  <a:ext uri="{0D108BD9-81ED-4DB2-BD59-A6C34878D82A}">
                    <a16:rowId xmlns:a16="http://schemas.microsoft.com/office/drawing/2014/main" val="10009"/>
                  </a:ext>
                </a:extLst>
              </a:tr>
              <a:tr h="219200">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Graphic Design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48</a:t>
                      </a:r>
                      <a:endParaRPr sz="800" dirty="0"/>
                    </a:p>
                  </a:txBody>
                  <a:tcPr marL="91450" marR="91450" marT="45725" marB="45725"/>
                </a:tc>
                <a:extLst>
                  <a:ext uri="{0D108BD9-81ED-4DB2-BD59-A6C34878D82A}">
                    <a16:rowId xmlns:a16="http://schemas.microsoft.com/office/drawing/2014/main" val="1001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HVAC – Refrigeration</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26</a:t>
                      </a:r>
                      <a:endParaRPr sz="800" dirty="0"/>
                    </a:p>
                  </a:txBody>
                  <a:tcPr marL="91450" marR="91450" marT="45725" marB="45725"/>
                </a:tc>
                <a:extLst>
                  <a:ext uri="{0D108BD9-81ED-4DB2-BD59-A6C34878D82A}">
                    <a16:rowId xmlns:a16="http://schemas.microsoft.com/office/drawing/2014/main" val="1001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Game Design (Programming)</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51</a:t>
                      </a:r>
                      <a:endParaRPr sz="800" dirty="0"/>
                    </a:p>
                  </a:txBody>
                  <a:tcPr marL="91450" marR="91450" marT="45725" marB="45725"/>
                </a:tc>
                <a:extLst>
                  <a:ext uri="{0D108BD9-81ED-4DB2-BD59-A6C34878D82A}">
                    <a16:rowId xmlns:a16="http://schemas.microsoft.com/office/drawing/2014/main" val="1001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Hospitality, Recreation, Tourism</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38</a:t>
                      </a:r>
                      <a:endParaRPr sz="800" dirty="0"/>
                    </a:p>
                  </a:txBody>
                  <a:tcPr marL="91450" marR="91450" marT="45725" marB="45725"/>
                </a:tc>
                <a:extLst>
                  <a:ext uri="{0D108BD9-81ED-4DB2-BD59-A6C34878D82A}">
                    <a16:rowId xmlns:a16="http://schemas.microsoft.com/office/drawing/2014/main" val="10013"/>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Teaching as a Profession</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25</a:t>
                      </a:r>
                      <a:endParaRPr sz="800" dirty="0"/>
                    </a:p>
                  </a:txBody>
                  <a:tcPr marL="91450" marR="91450" marT="45725" marB="45725"/>
                </a:tc>
                <a:extLst>
                  <a:ext uri="{0D108BD9-81ED-4DB2-BD59-A6C34878D82A}">
                    <a16:rowId xmlns:a16="http://schemas.microsoft.com/office/drawing/2014/main" val="1493220526"/>
                  </a:ext>
                </a:extLst>
              </a:tr>
              <a:tr h="25222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dirty="0"/>
                        <a:t>TOTAL</a:t>
                      </a:r>
                      <a:endParaRPr sz="800" b="1" u="none" strike="noStrike" cap="none" dirty="0"/>
                    </a:p>
                  </a:txBody>
                  <a:tcPr marL="91450" marR="91450" marT="45725" marB="45725"/>
                </a:tc>
                <a:tc>
                  <a:txBody>
                    <a:bodyPr/>
                    <a:lstStyle/>
                    <a:p>
                      <a:pPr marL="0" lvl="0" indent="0" algn="l" rtl="0">
                        <a:spcBef>
                          <a:spcPts val="0"/>
                        </a:spcBef>
                        <a:spcAft>
                          <a:spcPts val="0"/>
                        </a:spcAft>
                        <a:buNone/>
                      </a:pPr>
                      <a:r>
                        <a:rPr lang="en-US" sz="800" dirty="0"/>
                        <a:t>600</a:t>
                      </a:r>
                      <a:endParaRPr sz="800" dirty="0"/>
                    </a:p>
                  </a:txBody>
                  <a:tcPr marL="91450" marR="91450" marT="45725" marB="45725"/>
                </a:tc>
                <a:extLst>
                  <a:ext uri="{0D108BD9-81ED-4DB2-BD59-A6C34878D82A}">
                    <a16:rowId xmlns:a16="http://schemas.microsoft.com/office/drawing/2014/main" val="10014"/>
                  </a:ext>
                </a:extLst>
              </a:tr>
            </a:tbl>
          </a:graphicData>
        </a:graphic>
      </p:graphicFrame>
      <p:sp>
        <p:nvSpPr>
          <p:cNvPr id="585" name="Google Shape;585;p86"/>
          <p:cNvSpPr txBox="1"/>
          <p:nvPr/>
        </p:nvSpPr>
        <p:spPr>
          <a:xfrm>
            <a:off x="7959436" y="1397405"/>
            <a:ext cx="2996700" cy="338700"/>
          </a:xfrm>
          <a:prstGeom prst="rect">
            <a:avLst/>
          </a:prstGeom>
          <a:noFill/>
          <a:ln>
            <a:noFill/>
          </a:ln>
        </p:spPr>
        <p:txBody>
          <a:bodyPr spcFirstLastPara="1" wrap="square" lIns="91425" tIns="45700" rIns="91425" bIns="45700" anchor="t" anchorCtr="0">
            <a:spAutoFit/>
          </a:bodyPr>
          <a:lstStyle/>
          <a:p>
            <a:pPr defTabSz="914400">
              <a:buClr>
                <a:srgbClr val="000000"/>
              </a:buClr>
              <a:buSzPts val="1600"/>
            </a:pPr>
            <a:r>
              <a:rPr lang="en-US" sz="1600" b="1" kern="0" dirty="0">
                <a:solidFill>
                  <a:srgbClr val="2E75B5"/>
                </a:solidFill>
                <a:latin typeface="Arial"/>
                <a:ea typeface="Arial"/>
                <a:cs typeface="Arial"/>
                <a:sym typeface="Arial"/>
              </a:rPr>
              <a:t>Enrollment By </a:t>
            </a:r>
            <a:r>
              <a:rPr lang="en-US" sz="1600" b="1" kern="0" dirty="0">
                <a:solidFill>
                  <a:srgbClr val="2E75B5"/>
                </a:solidFill>
                <a:latin typeface="Arial"/>
                <a:cs typeface="Arial"/>
                <a:sym typeface="Arial"/>
              </a:rPr>
              <a:t>Grade</a:t>
            </a:r>
            <a:endParaRPr sz="1600" b="1" kern="0" dirty="0">
              <a:solidFill>
                <a:srgbClr val="2E75B5"/>
              </a:solidFill>
              <a:latin typeface="Arial"/>
              <a:ea typeface="Arial"/>
              <a:cs typeface="Arial"/>
              <a:sym typeface="Arial"/>
            </a:endParaRPr>
          </a:p>
        </p:txBody>
      </p:sp>
      <p:graphicFrame>
        <p:nvGraphicFramePr>
          <p:cNvPr id="586" name="Google Shape;586;p86"/>
          <p:cNvGraphicFramePr/>
          <p:nvPr/>
        </p:nvGraphicFramePr>
        <p:xfrm>
          <a:off x="7900558" y="1985071"/>
          <a:ext cx="2573325" cy="1105705"/>
        </p:xfrm>
        <a:graphic>
          <a:graphicData uri="http://schemas.openxmlformats.org/drawingml/2006/table">
            <a:tbl>
              <a:tblPr firstRow="1" bandRow="1">
                <a:noFill/>
              </a:tblPr>
              <a:tblGrid>
                <a:gridCol w="1374875">
                  <a:extLst>
                    <a:ext uri="{9D8B030D-6E8A-4147-A177-3AD203B41FA5}">
                      <a16:colId xmlns:a16="http://schemas.microsoft.com/office/drawing/2014/main" val="20000"/>
                    </a:ext>
                  </a:extLst>
                </a:gridCol>
                <a:gridCol w="1198450">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Clr>
                          <a:srgbClr val="000000"/>
                        </a:buClr>
                        <a:buSzPts val="1300"/>
                        <a:buFont typeface="Arial"/>
                        <a:buNone/>
                      </a:pPr>
                      <a:r>
                        <a:rPr lang="en-US" sz="800"/>
                        <a:t>Grade Level</a:t>
                      </a:r>
                      <a:endParaRPr sz="800" u="none" strike="noStrike" cap="none"/>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300"/>
                        <a:buFont typeface="Arial"/>
                        <a:buNone/>
                      </a:pPr>
                      <a:r>
                        <a:rPr lang="en-US" sz="800" u="none" strike="noStrike" cap="none"/>
                        <a:t># of Students Enrolled </a:t>
                      </a:r>
                      <a:endParaRPr sz="800" u="none" strike="noStrike" cap="none"/>
                    </a:p>
                  </a:txBody>
                  <a:tcPr marL="91450" marR="91450" marT="45725" marB="45725" anchor="b"/>
                </a:tc>
                <a:extLst>
                  <a:ext uri="{0D108BD9-81ED-4DB2-BD59-A6C34878D82A}">
                    <a16:rowId xmlns:a16="http://schemas.microsoft.com/office/drawing/2014/main" val="10000"/>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a:t>10th Grade </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96</a:t>
                      </a:r>
                      <a:endParaRPr sz="800" dirty="0"/>
                    </a:p>
                  </a:txBody>
                  <a:tcPr marL="91450" marR="91450" marT="45725" marB="45725"/>
                </a:tc>
                <a:extLst>
                  <a:ext uri="{0D108BD9-81ED-4DB2-BD59-A6C34878D82A}">
                    <a16:rowId xmlns:a16="http://schemas.microsoft.com/office/drawing/2014/main" val="10001"/>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a:t>11th Grade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257</a:t>
                      </a:r>
                      <a:endParaRPr sz="800" dirty="0"/>
                    </a:p>
                  </a:txBody>
                  <a:tcPr marL="91450" marR="91450" marT="45725" marB="45725"/>
                </a:tc>
                <a:extLst>
                  <a:ext uri="{0D108BD9-81ED-4DB2-BD59-A6C34878D82A}">
                    <a16:rowId xmlns:a16="http://schemas.microsoft.com/office/drawing/2014/main" val="10002"/>
                  </a:ext>
                </a:extLst>
              </a:tr>
              <a:tr h="182175">
                <a:tc>
                  <a:txBody>
                    <a:bodyPr/>
                    <a:lstStyle/>
                    <a:p>
                      <a:pPr marL="0" marR="0" lvl="0" indent="0" algn="l" rtl="0">
                        <a:lnSpc>
                          <a:spcPct val="100000"/>
                        </a:lnSpc>
                        <a:spcBef>
                          <a:spcPts val="0"/>
                        </a:spcBef>
                        <a:spcAft>
                          <a:spcPts val="0"/>
                        </a:spcAft>
                        <a:buClr>
                          <a:srgbClr val="000000"/>
                        </a:buClr>
                        <a:buSzPts val="1400"/>
                        <a:buFont typeface="Arial"/>
                        <a:buNone/>
                      </a:pPr>
                      <a:r>
                        <a:rPr lang="en-US" sz="800" b="1"/>
                        <a:t>12th Grade</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247</a:t>
                      </a:r>
                      <a:endParaRPr sz="800" dirty="0"/>
                    </a:p>
                  </a:txBody>
                  <a:tcPr marL="91450" marR="91450" marT="45725" marB="45725"/>
                </a:tc>
                <a:extLst>
                  <a:ext uri="{0D108BD9-81ED-4DB2-BD59-A6C34878D82A}">
                    <a16:rowId xmlns:a16="http://schemas.microsoft.com/office/drawing/2014/main" val="10003"/>
                  </a:ext>
                </a:extLst>
              </a:tr>
              <a:tr h="252225">
                <a:tc>
                  <a:txBody>
                    <a:bodyPr/>
                    <a:lstStyle/>
                    <a:p>
                      <a:pPr marL="0" marR="0" lvl="0" indent="0" algn="l" rtl="0">
                        <a:lnSpc>
                          <a:spcPct val="100000"/>
                        </a:lnSpc>
                        <a:spcBef>
                          <a:spcPts val="0"/>
                        </a:spcBef>
                        <a:spcAft>
                          <a:spcPts val="0"/>
                        </a:spcAft>
                        <a:buClr>
                          <a:srgbClr val="000000"/>
                        </a:buClr>
                        <a:buSzPts val="1400"/>
                        <a:buFont typeface="Arial"/>
                        <a:buNone/>
                      </a:pPr>
                      <a:r>
                        <a:rPr lang="en-US" sz="800" b="1" u="none" strike="noStrike" cap="none"/>
                        <a:t>TOTAL</a:t>
                      </a:r>
                      <a:endParaRPr sz="800" b="1" u="none" strike="noStrike" cap="none"/>
                    </a:p>
                  </a:txBody>
                  <a:tcPr marL="91450" marR="91450" marT="45725" marB="45725"/>
                </a:tc>
                <a:tc>
                  <a:txBody>
                    <a:bodyPr/>
                    <a:lstStyle/>
                    <a:p>
                      <a:pPr marL="0" lvl="0" indent="0" algn="l" rtl="0">
                        <a:spcBef>
                          <a:spcPts val="0"/>
                        </a:spcBef>
                        <a:spcAft>
                          <a:spcPts val="0"/>
                        </a:spcAft>
                        <a:buNone/>
                      </a:pPr>
                      <a:r>
                        <a:rPr lang="en-US" sz="800" dirty="0"/>
                        <a:t>600</a:t>
                      </a:r>
                      <a:endParaRPr sz="800" dirty="0"/>
                    </a:p>
                  </a:txBody>
                  <a:tcPr marL="91450" marR="91450" marT="45725" marB="45725"/>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76F45330-3A60-E08F-84D4-E12D8B804073}"/>
              </a:ext>
            </a:extLst>
          </p:cNvPr>
          <p:cNvSpPr txBox="1"/>
          <p:nvPr/>
        </p:nvSpPr>
        <p:spPr>
          <a:xfrm>
            <a:off x="367470" y="640935"/>
            <a:ext cx="8921810" cy="461665"/>
          </a:xfrm>
          <a:prstGeom prst="rect">
            <a:avLst/>
          </a:prstGeom>
          <a:noFill/>
        </p:spPr>
        <p:txBody>
          <a:bodyPr wrap="square" rtlCol="0">
            <a:spAutoFit/>
          </a:bodyPr>
          <a:lstStyle/>
          <a:p>
            <a:r>
              <a:rPr lang="en-US" sz="2400" b="1" dirty="0"/>
              <a:t>Number of Students Enrolled per Pathway for 2023-2024 School Year</a:t>
            </a:r>
          </a:p>
        </p:txBody>
      </p:sp>
      <p:sp>
        <p:nvSpPr>
          <p:cNvPr id="3" name="TextBox 2">
            <a:extLst>
              <a:ext uri="{FF2B5EF4-FFF2-40B4-BE49-F238E27FC236}">
                <a16:creationId xmlns:a16="http://schemas.microsoft.com/office/drawing/2014/main" id="{E02F6EAA-DD95-9250-8276-500A3BA36110}"/>
              </a:ext>
            </a:extLst>
          </p:cNvPr>
          <p:cNvSpPr txBox="1"/>
          <p:nvPr/>
        </p:nvSpPr>
        <p:spPr>
          <a:xfrm>
            <a:off x="8196689" y="4116755"/>
            <a:ext cx="3497080" cy="923330"/>
          </a:xfrm>
          <a:prstGeom prst="rect">
            <a:avLst/>
          </a:prstGeom>
          <a:noFill/>
        </p:spPr>
        <p:txBody>
          <a:bodyPr wrap="square" rtlCol="0">
            <a:spAutoFit/>
          </a:bodyPr>
          <a:lstStyle/>
          <a:p>
            <a:r>
              <a:rPr lang="en-US" b="1" i="1" dirty="0"/>
              <a:t>*Enrollment may change due to students meeting graduation requirements at home schools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3400">
                <a:solidFill>
                  <a:schemeClr val="tx1">
                    <a:lumMod val="75000"/>
                    <a:lumOff val="25000"/>
                  </a:schemeClr>
                </a:solidFill>
              </a:rPr>
              <a:t>Welcome </a:t>
            </a:r>
            <a:br>
              <a:rPr lang="en-US" sz="3400">
                <a:solidFill>
                  <a:schemeClr val="tx1">
                    <a:lumMod val="75000"/>
                    <a:lumOff val="25000"/>
                  </a:schemeClr>
                </a:solidFill>
              </a:rPr>
            </a:br>
            <a:r>
              <a:rPr lang="en-US" sz="3400">
                <a:solidFill>
                  <a:schemeClr val="tx1">
                    <a:lumMod val="75000"/>
                    <a:lumOff val="25000"/>
                  </a:schemeClr>
                </a:solidFill>
              </a:rPr>
              <a:t>ACCA Board Members </a:t>
            </a:r>
            <a:br>
              <a:rPr lang="en-US" sz="3400">
                <a:solidFill>
                  <a:schemeClr val="tx1">
                    <a:lumMod val="75000"/>
                    <a:lumOff val="25000"/>
                  </a:schemeClr>
                </a:solidFill>
              </a:rPr>
            </a:br>
            <a:r>
              <a:rPr lang="en-US" sz="3400">
                <a:solidFill>
                  <a:schemeClr val="tx1">
                    <a:lumMod val="75000"/>
                    <a:lumOff val="25000"/>
                  </a:schemeClr>
                </a:solidFill>
              </a:rPr>
              <a:t>&amp; Visitors!</a:t>
            </a:r>
          </a:p>
        </p:txBody>
      </p:sp>
      <p:pic>
        <p:nvPicPr>
          <p:cNvPr id="4098" name="Picture 2" descr="William Smith">
            <a:extLst>
              <a:ext uri="{FF2B5EF4-FFF2-40B4-BE49-F238E27FC236}">
                <a16:creationId xmlns:a16="http://schemas.microsoft.com/office/drawing/2014/main" id="{D0482C3B-BF4B-4AAA-B60B-45537CD03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1"/>
          <a:stretch/>
        </p:blipFill>
        <p:spPr bwMode="auto">
          <a:xfrm>
            <a:off x="686079" y="645106"/>
            <a:ext cx="5365852" cy="5247747"/>
          </a:xfrm>
          <a:prstGeom prst="rect">
            <a:avLst/>
          </a:prstGeom>
          <a:solidFill>
            <a:srgbClr val="FFFFFF"/>
          </a:solidFill>
        </p:spPr>
      </p:pic>
      <p:cxnSp>
        <p:nvCxnSpPr>
          <p:cNvPr id="143" name="Straight Connector 14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endParaRPr lang="en-US" i="1" dirty="0">
              <a:solidFill>
                <a:schemeClr val="tx1">
                  <a:lumMod val="75000"/>
                  <a:lumOff val="25000"/>
                </a:schemeClr>
              </a:solidFill>
            </a:endParaRPr>
          </a:p>
          <a:p>
            <a:pPr marL="0" indent="0">
              <a:buFont typeface="Calibri" panose="020F0502020204030204" pitchFamily="34" charset="0"/>
              <a:buNone/>
            </a:pPr>
            <a:r>
              <a:rPr lang="en-US" i="1" dirty="0">
                <a:solidFill>
                  <a:schemeClr val="tx1">
                    <a:lumMod val="75000"/>
                    <a:lumOff val="25000"/>
                  </a:schemeClr>
                </a:solidFill>
              </a:rPr>
              <a:t>Presiding</a:t>
            </a:r>
          </a:p>
          <a:p>
            <a:pPr marL="0" indent="0">
              <a:buFont typeface="Calibri" panose="020F0502020204030204" pitchFamily="34" charset="0"/>
              <a:buNone/>
            </a:pPr>
            <a:r>
              <a:rPr lang="en-US" b="1" dirty="0">
                <a:solidFill>
                  <a:schemeClr val="tx1">
                    <a:lumMod val="75000"/>
                    <a:lumOff val="25000"/>
                  </a:schemeClr>
                </a:solidFill>
              </a:rPr>
              <a:t>William F. Smith</a:t>
            </a:r>
          </a:p>
          <a:p>
            <a:pPr marL="0" indent="0">
              <a:buFont typeface="Calibri" panose="020F0502020204030204" pitchFamily="34" charset="0"/>
              <a:buNone/>
            </a:pPr>
            <a:r>
              <a:rPr lang="en-US" i="1" dirty="0">
                <a:solidFill>
                  <a:schemeClr val="tx1">
                    <a:lumMod val="75000"/>
                    <a:lumOff val="25000"/>
                  </a:schemeClr>
                </a:solidFill>
              </a:rPr>
              <a:t>Chair, ACCA Board of Directors</a:t>
            </a:r>
          </a:p>
          <a:p>
            <a:pPr marL="0" indent="0">
              <a:buFont typeface="Calibri" panose="020F0502020204030204" pitchFamily="34" charset="0"/>
              <a:buNone/>
            </a:pPr>
            <a:r>
              <a:rPr lang="en-US" b="1" dirty="0">
                <a:solidFill>
                  <a:schemeClr val="tx1">
                    <a:lumMod val="75000"/>
                    <a:lumOff val="25000"/>
                  </a:schemeClr>
                </a:solidFill>
              </a:rPr>
              <a:t>Director of TechOps Training and Development </a:t>
            </a:r>
          </a:p>
          <a:p>
            <a:pPr marL="0" indent="0">
              <a:buFont typeface="Calibri" panose="020F0502020204030204" pitchFamily="34" charset="0"/>
              <a:buNone/>
            </a:pPr>
            <a:r>
              <a:rPr lang="en-US" b="1" dirty="0">
                <a:solidFill>
                  <a:schemeClr val="tx1">
                    <a:lumMod val="75000"/>
                    <a:lumOff val="25000"/>
                  </a:schemeClr>
                </a:solidFill>
              </a:rPr>
              <a:t>Delta Air Lines</a:t>
            </a: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145" name="Rectangle 14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2</a:t>
            </a:fld>
            <a:endParaRPr lang="en-US" b="1"/>
          </a:p>
        </p:txBody>
      </p:sp>
    </p:spTree>
    <p:extLst>
      <p:ext uri="{BB962C8B-B14F-4D97-AF65-F5344CB8AC3E}">
        <p14:creationId xmlns:p14="http://schemas.microsoft.com/office/powerpoint/2010/main" val="296957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3A066-CF05-B94F-8FDA-99D173B3579B}"/>
              </a:ext>
            </a:extLst>
          </p:cNvPr>
          <p:cNvSpPr txBox="1"/>
          <p:nvPr/>
        </p:nvSpPr>
        <p:spPr>
          <a:xfrm>
            <a:off x="0" y="579703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YTYF 2022 Report Outline – Figures and Charts</a:t>
            </a:r>
          </a:p>
        </p:txBody>
      </p:sp>
    </p:spTree>
    <p:extLst>
      <p:ext uri="{BB962C8B-B14F-4D97-AF65-F5344CB8AC3E}">
        <p14:creationId xmlns:p14="http://schemas.microsoft.com/office/powerpoint/2010/main" val="51859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29657"/>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a:ln>
                  <a:noFill/>
                </a:ln>
                <a:solidFill>
                  <a:prstClr val="black"/>
                </a:solidFill>
                <a:effectLst/>
                <a:uLnTx/>
                <a:uFillTx/>
                <a:latin typeface="Helvetica" pitchFamily="2" charset="0"/>
                <a:ea typeface="+mn-ea"/>
                <a:cs typeface="+mn-cs"/>
              </a:rPr>
              <a:t>Talent Supply Report 2023</a:t>
            </a:r>
          </a:p>
        </p:txBody>
      </p:sp>
      <p:sp>
        <p:nvSpPr>
          <p:cNvPr id="4" name="TextBox 3">
            <a:extLst>
              <a:ext uri="{FF2B5EF4-FFF2-40B4-BE49-F238E27FC236}">
                <a16:creationId xmlns:a16="http://schemas.microsoft.com/office/drawing/2014/main" id="{91F0D8BD-7984-61A5-B5B0-F823796469E9}"/>
              </a:ext>
            </a:extLst>
          </p:cNvPr>
          <p:cNvSpPr txBox="1"/>
          <p:nvPr/>
        </p:nvSpPr>
        <p:spPr>
          <a:xfrm>
            <a:off x="1687522" y="1914712"/>
            <a:ext cx="8816956"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Helvetica"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Entry-Level Talent Supply vs Employer Demand at State Level</a:t>
            </a:r>
          </a:p>
          <a:p>
            <a:pPr marL="457200" marR="0" lvl="0" indent="-457200" algn="l" defTabSz="914400" rtl="0" eaLnBrk="1" fontAlgn="auto" latinLnBrk="0" hangingPunct="1">
              <a:lnSpc>
                <a:spcPct val="100000"/>
              </a:lnSpc>
              <a:spcBef>
                <a:spcPts val="0"/>
              </a:spcBef>
              <a:spcAft>
                <a:spcPts val="0"/>
              </a:spcAft>
              <a:buClrTx/>
              <a:buSzTx/>
              <a:buFont typeface="Helvetica"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Helvetica"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4th Edition: 2016, 2018, 2020,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Helvetica"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Targeted to policy and decision makers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State Legislature and Political Leadership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National and State Education and Talent Development Groups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Business Community</a:t>
            </a: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95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337989"/>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a:ln>
                  <a:noFill/>
                </a:ln>
                <a:solidFill>
                  <a:prstClr val="black"/>
                </a:solidFill>
                <a:effectLst/>
                <a:uLnTx/>
                <a:uFillTx/>
                <a:latin typeface="Helvetica" pitchFamily="2" charset="0"/>
                <a:ea typeface="+mn-ea"/>
                <a:cs typeface="+mn-cs"/>
              </a:rPr>
              <a:t>Talent Supply Report 2023</a:t>
            </a:r>
          </a:p>
        </p:txBody>
      </p:sp>
      <p:sp>
        <p:nvSpPr>
          <p:cNvPr id="3" name="TextBox 2">
            <a:extLst>
              <a:ext uri="{FF2B5EF4-FFF2-40B4-BE49-F238E27FC236}">
                <a16:creationId xmlns:a16="http://schemas.microsoft.com/office/drawing/2014/main" id="{D7881978-364B-DEE6-1F41-A8601F96BEF2}"/>
              </a:ext>
            </a:extLst>
          </p:cNvPr>
          <p:cNvSpPr txBox="1"/>
          <p:nvPr/>
        </p:nvSpPr>
        <p:spPr>
          <a:xfrm>
            <a:off x="2119618" y="1676851"/>
            <a:ext cx="7952763" cy="4678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Expected release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June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Preliminary study data being used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ATL Talent Collaborative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Legislative Policy Changes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Targeted Recruitment Strategies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A5C267-A6D8-997B-310A-9D14641EDB24}"/>
              </a:ext>
            </a:extLst>
          </p:cNvPr>
          <p:cNvSpPr txBox="1"/>
          <p:nvPr/>
        </p:nvSpPr>
        <p:spPr>
          <a:xfrm>
            <a:off x="2069391" y="5991599"/>
            <a:ext cx="8053218" cy="4160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rPr>
              <a:t>	</a:t>
            </a:r>
          </a:p>
        </p:txBody>
      </p:sp>
    </p:spTree>
    <p:extLst>
      <p:ext uri="{BB962C8B-B14F-4D97-AF65-F5344CB8AC3E}">
        <p14:creationId xmlns:p14="http://schemas.microsoft.com/office/powerpoint/2010/main" val="3634457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331870"/>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Ideal Supply &amp; Demand Cycle</a:t>
            </a:r>
          </a:p>
        </p:txBody>
      </p:sp>
      <p:graphicFrame>
        <p:nvGraphicFramePr>
          <p:cNvPr id="7" name="Diagram 6">
            <a:extLst>
              <a:ext uri="{FF2B5EF4-FFF2-40B4-BE49-F238E27FC236}">
                <a16:creationId xmlns:a16="http://schemas.microsoft.com/office/drawing/2014/main" id="{7C90FBC1-FB90-78C5-DD84-0A98E8732D7E}"/>
              </a:ext>
            </a:extLst>
          </p:cNvPr>
          <p:cNvGraphicFramePr/>
          <p:nvPr/>
        </p:nvGraphicFramePr>
        <p:xfrm>
          <a:off x="2032000" y="155600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870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331870"/>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Total Employment 2017-2021</a:t>
            </a:r>
          </a:p>
        </p:txBody>
      </p:sp>
      <p:graphicFrame>
        <p:nvGraphicFramePr>
          <p:cNvPr id="4" name="Chart 3">
            <a:extLst>
              <a:ext uri="{FF2B5EF4-FFF2-40B4-BE49-F238E27FC236}">
                <a16:creationId xmlns:a16="http://schemas.microsoft.com/office/drawing/2014/main" id="{A298C50E-EC0A-8FAD-EE03-8401403E8A11}"/>
              </a:ext>
            </a:extLst>
          </p:cNvPr>
          <p:cNvGraphicFramePr>
            <a:graphicFrameLocks/>
          </p:cNvGraphicFramePr>
          <p:nvPr/>
        </p:nvGraphicFramePr>
        <p:xfrm>
          <a:off x="522514" y="1626869"/>
          <a:ext cx="11400312" cy="5035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6802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331870"/>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Factors Affecting Supply and </a:t>
            </a:r>
            <a:r>
              <a:rPr kumimoji="0" lang="en-US" sz="2400" b="0" i="0" u="none" strike="noStrike" kern="1200" cap="none" spc="300" normalizeH="0" baseline="0" noProof="0" dirty="0" err="1">
                <a:ln>
                  <a:noFill/>
                </a:ln>
                <a:solidFill>
                  <a:prstClr val="black"/>
                </a:solidFill>
                <a:effectLst/>
                <a:uLnTx/>
                <a:uFillTx/>
                <a:latin typeface="Helvetica" pitchFamily="2" charset="0"/>
                <a:ea typeface="+mn-ea"/>
                <a:cs typeface="+mn-cs"/>
              </a:rPr>
              <a:t>Deman</a:t>
            </a:r>
            <a:endPar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endParaRPr>
          </a:p>
        </p:txBody>
      </p:sp>
      <p:graphicFrame>
        <p:nvGraphicFramePr>
          <p:cNvPr id="4" name="Table 3">
            <a:extLst>
              <a:ext uri="{FF2B5EF4-FFF2-40B4-BE49-F238E27FC236}">
                <a16:creationId xmlns:a16="http://schemas.microsoft.com/office/drawing/2014/main" id="{3F9F7556-8A1F-1C8F-DA33-7D47F43B33ED}"/>
              </a:ext>
            </a:extLst>
          </p:cNvPr>
          <p:cNvGraphicFramePr>
            <a:graphicFrameLocks noGrp="1"/>
          </p:cNvGraphicFramePr>
          <p:nvPr/>
        </p:nvGraphicFramePr>
        <p:xfrm>
          <a:off x="1471961" y="1594624"/>
          <a:ext cx="9511990" cy="5096108"/>
        </p:xfrm>
        <a:graphic>
          <a:graphicData uri="http://schemas.openxmlformats.org/drawingml/2006/table">
            <a:tbl>
              <a:tblPr>
                <a:tableStyleId>{5C22544A-7EE6-4342-B048-85BDC9FD1C3A}</a:tableStyleId>
              </a:tblPr>
              <a:tblGrid>
                <a:gridCol w="1970717">
                  <a:extLst>
                    <a:ext uri="{9D8B030D-6E8A-4147-A177-3AD203B41FA5}">
                      <a16:colId xmlns:a16="http://schemas.microsoft.com/office/drawing/2014/main" val="2499637549"/>
                    </a:ext>
                  </a:extLst>
                </a:gridCol>
                <a:gridCol w="1970717">
                  <a:extLst>
                    <a:ext uri="{9D8B030D-6E8A-4147-A177-3AD203B41FA5}">
                      <a16:colId xmlns:a16="http://schemas.microsoft.com/office/drawing/2014/main" val="1581571"/>
                    </a:ext>
                  </a:extLst>
                </a:gridCol>
                <a:gridCol w="2417410">
                  <a:extLst>
                    <a:ext uri="{9D8B030D-6E8A-4147-A177-3AD203B41FA5}">
                      <a16:colId xmlns:a16="http://schemas.microsoft.com/office/drawing/2014/main" val="2155904095"/>
                    </a:ext>
                  </a:extLst>
                </a:gridCol>
                <a:gridCol w="1497744">
                  <a:extLst>
                    <a:ext uri="{9D8B030D-6E8A-4147-A177-3AD203B41FA5}">
                      <a16:colId xmlns:a16="http://schemas.microsoft.com/office/drawing/2014/main" val="2971812282"/>
                    </a:ext>
                  </a:extLst>
                </a:gridCol>
                <a:gridCol w="1655402">
                  <a:extLst>
                    <a:ext uri="{9D8B030D-6E8A-4147-A177-3AD203B41FA5}">
                      <a16:colId xmlns:a16="http://schemas.microsoft.com/office/drawing/2014/main" val="1905464392"/>
                    </a:ext>
                  </a:extLst>
                </a:gridCol>
              </a:tblGrid>
              <a:tr h="732314">
                <a:tc>
                  <a:txBody>
                    <a:bodyPr/>
                    <a:lstStyle/>
                    <a:p>
                      <a:pPr algn="l" fontAlgn="b"/>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ctr"/>
                      <a:r>
                        <a:rPr lang="en-US" sz="1800" b="1" u="none" strike="noStrike" dirty="0">
                          <a:effectLst/>
                          <a:latin typeface="Helvetica" panose="020B0604020202020204" pitchFamily="34" charset="0"/>
                          <a:cs typeface="Helvetica" panose="020B0604020202020204" pitchFamily="34" charset="0"/>
                        </a:rPr>
                        <a:t>Population</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b="1" u="none" strike="noStrike" dirty="0">
                          <a:effectLst/>
                          <a:latin typeface="Helvetica" panose="020B0604020202020204" pitchFamily="34" charset="0"/>
                          <a:cs typeface="Helvetica" panose="020B0604020202020204" pitchFamily="34" charset="0"/>
                        </a:rPr>
                        <a:t>Labor Force </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(Supply)</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b="1" u="none" strike="noStrike" dirty="0">
                          <a:effectLst/>
                          <a:latin typeface="Helvetica" panose="020B0604020202020204" pitchFamily="34" charset="0"/>
                          <a:cs typeface="Helvetica" panose="020B0604020202020204" pitchFamily="34" charset="0"/>
                        </a:rPr>
                        <a:t>Jobs</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(Demand)</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b="1" u="none" strike="noStrike" dirty="0">
                          <a:effectLst/>
                          <a:latin typeface="Helvetica" panose="020B0604020202020204" pitchFamily="34" charset="0"/>
                          <a:cs typeface="Helvetica" panose="020B0604020202020204" pitchFamily="34" charset="0"/>
                        </a:rPr>
                        <a:t>Degrees Conferred</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4102537091"/>
                  </a:ext>
                </a:extLst>
              </a:tr>
              <a:tr h="1454598">
                <a:tc>
                  <a:txBody>
                    <a:bodyPr/>
                    <a:lstStyle/>
                    <a:p>
                      <a:pPr algn="ctr" fontAlgn="ctr"/>
                      <a:r>
                        <a:rPr lang="en-US" sz="1800" b="1" u="none" strike="noStrike" dirty="0">
                          <a:effectLst/>
                          <a:latin typeface="Helvetica" panose="020B0604020202020204" pitchFamily="34" charset="0"/>
                          <a:cs typeface="Helvetica" panose="020B0604020202020204" pitchFamily="34" charset="0"/>
                        </a:rPr>
                        <a:t>Annual Growth</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2012-2017</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 (Average)</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1.0%</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1.1%</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2.4%</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5.7%</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747527239"/>
                  </a:ext>
                </a:extLst>
              </a:tr>
              <a:tr h="1454598">
                <a:tc>
                  <a:txBody>
                    <a:bodyPr/>
                    <a:lstStyle/>
                    <a:p>
                      <a:pPr algn="ctr" fontAlgn="ctr"/>
                      <a:r>
                        <a:rPr lang="en-US" sz="1800" b="1" u="none" strike="noStrike" dirty="0">
                          <a:effectLst/>
                          <a:latin typeface="Helvetica" panose="020B0604020202020204" pitchFamily="34" charset="0"/>
                          <a:cs typeface="Helvetica" panose="020B0604020202020204" pitchFamily="34" charset="0"/>
                        </a:rPr>
                        <a:t>Annual Growth</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2017-2022</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 (Average)</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0.9%</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0.4%</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1.3%</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2.1%</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1265877634"/>
                  </a:ext>
                </a:extLst>
              </a:tr>
              <a:tr h="1454598">
                <a:tc>
                  <a:txBody>
                    <a:bodyPr/>
                    <a:lstStyle/>
                    <a:p>
                      <a:pPr algn="ctr" fontAlgn="ctr"/>
                      <a:r>
                        <a:rPr lang="en-US" sz="1800" b="1" u="none" strike="noStrike" dirty="0">
                          <a:effectLst/>
                          <a:latin typeface="Helvetica" panose="020B0604020202020204" pitchFamily="34" charset="0"/>
                          <a:cs typeface="Helvetica" panose="020B0604020202020204" pitchFamily="34" charset="0"/>
                        </a:rPr>
                        <a:t>Annual Growth</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2022-2027</a:t>
                      </a:r>
                      <a:br>
                        <a:rPr lang="en-US" sz="1800" b="1" u="none" strike="noStrike" dirty="0">
                          <a:effectLst/>
                          <a:latin typeface="Helvetica" panose="020B0604020202020204" pitchFamily="34" charset="0"/>
                          <a:cs typeface="Helvetica" panose="020B0604020202020204" pitchFamily="34" charset="0"/>
                        </a:rPr>
                      </a:br>
                      <a:r>
                        <a:rPr lang="en-US" sz="1800" b="1" u="none" strike="noStrike" dirty="0">
                          <a:effectLst/>
                          <a:latin typeface="Helvetica" panose="020B0604020202020204" pitchFamily="34" charset="0"/>
                          <a:cs typeface="Helvetica" panose="020B0604020202020204" pitchFamily="34" charset="0"/>
                        </a:rPr>
                        <a:t> (Forecast)</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a:effectLst/>
                          <a:latin typeface="Helvetica" panose="020B0604020202020204" pitchFamily="34" charset="0"/>
                          <a:cs typeface="Helvetica" panose="020B0604020202020204" pitchFamily="34" charset="0"/>
                        </a:rPr>
                        <a:t>1.0%</a:t>
                      </a:r>
                      <a:endParaRPr lang="en-US" sz="1800" b="0" i="0" u="none" strike="noStrike">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a:effectLst/>
                          <a:latin typeface="Helvetica" panose="020B0604020202020204" pitchFamily="34" charset="0"/>
                          <a:cs typeface="Helvetica" panose="020B0604020202020204" pitchFamily="34" charset="0"/>
                        </a:rPr>
                        <a:t>1.0%</a:t>
                      </a:r>
                      <a:endParaRPr lang="en-US" sz="1800" b="0" i="0" u="none" strike="noStrike">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1.3%</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3125722257"/>
                  </a:ext>
                </a:extLst>
              </a:tr>
            </a:tbl>
          </a:graphicData>
        </a:graphic>
      </p:graphicFrame>
    </p:spTree>
    <p:extLst>
      <p:ext uri="{BB962C8B-B14F-4D97-AF65-F5344CB8AC3E}">
        <p14:creationId xmlns:p14="http://schemas.microsoft.com/office/powerpoint/2010/main" val="3338638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A8FB39C-EFE5-5C54-8B58-CD8632673DD3}"/>
              </a:ext>
            </a:extLst>
          </p:cNvPr>
          <p:cNvGraphicFramePr>
            <a:graphicFrameLocks noGrp="1"/>
          </p:cNvGraphicFramePr>
          <p:nvPr/>
        </p:nvGraphicFramePr>
        <p:xfrm>
          <a:off x="457602" y="2057399"/>
          <a:ext cx="5237141" cy="4516856"/>
        </p:xfrm>
        <a:graphic>
          <a:graphicData uri="http://schemas.openxmlformats.org/drawingml/2006/table">
            <a:tbl>
              <a:tblPr>
                <a:tableStyleId>{5C22544A-7EE6-4342-B048-85BDC9FD1C3A}</a:tableStyleId>
              </a:tblPr>
              <a:tblGrid>
                <a:gridCol w="56748">
                  <a:extLst>
                    <a:ext uri="{9D8B030D-6E8A-4147-A177-3AD203B41FA5}">
                      <a16:colId xmlns:a16="http://schemas.microsoft.com/office/drawing/2014/main" val="2275069548"/>
                    </a:ext>
                  </a:extLst>
                </a:gridCol>
                <a:gridCol w="2239939">
                  <a:extLst>
                    <a:ext uri="{9D8B030D-6E8A-4147-A177-3AD203B41FA5}">
                      <a16:colId xmlns:a16="http://schemas.microsoft.com/office/drawing/2014/main" val="2286524917"/>
                    </a:ext>
                  </a:extLst>
                </a:gridCol>
                <a:gridCol w="1009150">
                  <a:extLst>
                    <a:ext uri="{9D8B030D-6E8A-4147-A177-3AD203B41FA5}">
                      <a16:colId xmlns:a16="http://schemas.microsoft.com/office/drawing/2014/main" val="1719135358"/>
                    </a:ext>
                  </a:extLst>
                </a:gridCol>
                <a:gridCol w="904755">
                  <a:extLst>
                    <a:ext uri="{9D8B030D-6E8A-4147-A177-3AD203B41FA5}">
                      <a16:colId xmlns:a16="http://schemas.microsoft.com/office/drawing/2014/main" val="3856789829"/>
                    </a:ext>
                  </a:extLst>
                </a:gridCol>
                <a:gridCol w="1026549">
                  <a:extLst>
                    <a:ext uri="{9D8B030D-6E8A-4147-A177-3AD203B41FA5}">
                      <a16:colId xmlns:a16="http://schemas.microsoft.com/office/drawing/2014/main" val="3624557640"/>
                    </a:ext>
                  </a:extLst>
                </a:gridCol>
              </a:tblGrid>
              <a:tr h="445771">
                <a:tc>
                  <a:txBody>
                    <a:bodyPr/>
                    <a:lstStyle/>
                    <a:p>
                      <a:pPr algn="ctr" fontAlgn="b"/>
                      <a:endParaRPr lang="en-US" sz="1400" b="1"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b="1" u="none" strike="noStrike" dirty="0">
                          <a:effectLst/>
                          <a:latin typeface="Helvetica" panose="020B0604020202020204" pitchFamily="34" charset="0"/>
                          <a:cs typeface="Helvetica" panose="020B0604020202020204" pitchFamily="34" charset="0"/>
                        </a:rPr>
                        <a:t>Metro Area #</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ctr"/>
                      <a:r>
                        <a:rPr lang="en-US" sz="1400" b="1" u="none" strike="noStrike" dirty="0">
                          <a:effectLst/>
                          <a:latin typeface="Helvetica" panose="020B0604020202020204" pitchFamily="34" charset="0"/>
                          <a:cs typeface="Helvetica" panose="020B0604020202020204" pitchFamily="34" charset="0"/>
                        </a:rPr>
                        <a:t>2018-19</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400" b="1" u="none" strike="noStrike" dirty="0">
                          <a:effectLst/>
                          <a:latin typeface="Helvetica" panose="020B0604020202020204" pitchFamily="34" charset="0"/>
                          <a:cs typeface="Helvetica" panose="020B0604020202020204" pitchFamily="34" charset="0"/>
                        </a:rPr>
                        <a:t>2019-20</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400" b="1" u="none" strike="noStrike" dirty="0">
                          <a:effectLst/>
                          <a:latin typeface="Helvetica" panose="020B0604020202020204" pitchFamily="34" charset="0"/>
                          <a:cs typeface="Helvetica" panose="020B0604020202020204" pitchFamily="34" charset="0"/>
                        </a:rPr>
                        <a:t>2020-21</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4167835011"/>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Phoenix</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73,318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82,380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66,850</a:t>
                      </a:r>
                      <a:r>
                        <a:rPr lang="en-US" sz="1400" u="none" strike="noStrike" dirty="0">
                          <a:effectLst/>
                          <a:latin typeface="Helvetica" panose="020B0604020202020204" pitchFamily="34" charset="0"/>
                          <a:cs typeface="Helvetica" panose="020B0604020202020204" pitchFamily="34" charset="0"/>
                        </a:rPr>
                        <a:t>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492064093"/>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Dallas-Fort Worth</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46,542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58,026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54,319</a:t>
                      </a:r>
                      <a:r>
                        <a:rPr lang="en-US" sz="1400" u="none" strike="noStrike" dirty="0">
                          <a:effectLst/>
                          <a:latin typeface="Helvetica" panose="020B0604020202020204" pitchFamily="34" charset="0"/>
                          <a:cs typeface="Helvetica" panose="020B0604020202020204" pitchFamily="34" charset="0"/>
                        </a:rPr>
                        <a:t>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3398927188"/>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Tampa-St. Petersburg</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35,699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41,565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42,089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3331528587"/>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Austin</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41,505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48,873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40,264</a:t>
                      </a:r>
                      <a:r>
                        <a:rPr lang="en-US" sz="1400" u="none" strike="noStrike" dirty="0">
                          <a:effectLst/>
                          <a:latin typeface="Helvetica" panose="020B0604020202020204" pitchFamily="34" charset="0"/>
                          <a:cs typeface="Helvetica" panose="020B0604020202020204" pitchFamily="34" charset="0"/>
                        </a:rPr>
                        <a:t>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446161174"/>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Riverside</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11,804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15,655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34,859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1060705836"/>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San Antonio</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21,537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25,798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25,660</a:t>
                      </a:r>
                      <a:r>
                        <a:rPr lang="en-US" sz="1400" u="none" strike="noStrike" dirty="0">
                          <a:effectLst/>
                          <a:latin typeface="Helvetica" panose="020B0604020202020204" pitchFamily="34" charset="0"/>
                          <a:cs typeface="Helvetica" panose="020B0604020202020204" pitchFamily="34" charset="0"/>
                        </a:rPr>
                        <a:t>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516984278"/>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Jacksonville</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20,234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20,679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24,815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4018388952"/>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Charlotte</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27,088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30,414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23,970</a:t>
                      </a:r>
                      <a:r>
                        <a:rPr lang="en-US" sz="1400" u="none" strike="noStrike" dirty="0">
                          <a:effectLst/>
                          <a:latin typeface="Helvetica" panose="020B0604020202020204" pitchFamily="34" charset="0"/>
                          <a:cs typeface="Helvetica" panose="020B0604020202020204" pitchFamily="34" charset="0"/>
                        </a:rPr>
                        <a:t>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217291319"/>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Raleigh</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18,080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18,313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21,743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1966733"/>
                  </a:ext>
                </a:extLst>
              </a:tr>
              <a:tr h="368702">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Houston</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6,028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19,760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19,426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3880862022"/>
                  </a:ext>
                </a:extLst>
              </a:tr>
              <a:tr h="384065">
                <a:tc>
                  <a:txBody>
                    <a:bodyPr/>
                    <a:lstStyle/>
                    <a:p>
                      <a:pPr algn="ctr" fontAlgn="b"/>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highlight>
                            <a:srgbClr val="C0C0C0"/>
                          </a:highlight>
                          <a:latin typeface="Helvetica" panose="020B0604020202020204" pitchFamily="34" charset="0"/>
                          <a:cs typeface="Helvetica" panose="020B0604020202020204" pitchFamily="34" charset="0"/>
                        </a:rPr>
                        <a:t>Atlanta</a:t>
                      </a:r>
                      <a:endParaRPr lang="en-US" sz="1400" b="0" i="0" u="none" strike="noStrike" dirty="0">
                        <a:effectLst/>
                        <a:highlight>
                          <a:srgbClr val="C0C0C0"/>
                        </a:highligh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tc>
                  <a:txBody>
                    <a:bodyPr/>
                    <a:lstStyle/>
                    <a:p>
                      <a:pPr algn="ctr" fontAlgn="b"/>
                      <a:r>
                        <a:rPr lang="en-US" sz="1400" u="none" strike="noStrike" dirty="0">
                          <a:effectLst/>
                          <a:highlight>
                            <a:srgbClr val="C0C0C0"/>
                          </a:highlight>
                          <a:latin typeface="Helvetica" panose="020B0604020202020204" pitchFamily="34" charset="0"/>
                          <a:cs typeface="Helvetica" panose="020B0604020202020204" pitchFamily="34" charset="0"/>
                        </a:rPr>
                        <a:t>31,762 </a:t>
                      </a:r>
                      <a:endParaRPr lang="en-US" sz="1400" b="0" i="0" u="none" strike="noStrike" dirty="0">
                        <a:effectLst/>
                        <a:highlight>
                          <a:srgbClr val="C0C0C0"/>
                        </a:highligh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tc>
                  <a:txBody>
                    <a:bodyPr/>
                    <a:lstStyle/>
                    <a:p>
                      <a:pPr algn="ctr" fontAlgn="b"/>
                      <a:r>
                        <a:rPr lang="en-US" sz="1400" u="none" strike="noStrike" dirty="0">
                          <a:effectLst/>
                          <a:highlight>
                            <a:srgbClr val="C0C0C0"/>
                          </a:highlight>
                          <a:latin typeface="Helvetica" panose="020B0604020202020204" pitchFamily="34" charset="0"/>
                          <a:cs typeface="Helvetica" panose="020B0604020202020204" pitchFamily="34" charset="0"/>
                        </a:rPr>
                        <a:t>23,587 </a:t>
                      </a:r>
                      <a:endParaRPr lang="en-US" sz="1400" b="0" i="0" u="none" strike="noStrike" dirty="0">
                        <a:effectLst/>
                        <a:highlight>
                          <a:srgbClr val="C0C0C0"/>
                        </a:highligh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tc>
                  <a:txBody>
                    <a:bodyPr/>
                    <a:lstStyle/>
                    <a:p>
                      <a:pPr algn="ctr" fontAlgn="b"/>
                      <a:r>
                        <a:rPr lang="en-US" sz="1400" u="none" strike="noStrike" dirty="0">
                          <a:solidFill>
                            <a:srgbClr val="FF0000"/>
                          </a:solidFill>
                          <a:effectLst/>
                          <a:highlight>
                            <a:srgbClr val="C0C0C0"/>
                          </a:highlight>
                          <a:latin typeface="Helvetica" panose="020B0604020202020204" pitchFamily="34" charset="0"/>
                          <a:cs typeface="Helvetica" panose="020B0604020202020204" pitchFamily="34" charset="0"/>
                        </a:rPr>
                        <a:t>19,358</a:t>
                      </a:r>
                      <a:r>
                        <a:rPr lang="en-US" sz="1400" u="none" strike="noStrike" dirty="0">
                          <a:effectLst/>
                          <a:highlight>
                            <a:srgbClr val="C0C0C0"/>
                          </a:highlight>
                          <a:latin typeface="Helvetica" panose="020B0604020202020204" pitchFamily="34" charset="0"/>
                          <a:cs typeface="Helvetica" panose="020B0604020202020204" pitchFamily="34" charset="0"/>
                        </a:rPr>
                        <a:t> </a:t>
                      </a:r>
                      <a:endParaRPr lang="en-US" sz="1400" b="0" i="0" u="none" strike="noStrike" dirty="0">
                        <a:effectLst/>
                        <a:highlight>
                          <a:srgbClr val="C0C0C0"/>
                        </a:highligh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extLst>
                  <a:ext uri="{0D108BD9-81ED-4DB2-BD59-A6C34878D82A}">
                    <a16:rowId xmlns:a16="http://schemas.microsoft.com/office/drawing/2014/main" val="2704973222"/>
                  </a:ext>
                </a:extLst>
              </a:tr>
            </a:tbl>
          </a:graphicData>
        </a:graphic>
      </p:graphicFrame>
      <p:sp>
        <p:nvSpPr>
          <p:cNvPr id="4" name="TextBox 3">
            <a:extLst>
              <a:ext uri="{FF2B5EF4-FFF2-40B4-BE49-F238E27FC236}">
                <a16:creationId xmlns:a16="http://schemas.microsoft.com/office/drawing/2014/main" id="{D5C2CEDE-0CEE-C56F-C432-2801D3493B50}"/>
              </a:ext>
            </a:extLst>
          </p:cNvPr>
          <p:cNvSpPr txBox="1"/>
          <p:nvPr/>
        </p:nvSpPr>
        <p:spPr>
          <a:xfrm>
            <a:off x="1108710" y="1508760"/>
            <a:ext cx="409193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Net Domestic Migration</a:t>
            </a:r>
          </a:p>
        </p:txBody>
      </p:sp>
      <p:sp>
        <p:nvSpPr>
          <p:cNvPr id="5" name="TextBox 4">
            <a:extLst>
              <a:ext uri="{FF2B5EF4-FFF2-40B4-BE49-F238E27FC236}">
                <a16:creationId xmlns:a16="http://schemas.microsoft.com/office/drawing/2014/main" id="{7B99920A-DD29-8605-EFD1-29042385FC2E}"/>
              </a:ext>
            </a:extLst>
          </p:cNvPr>
          <p:cNvSpPr txBox="1"/>
          <p:nvPr/>
        </p:nvSpPr>
        <p:spPr>
          <a:xfrm>
            <a:off x="2767965" y="283745"/>
            <a:ext cx="665606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US METRO AREA MIGRATION TRENDS</a:t>
            </a:r>
          </a:p>
        </p:txBody>
      </p:sp>
      <p:graphicFrame>
        <p:nvGraphicFramePr>
          <p:cNvPr id="6" name="Table 5">
            <a:extLst>
              <a:ext uri="{FF2B5EF4-FFF2-40B4-BE49-F238E27FC236}">
                <a16:creationId xmlns:a16="http://schemas.microsoft.com/office/drawing/2014/main" id="{4B2CB42B-A96C-1206-18D4-0614AD0D54FB}"/>
              </a:ext>
            </a:extLst>
          </p:cNvPr>
          <p:cNvGraphicFramePr>
            <a:graphicFrameLocks noGrp="1"/>
          </p:cNvGraphicFramePr>
          <p:nvPr/>
        </p:nvGraphicFramePr>
        <p:xfrm>
          <a:off x="6686550" y="2057399"/>
          <a:ext cx="5047848" cy="4516858"/>
        </p:xfrm>
        <a:graphic>
          <a:graphicData uri="http://schemas.openxmlformats.org/drawingml/2006/table">
            <a:tbl>
              <a:tblPr>
                <a:tableStyleId>{5C22544A-7EE6-4342-B048-85BDC9FD1C3A}</a:tableStyleId>
              </a:tblPr>
              <a:tblGrid>
                <a:gridCol w="1856888">
                  <a:extLst>
                    <a:ext uri="{9D8B030D-6E8A-4147-A177-3AD203B41FA5}">
                      <a16:colId xmlns:a16="http://schemas.microsoft.com/office/drawing/2014/main" val="4143415050"/>
                    </a:ext>
                  </a:extLst>
                </a:gridCol>
                <a:gridCol w="1027597">
                  <a:extLst>
                    <a:ext uri="{9D8B030D-6E8A-4147-A177-3AD203B41FA5}">
                      <a16:colId xmlns:a16="http://schemas.microsoft.com/office/drawing/2014/main" val="1215074898"/>
                    </a:ext>
                  </a:extLst>
                </a:gridCol>
                <a:gridCol w="1063653">
                  <a:extLst>
                    <a:ext uri="{9D8B030D-6E8A-4147-A177-3AD203B41FA5}">
                      <a16:colId xmlns:a16="http://schemas.microsoft.com/office/drawing/2014/main" val="4225754010"/>
                    </a:ext>
                  </a:extLst>
                </a:gridCol>
                <a:gridCol w="1099710">
                  <a:extLst>
                    <a:ext uri="{9D8B030D-6E8A-4147-A177-3AD203B41FA5}">
                      <a16:colId xmlns:a16="http://schemas.microsoft.com/office/drawing/2014/main" val="1292414292"/>
                    </a:ext>
                  </a:extLst>
                </a:gridCol>
              </a:tblGrid>
              <a:tr h="360721">
                <a:tc>
                  <a:txBody>
                    <a:bodyPr/>
                    <a:lstStyle/>
                    <a:p>
                      <a:pPr algn="ctr" fontAlgn="b"/>
                      <a:r>
                        <a:rPr lang="en-US" sz="1400" b="1" u="none" strike="noStrike" dirty="0">
                          <a:effectLst/>
                          <a:latin typeface="Helvetica" panose="020B0604020202020204" pitchFamily="34" charset="0"/>
                          <a:cs typeface="Helvetica" panose="020B0604020202020204" pitchFamily="34" charset="0"/>
                        </a:rPr>
                        <a:t>Metro Area #</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ctr"/>
                      <a:r>
                        <a:rPr lang="en-US" sz="1400" b="1" u="none" strike="noStrike" dirty="0">
                          <a:effectLst/>
                          <a:latin typeface="Helvetica" panose="020B0604020202020204" pitchFamily="34" charset="0"/>
                          <a:cs typeface="Helvetica" panose="020B0604020202020204" pitchFamily="34" charset="0"/>
                        </a:rPr>
                        <a:t>2018-19</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400" b="1" u="none" strike="noStrike" dirty="0">
                          <a:effectLst/>
                          <a:latin typeface="Helvetica" panose="020B0604020202020204" pitchFamily="34" charset="0"/>
                          <a:cs typeface="Helvetica" panose="020B0604020202020204" pitchFamily="34" charset="0"/>
                        </a:rPr>
                        <a:t>2019-20</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400" b="1" u="none" strike="noStrike" dirty="0">
                          <a:effectLst/>
                          <a:latin typeface="Helvetica" panose="020B0604020202020204" pitchFamily="34" charset="0"/>
                          <a:cs typeface="Helvetica" panose="020B0604020202020204" pitchFamily="34" charset="0"/>
                        </a:rPr>
                        <a:t>2020-21</a:t>
                      </a:r>
                      <a:endParaRPr lang="en-US" sz="1400" b="1" i="0" u="none" strike="noStrike" dirty="0">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2491967859"/>
                  </a:ext>
                </a:extLst>
              </a:tr>
              <a:tr h="376405">
                <a:tc>
                  <a:txBody>
                    <a:bodyPr/>
                    <a:lstStyle/>
                    <a:p>
                      <a:pPr algn="ctr" fontAlgn="b"/>
                      <a:r>
                        <a:rPr lang="en-US" sz="1400" u="none" strike="noStrike" dirty="0">
                          <a:effectLst/>
                          <a:latin typeface="Helvetica" panose="020B0604020202020204" pitchFamily="34" charset="0"/>
                          <a:cs typeface="Helvetica" panose="020B0604020202020204" pitchFamily="34" charset="0"/>
                        </a:rPr>
                        <a:t>New York</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57,282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46,173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23,681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1000119796"/>
                  </a:ext>
                </a:extLst>
              </a:tr>
              <a:tr h="376405">
                <a:tc>
                  <a:txBody>
                    <a:bodyPr/>
                    <a:lstStyle/>
                    <a:p>
                      <a:pPr algn="ctr" fontAlgn="b"/>
                      <a:r>
                        <a:rPr lang="en-US" sz="1400" u="none" strike="noStrike" dirty="0">
                          <a:effectLst/>
                          <a:latin typeface="Helvetica" panose="020B0604020202020204" pitchFamily="34" charset="0"/>
                          <a:cs typeface="Helvetica" panose="020B0604020202020204" pitchFamily="34" charset="0"/>
                        </a:rPr>
                        <a:t>Miami</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57,498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45,122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22,764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2507662174"/>
                  </a:ext>
                </a:extLst>
              </a:tr>
              <a:tr h="376405">
                <a:tc>
                  <a:txBody>
                    <a:bodyPr/>
                    <a:lstStyle/>
                    <a:p>
                      <a:pPr algn="ctr" fontAlgn="b"/>
                      <a:r>
                        <a:rPr lang="en-US" sz="1400" u="none" strike="noStrike">
                          <a:effectLst/>
                          <a:latin typeface="Helvetica" panose="020B0604020202020204" pitchFamily="34" charset="0"/>
                          <a:cs typeface="Helvetica" panose="020B0604020202020204" pitchFamily="34" charset="0"/>
                        </a:rPr>
                        <a:t>Washington DC</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30,731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23,895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12,600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145182829"/>
                  </a:ext>
                </a:extLst>
              </a:tr>
              <a:tr h="376405">
                <a:tc>
                  <a:txBody>
                    <a:bodyPr/>
                    <a:lstStyle/>
                    <a:p>
                      <a:pPr algn="ctr" fontAlgn="b"/>
                      <a:r>
                        <a:rPr lang="en-US" sz="1400" u="none" strike="noStrike">
                          <a:effectLst/>
                          <a:latin typeface="Helvetica" panose="020B0604020202020204" pitchFamily="34" charset="0"/>
                          <a:cs typeface="Helvetica" panose="020B0604020202020204" pitchFamily="34" charset="0"/>
                        </a:rPr>
                        <a:t>Houston</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31,152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24,587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12,495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2511299399"/>
                  </a:ext>
                </a:extLst>
              </a:tr>
              <a:tr h="376405">
                <a:tc>
                  <a:txBody>
                    <a:bodyPr/>
                    <a:lstStyle/>
                    <a:p>
                      <a:pPr algn="ctr" fontAlgn="b"/>
                      <a:r>
                        <a:rPr lang="en-US" sz="1400" u="none" strike="noStrike">
                          <a:effectLst/>
                          <a:latin typeface="Helvetica" panose="020B0604020202020204" pitchFamily="34" charset="0"/>
                          <a:cs typeface="Helvetica" panose="020B0604020202020204" pitchFamily="34" charset="0"/>
                        </a:rPr>
                        <a:t>Boston</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25,966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20,691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10,505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4046870034"/>
                  </a:ext>
                </a:extLst>
              </a:tr>
              <a:tr h="376405">
                <a:tc>
                  <a:txBody>
                    <a:bodyPr/>
                    <a:lstStyle/>
                    <a:p>
                      <a:pPr algn="ctr" fontAlgn="b"/>
                      <a:r>
                        <a:rPr lang="en-US" sz="1400" u="none" strike="noStrike">
                          <a:effectLst/>
                          <a:latin typeface="Helvetica" panose="020B0604020202020204" pitchFamily="34" charset="0"/>
                          <a:cs typeface="Helvetica" panose="020B0604020202020204" pitchFamily="34" charset="0"/>
                        </a:rPr>
                        <a:t>Dallas-Fort Worth</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20,938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16,894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8,602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1615208908"/>
                  </a:ext>
                </a:extLst>
              </a:tr>
              <a:tr h="376405">
                <a:tc>
                  <a:txBody>
                    <a:bodyPr/>
                    <a:lstStyle/>
                    <a:p>
                      <a:pPr algn="ctr" fontAlgn="b"/>
                      <a:r>
                        <a:rPr lang="en-US" sz="1400" u="none" strike="noStrike">
                          <a:effectLst/>
                          <a:latin typeface="Helvetica" panose="020B0604020202020204" pitchFamily="34" charset="0"/>
                          <a:cs typeface="Helvetica" panose="020B0604020202020204" pitchFamily="34" charset="0"/>
                        </a:rPr>
                        <a:t>Seattle</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18,882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14,674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7,320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487525125"/>
                  </a:ext>
                </a:extLst>
              </a:tr>
              <a:tr h="376405">
                <a:tc>
                  <a:txBody>
                    <a:bodyPr/>
                    <a:lstStyle/>
                    <a:p>
                      <a:pPr algn="ctr" fontAlgn="b"/>
                      <a:r>
                        <a:rPr lang="en-US" sz="1400" u="none" strike="noStrike">
                          <a:effectLst/>
                          <a:latin typeface="Helvetica" panose="020B0604020202020204" pitchFamily="34" charset="0"/>
                          <a:cs typeface="Helvetica" panose="020B0604020202020204" pitchFamily="34" charset="0"/>
                        </a:rPr>
                        <a:t>Orlando</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10,034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12,469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5,920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2144967018"/>
                  </a:ext>
                </a:extLst>
              </a:tr>
              <a:tr h="376405">
                <a:tc>
                  <a:txBody>
                    <a:bodyPr/>
                    <a:lstStyle/>
                    <a:p>
                      <a:pPr algn="ctr" fontAlgn="b"/>
                      <a:r>
                        <a:rPr lang="en-US" sz="1400" u="none" strike="noStrike" dirty="0">
                          <a:effectLst/>
                          <a:latin typeface="Helvetica" panose="020B0604020202020204" pitchFamily="34" charset="0"/>
                          <a:cs typeface="Helvetica" panose="020B0604020202020204" pitchFamily="34" charset="0"/>
                        </a:rPr>
                        <a:t>Atlanta</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13,551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tc>
                  <a:txBody>
                    <a:bodyPr/>
                    <a:lstStyle/>
                    <a:p>
                      <a:pPr algn="ctr" fontAlgn="b"/>
                      <a:r>
                        <a:rPr lang="en-US" sz="1400" u="none" strike="noStrike" dirty="0">
                          <a:effectLst/>
                          <a:latin typeface="Helvetica" panose="020B0604020202020204" pitchFamily="34" charset="0"/>
                          <a:cs typeface="Helvetica" panose="020B0604020202020204" pitchFamily="34" charset="0"/>
                        </a:rPr>
                        <a:t>10,787 </a:t>
                      </a:r>
                      <a:endParaRPr lang="en-US" sz="1400" b="0" i="0" u="none" strike="noStrike" dirty="0">
                        <a:effectLs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tc>
                  <a:txBody>
                    <a:bodyPr/>
                    <a:lstStyle/>
                    <a:p>
                      <a:pPr algn="ctr" fontAlgn="b"/>
                      <a:r>
                        <a:rPr lang="en-US" sz="1400" u="none" strike="noStrike" dirty="0">
                          <a:solidFill>
                            <a:srgbClr val="FF0000"/>
                          </a:solidFill>
                          <a:effectLst/>
                          <a:highlight>
                            <a:srgbClr val="C0C0C0"/>
                          </a:highlight>
                          <a:latin typeface="Helvetica" panose="020B0604020202020204" pitchFamily="34" charset="0"/>
                          <a:cs typeface="Helvetica" panose="020B0604020202020204" pitchFamily="34" charset="0"/>
                        </a:rPr>
                        <a:t>5,691 </a:t>
                      </a:r>
                      <a:endParaRPr lang="en-US" sz="1400" b="0" i="0" u="none" strike="noStrike" dirty="0">
                        <a:solidFill>
                          <a:srgbClr val="FF0000"/>
                        </a:solidFill>
                        <a:effectLst/>
                        <a:highlight>
                          <a:srgbClr val="C0C0C0"/>
                        </a:highlight>
                        <a:latin typeface="Helvetica" panose="020B0604020202020204" pitchFamily="34" charset="0"/>
                        <a:cs typeface="Helvetica" panose="020B0604020202020204" pitchFamily="34" charset="0"/>
                      </a:endParaRPr>
                    </a:p>
                  </a:txBody>
                  <a:tcPr marL="7620" marR="7620" marT="7620" marB="0" anchor="b">
                    <a:solidFill>
                      <a:schemeClr val="bg1">
                        <a:lumMod val="75000"/>
                      </a:schemeClr>
                    </a:solidFill>
                  </a:tcPr>
                </a:tc>
                <a:extLst>
                  <a:ext uri="{0D108BD9-81ED-4DB2-BD59-A6C34878D82A}">
                    <a16:rowId xmlns:a16="http://schemas.microsoft.com/office/drawing/2014/main" val="3411852062"/>
                  </a:ext>
                </a:extLst>
              </a:tr>
              <a:tr h="376405">
                <a:tc>
                  <a:txBody>
                    <a:bodyPr/>
                    <a:lstStyle/>
                    <a:p>
                      <a:pPr algn="ctr" fontAlgn="b"/>
                      <a:r>
                        <a:rPr lang="en-US" sz="1400" u="none" strike="noStrike">
                          <a:effectLst/>
                          <a:latin typeface="Helvetica" panose="020B0604020202020204" pitchFamily="34" charset="0"/>
                          <a:cs typeface="Helvetica" panose="020B0604020202020204" pitchFamily="34" charset="0"/>
                        </a:rPr>
                        <a:t>Los Angeles</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11,676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9,909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5,237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3136502764"/>
                  </a:ext>
                </a:extLst>
              </a:tr>
              <a:tr h="392087">
                <a:tc>
                  <a:txBody>
                    <a:bodyPr/>
                    <a:lstStyle/>
                    <a:p>
                      <a:pPr algn="ctr" fontAlgn="b"/>
                      <a:r>
                        <a:rPr lang="en-US" sz="1400" u="none" strike="noStrike">
                          <a:effectLst/>
                          <a:latin typeface="Helvetica" panose="020B0604020202020204" pitchFamily="34" charset="0"/>
                          <a:cs typeface="Helvetica" panose="020B0604020202020204" pitchFamily="34" charset="0"/>
                        </a:rPr>
                        <a:t>San Francisco</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12,569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a:effectLst/>
                          <a:latin typeface="Helvetica" panose="020B0604020202020204" pitchFamily="34" charset="0"/>
                          <a:cs typeface="Helvetica" panose="020B0604020202020204" pitchFamily="34" charset="0"/>
                        </a:rPr>
                        <a:t>10,001 </a:t>
                      </a:r>
                      <a:endParaRPr lang="en-US" sz="1400" b="0" i="0" u="none" strike="noStrike">
                        <a:effectLst/>
                        <a:latin typeface="Helvetica" panose="020B0604020202020204" pitchFamily="34" charset="0"/>
                        <a:cs typeface="Helvetica" panose="020B0604020202020204" pitchFamily="34" charset="0"/>
                      </a:endParaRPr>
                    </a:p>
                  </a:txBody>
                  <a:tcPr marL="7620" marR="7620" marT="7620" marB="0" anchor="b">
                    <a:noFill/>
                  </a:tcPr>
                </a:tc>
                <a:tc>
                  <a:txBody>
                    <a:bodyPr/>
                    <a:lstStyle/>
                    <a:p>
                      <a:pPr algn="ctr" fontAlgn="b"/>
                      <a:r>
                        <a:rPr lang="en-US" sz="1400" u="none" strike="noStrike" dirty="0">
                          <a:solidFill>
                            <a:srgbClr val="FF0000"/>
                          </a:solidFill>
                          <a:effectLst/>
                          <a:latin typeface="Helvetica" panose="020B0604020202020204" pitchFamily="34" charset="0"/>
                          <a:cs typeface="Helvetica" panose="020B0604020202020204" pitchFamily="34" charset="0"/>
                        </a:rPr>
                        <a:t>4,985 </a:t>
                      </a:r>
                      <a:endParaRPr lang="en-US" sz="14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b">
                    <a:noFill/>
                  </a:tcPr>
                </a:tc>
                <a:extLst>
                  <a:ext uri="{0D108BD9-81ED-4DB2-BD59-A6C34878D82A}">
                    <a16:rowId xmlns:a16="http://schemas.microsoft.com/office/drawing/2014/main" val="417695659"/>
                  </a:ext>
                </a:extLst>
              </a:tr>
            </a:tbl>
          </a:graphicData>
        </a:graphic>
      </p:graphicFrame>
      <p:sp>
        <p:nvSpPr>
          <p:cNvPr id="7" name="TextBox 6">
            <a:extLst>
              <a:ext uri="{FF2B5EF4-FFF2-40B4-BE49-F238E27FC236}">
                <a16:creationId xmlns:a16="http://schemas.microsoft.com/office/drawing/2014/main" id="{5FF101E3-E6EA-5C50-781B-EFD6715B4371}"/>
              </a:ext>
            </a:extLst>
          </p:cNvPr>
          <p:cNvSpPr txBox="1"/>
          <p:nvPr/>
        </p:nvSpPr>
        <p:spPr>
          <a:xfrm>
            <a:off x="6991353" y="1508760"/>
            <a:ext cx="409193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Net International Migration</a:t>
            </a:r>
          </a:p>
        </p:txBody>
      </p:sp>
      <p:sp>
        <p:nvSpPr>
          <p:cNvPr id="8" name="TextBox 7">
            <a:extLst>
              <a:ext uri="{FF2B5EF4-FFF2-40B4-BE49-F238E27FC236}">
                <a16:creationId xmlns:a16="http://schemas.microsoft.com/office/drawing/2014/main" id="{D8EED689-4727-B696-8938-ECACEEB30C1F}"/>
              </a:ext>
            </a:extLst>
          </p:cNvPr>
          <p:cNvSpPr txBox="1"/>
          <p:nvPr/>
        </p:nvSpPr>
        <p:spPr>
          <a:xfrm>
            <a:off x="0" y="6614002"/>
            <a:ext cx="369684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85000"/>
                  </a:prstClr>
                </a:solidFill>
                <a:effectLst/>
                <a:uLnTx/>
                <a:uFillTx/>
                <a:latin typeface="Helvetica "/>
                <a:ea typeface="+mn-ea"/>
                <a:cs typeface="+mn-cs"/>
              </a:rPr>
              <a:t>Source:  William H. Frey analysis of US Census Bureau population estimates</a:t>
            </a:r>
          </a:p>
        </p:txBody>
      </p:sp>
    </p:spTree>
    <p:extLst>
      <p:ext uri="{BB962C8B-B14F-4D97-AF65-F5344CB8AC3E}">
        <p14:creationId xmlns:p14="http://schemas.microsoft.com/office/powerpoint/2010/main" val="219709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384199"/>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Total Job Postings 2017-2021</a:t>
            </a:r>
          </a:p>
        </p:txBody>
      </p:sp>
      <p:graphicFrame>
        <p:nvGraphicFramePr>
          <p:cNvPr id="4" name="Chart 3">
            <a:extLst>
              <a:ext uri="{FF2B5EF4-FFF2-40B4-BE49-F238E27FC236}">
                <a16:creationId xmlns:a16="http://schemas.microsoft.com/office/drawing/2014/main" id="{0428B319-464E-F950-D68B-A7C1934A811D}"/>
              </a:ext>
            </a:extLst>
          </p:cNvPr>
          <p:cNvGraphicFramePr/>
          <p:nvPr/>
        </p:nvGraphicFramePr>
        <p:xfrm>
          <a:off x="1103971" y="1583473"/>
          <a:ext cx="9668107" cy="5118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747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19488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Job Postings by Industry</a:t>
            </a:r>
          </a:p>
        </p:txBody>
      </p:sp>
      <p:graphicFrame>
        <p:nvGraphicFramePr>
          <p:cNvPr id="3" name="Chart 2">
            <a:extLst>
              <a:ext uri="{FF2B5EF4-FFF2-40B4-BE49-F238E27FC236}">
                <a16:creationId xmlns:a16="http://schemas.microsoft.com/office/drawing/2014/main" id="{8D4B7A18-2BDD-4516-A87B-B22BCA06427E}"/>
              </a:ext>
            </a:extLst>
          </p:cNvPr>
          <p:cNvGraphicFramePr>
            <a:graphicFrameLocks/>
          </p:cNvGraphicFramePr>
          <p:nvPr/>
        </p:nvGraphicFramePr>
        <p:xfrm>
          <a:off x="125730" y="1497330"/>
          <a:ext cx="11939600" cy="5165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10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7994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Job Postings by Occupation</a:t>
            </a:r>
          </a:p>
        </p:txBody>
      </p:sp>
      <p:graphicFrame>
        <p:nvGraphicFramePr>
          <p:cNvPr id="3" name="Chart 2">
            <a:extLst>
              <a:ext uri="{FF2B5EF4-FFF2-40B4-BE49-F238E27FC236}">
                <a16:creationId xmlns:a16="http://schemas.microsoft.com/office/drawing/2014/main" id="{EC611DFE-14AA-E4ED-E0F0-722718D5B386}"/>
              </a:ext>
            </a:extLst>
          </p:cNvPr>
          <p:cNvGraphicFramePr>
            <a:graphicFrameLocks/>
          </p:cNvGraphicFramePr>
          <p:nvPr/>
        </p:nvGraphicFramePr>
        <p:xfrm>
          <a:off x="190005" y="1567542"/>
          <a:ext cx="11756572" cy="5010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203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3</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7994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Top Occupations – Entry-level Postings</a:t>
            </a:r>
          </a:p>
        </p:txBody>
      </p:sp>
      <p:graphicFrame>
        <p:nvGraphicFramePr>
          <p:cNvPr id="6" name="Chart 5">
            <a:extLst>
              <a:ext uri="{FF2B5EF4-FFF2-40B4-BE49-F238E27FC236}">
                <a16:creationId xmlns:a16="http://schemas.microsoft.com/office/drawing/2014/main" id="{F36381AA-A172-2D9B-053F-FB6168ADAEA2}"/>
              </a:ext>
            </a:extLst>
          </p:cNvPr>
          <p:cNvGraphicFramePr>
            <a:graphicFrameLocks/>
          </p:cNvGraphicFramePr>
          <p:nvPr/>
        </p:nvGraphicFramePr>
        <p:xfrm>
          <a:off x="289932" y="1592103"/>
          <a:ext cx="11631991" cy="51432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5979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7994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Top Skills Requested</a:t>
            </a:r>
          </a:p>
        </p:txBody>
      </p:sp>
      <p:graphicFrame>
        <p:nvGraphicFramePr>
          <p:cNvPr id="4" name="Chart 3">
            <a:extLst>
              <a:ext uri="{FF2B5EF4-FFF2-40B4-BE49-F238E27FC236}">
                <a16:creationId xmlns:a16="http://schemas.microsoft.com/office/drawing/2014/main" id="{B10441EE-DBC1-2C25-61B3-809E16B20C85}"/>
              </a:ext>
            </a:extLst>
          </p:cNvPr>
          <p:cNvGraphicFramePr>
            <a:graphicFrameLocks/>
          </p:cNvGraphicFramePr>
          <p:nvPr/>
        </p:nvGraphicFramePr>
        <p:xfrm>
          <a:off x="546265" y="1554480"/>
          <a:ext cx="11203775" cy="5303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40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7994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Supply – Degrees Conferred</a:t>
            </a:r>
          </a:p>
        </p:txBody>
      </p:sp>
      <p:graphicFrame>
        <p:nvGraphicFramePr>
          <p:cNvPr id="3" name="Chart 2">
            <a:extLst>
              <a:ext uri="{FF2B5EF4-FFF2-40B4-BE49-F238E27FC236}">
                <a16:creationId xmlns:a16="http://schemas.microsoft.com/office/drawing/2014/main" id="{92795076-AC44-E7F5-8CCE-7AF6058E189D}"/>
              </a:ext>
            </a:extLst>
          </p:cNvPr>
          <p:cNvGraphicFramePr>
            <a:graphicFrameLocks/>
          </p:cNvGraphicFramePr>
          <p:nvPr/>
        </p:nvGraphicFramePr>
        <p:xfrm>
          <a:off x="1010093" y="1435395"/>
          <a:ext cx="10504967" cy="542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82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7994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Supply – Talent Gap</a:t>
            </a:r>
          </a:p>
        </p:txBody>
      </p:sp>
      <p:graphicFrame>
        <p:nvGraphicFramePr>
          <p:cNvPr id="3" name="Table 2">
            <a:extLst>
              <a:ext uri="{FF2B5EF4-FFF2-40B4-BE49-F238E27FC236}">
                <a16:creationId xmlns:a16="http://schemas.microsoft.com/office/drawing/2014/main" id="{CA51A115-883A-ABEF-FEBB-AD0F0E5F5BDF}"/>
              </a:ext>
            </a:extLst>
          </p:cNvPr>
          <p:cNvGraphicFramePr>
            <a:graphicFrameLocks noGrp="1"/>
          </p:cNvGraphicFramePr>
          <p:nvPr/>
        </p:nvGraphicFramePr>
        <p:xfrm>
          <a:off x="1078648" y="1516567"/>
          <a:ext cx="10034704" cy="5252224"/>
        </p:xfrm>
        <a:graphic>
          <a:graphicData uri="http://schemas.openxmlformats.org/drawingml/2006/table">
            <a:tbl>
              <a:tblPr>
                <a:tableStyleId>{5C22544A-7EE6-4342-B048-85BDC9FD1C3A}</a:tableStyleId>
              </a:tblPr>
              <a:tblGrid>
                <a:gridCol w="3834154">
                  <a:extLst>
                    <a:ext uri="{9D8B030D-6E8A-4147-A177-3AD203B41FA5}">
                      <a16:colId xmlns:a16="http://schemas.microsoft.com/office/drawing/2014/main" val="933894568"/>
                    </a:ext>
                  </a:extLst>
                </a:gridCol>
                <a:gridCol w="2306482">
                  <a:extLst>
                    <a:ext uri="{9D8B030D-6E8A-4147-A177-3AD203B41FA5}">
                      <a16:colId xmlns:a16="http://schemas.microsoft.com/office/drawing/2014/main" val="542008180"/>
                    </a:ext>
                  </a:extLst>
                </a:gridCol>
                <a:gridCol w="1947034">
                  <a:extLst>
                    <a:ext uri="{9D8B030D-6E8A-4147-A177-3AD203B41FA5}">
                      <a16:colId xmlns:a16="http://schemas.microsoft.com/office/drawing/2014/main" val="3761992786"/>
                    </a:ext>
                  </a:extLst>
                </a:gridCol>
                <a:gridCol w="1947034">
                  <a:extLst>
                    <a:ext uri="{9D8B030D-6E8A-4147-A177-3AD203B41FA5}">
                      <a16:colId xmlns:a16="http://schemas.microsoft.com/office/drawing/2014/main" val="2863636500"/>
                    </a:ext>
                  </a:extLst>
                </a:gridCol>
              </a:tblGrid>
              <a:tr h="1548733">
                <a:tc>
                  <a:txBody>
                    <a:bodyPr/>
                    <a:lstStyle/>
                    <a:p>
                      <a:pPr algn="ctr" fontAlgn="ctr"/>
                      <a:r>
                        <a:rPr lang="en-US" sz="1800" b="1" u="none" strike="noStrike" dirty="0">
                          <a:effectLst/>
                          <a:latin typeface="Helvetica" panose="020B0604020202020204" pitchFamily="34" charset="0"/>
                          <a:cs typeface="Helvetica" panose="020B0604020202020204" pitchFamily="34" charset="0"/>
                        </a:rPr>
                        <a:t>Education Level</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b="1" u="none" strike="noStrike" dirty="0">
                          <a:effectLst/>
                          <a:latin typeface="Helvetica" panose="020B0604020202020204" pitchFamily="34" charset="0"/>
                          <a:cs typeface="Helvetica" panose="020B0604020202020204" pitchFamily="34" charset="0"/>
                        </a:rPr>
                        <a:t>Certificate     </a:t>
                      </a:r>
                    </a:p>
                    <a:p>
                      <a:pPr algn="ctr" fontAlgn="ctr"/>
                      <a:r>
                        <a:rPr lang="en-US" sz="1800" b="1" u="none" strike="noStrike" dirty="0">
                          <a:effectLst/>
                          <a:latin typeface="Helvetica" panose="020B0604020202020204" pitchFamily="34" charset="0"/>
                          <a:cs typeface="Helvetica" panose="020B0604020202020204" pitchFamily="34" charset="0"/>
                        </a:rPr>
                        <a:t>(&lt; Bachelor's)</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b="1" u="none" strike="noStrike" dirty="0">
                          <a:effectLst/>
                          <a:latin typeface="Helvetica" panose="020B0604020202020204" pitchFamily="34" charset="0"/>
                          <a:cs typeface="Helvetica" panose="020B0604020202020204" pitchFamily="34" charset="0"/>
                        </a:rPr>
                        <a:t>Associate Degree</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b="1" u="none" strike="noStrike" dirty="0">
                          <a:effectLst/>
                          <a:latin typeface="Helvetica" panose="020B0604020202020204" pitchFamily="34" charset="0"/>
                          <a:cs typeface="Helvetica" panose="020B0604020202020204" pitchFamily="34" charset="0"/>
                        </a:rPr>
                        <a:t>Bachelor's Degree</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2302669970"/>
                  </a:ext>
                </a:extLst>
              </a:tr>
              <a:tr h="1077380">
                <a:tc>
                  <a:txBody>
                    <a:bodyPr/>
                    <a:lstStyle/>
                    <a:p>
                      <a:pPr algn="ctr" fontAlgn="ctr"/>
                      <a:r>
                        <a:rPr lang="en-US" sz="1800" b="1" u="none" strike="noStrike" dirty="0">
                          <a:effectLst/>
                          <a:latin typeface="Helvetica" panose="020B0604020202020204" pitchFamily="34" charset="0"/>
                          <a:cs typeface="Helvetica" panose="020B0604020202020204" pitchFamily="34" charset="0"/>
                        </a:rPr>
                        <a:t>2021 Awards Conferred</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51,407</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20,006</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58,121</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859694111"/>
                  </a:ext>
                </a:extLst>
              </a:tr>
              <a:tr h="1032488">
                <a:tc>
                  <a:txBody>
                    <a:bodyPr/>
                    <a:lstStyle/>
                    <a:p>
                      <a:pPr algn="ctr" fontAlgn="ctr"/>
                      <a:r>
                        <a:rPr lang="en-US" sz="1800" b="1" u="none" strike="noStrike" dirty="0">
                          <a:effectLst/>
                          <a:latin typeface="Helvetica" panose="020B0604020202020204" pitchFamily="34" charset="0"/>
                          <a:cs typeface="Helvetica" panose="020B0604020202020204" pitchFamily="34" charset="0"/>
                        </a:rPr>
                        <a:t>2021 Related Entry-Level Job Postings</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a:effectLst/>
                          <a:latin typeface="Helvetica" panose="020B0604020202020204" pitchFamily="34" charset="0"/>
                          <a:cs typeface="Helvetica" panose="020B0604020202020204" pitchFamily="34" charset="0"/>
                        </a:rPr>
                        <a:t>139,028</a:t>
                      </a:r>
                      <a:endParaRPr lang="en-US" sz="1800" b="0" i="0" u="none" strike="noStrike">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34,100</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effectLst/>
                          <a:latin typeface="Helvetica" panose="020B0604020202020204" pitchFamily="34" charset="0"/>
                          <a:cs typeface="Helvetica" panose="020B0604020202020204" pitchFamily="34" charset="0"/>
                        </a:rPr>
                        <a:t>90,467</a:t>
                      </a:r>
                      <a:endParaRPr lang="en-US" sz="1800" b="0"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365578045"/>
                  </a:ext>
                </a:extLst>
              </a:tr>
              <a:tr h="1593623">
                <a:tc>
                  <a:txBody>
                    <a:bodyPr/>
                    <a:lstStyle/>
                    <a:p>
                      <a:pPr algn="ctr" fontAlgn="ctr"/>
                      <a:r>
                        <a:rPr lang="en-US" sz="1800" b="1" u="none" strike="noStrike" dirty="0">
                          <a:effectLst/>
                          <a:latin typeface="Helvetica" panose="020B0604020202020204" pitchFamily="34" charset="0"/>
                          <a:cs typeface="Helvetica" panose="020B0604020202020204" pitchFamily="34" charset="0"/>
                        </a:rPr>
                        <a:t>Gap </a:t>
                      </a:r>
                      <a:endParaRPr lang="en-US" sz="1800" b="1" i="0" u="none" strike="noStrike" dirty="0">
                        <a:solidFill>
                          <a:srgbClr val="00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a:solidFill>
                            <a:srgbClr val="FF0000"/>
                          </a:solidFill>
                          <a:effectLst/>
                          <a:latin typeface="Helvetica" panose="020B0604020202020204" pitchFamily="34" charset="0"/>
                          <a:cs typeface="Helvetica" panose="020B0604020202020204" pitchFamily="34" charset="0"/>
                        </a:rPr>
                        <a:t>(87,621)</a:t>
                      </a:r>
                      <a:endParaRPr lang="en-US" sz="1800" b="0" i="0" u="none" strike="noStrike">
                        <a:solidFill>
                          <a:srgbClr val="FF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solidFill>
                            <a:srgbClr val="FF0000"/>
                          </a:solidFill>
                          <a:effectLst/>
                          <a:latin typeface="Helvetica" panose="020B0604020202020204" pitchFamily="34" charset="0"/>
                          <a:cs typeface="Helvetica" panose="020B0604020202020204" pitchFamily="34" charset="0"/>
                        </a:rPr>
                        <a:t>(14,094)</a:t>
                      </a:r>
                      <a:endParaRPr lang="en-US" sz="18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ctr">
                    <a:noFill/>
                  </a:tcPr>
                </a:tc>
                <a:tc>
                  <a:txBody>
                    <a:bodyPr/>
                    <a:lstStyle/>
                    <a:p>
                      <a:pPr algn="ctr" fontAlgn="ctr"/>
                      <a:r>
                        <a:rPr lang="en-US" sz="1800" u="none" strike="noStrike" dirty="0">
                          <a:solidFill>
                            <a:srgbClr val="FF0000"/>
                          </a:solidFill>
                          <a:effectLst/>
                          <a:latin typeface="Helvetica" panose="020B0604020202020204" pitchFamily="34" charset="0"/>
                          <a:cs typeface="Helvetica" panose="020B0604020202020204" pitchFamily="34" charset="0"/>
                        </a:rPr>
                        <a:t>(32,346)</a:t>
                      </a:r>
                      <a:endParaRPr lang="en-US" sz="1800" b="0" i="0" u="none" strike="noStrike" dirty="0">
                        <a:solidFill>
                          <a:srgbClr val="FF0000"/>
                        </a:solidFill>
                        <a:effectLst/>
                        <a:latin typeface="Helvetica" panose="020B0604020202020204" pitchFamily="34" charset="0"/>
                        <a:cs typeface="Helvetica" panose="020B0604020202020204" pitchFamily="34" charset="0"/>
                      </a:endParaRPr>
                    </a:p>
                  </a:txBody>
                  <a:tcPr marL="7620" marR="7620" marT="7620" marB="0" anchor="ctr">
                    <a:noFill/>
                  </a:tcPr>
                </a:tc>
                <a:extLst>
                  <a:ext uri="{0D108BD9-81ED-4DB2-BD59-A6C34878D82A}">
                    <a16:rowId xmlns:a16="http://schemas.microsoft.com/office/drawing/2014/main" val="1560892994"/>
                  </a:ext>
                </a:extLst>
              </a:tr>
            </a:tbl>
          </a:graphicData>
        </a:graphic>
      </p:graphicFrame>
    </p:spTree>
    <p:extLst>
      <p:ext uri="{BB962C8B-B14F-4D97-AF65-F5344CB8AC3E}">
        <p14:creationId xmlns:p14="http://schemas.microsoft.com/office/powerpoint/2010/main" val="1033560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118017"/>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Certificate below Bachelor’s CIP-SOC Crosswalk</a:t>
            </a:r>
          </a:p>
        </p:txBody>
      </p:sp>
      <p:graphicFrame>
        <p:nvGraphicFramePr>
          <p:cNvPr id="5" name="Chart 4">
            <a:extLst>
              <a:ext uri="{FF2B5EF4-FFF2-40B4-BE49-F238E27FC236}">
                <a16:creationId xmlns:a16="http://schemas.microsoft.com/office/drawing/2014/main" id="{0E5D0E36-4016-48E0-B686-326A7B3F16DB}"/>
              </a:ext>
            </a:extLst>
          </p:cNvPr>
          <p:cNvGraphicFramePr>
            <a:graphicFrameLocks/>
          </p:cNvGraphicFramePr>
          <p:nvPr/>
        </p:nvGraphicFramePr>
        <p:xfrm>
          <a:off x="166255" y="1457325"/>
          <a:ext cx="11685319" cy="5400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140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79942"/>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Associate Degree CIP-SOC Crosswalk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97607E6B-64AE-4ECA-AA07-2A9AF3C95E11}"/>
              </a:ext>
            </a:extLst>
          </p:cNvPr>
          <p:cNvGraphicFramePr>
            <a:graphicFrameLocks/>
          </p:cNvGraphicFramePr>
          <p:nvPr/>
        </p:nvGraphicFramePr>
        <p:xfrm>
          <a:off x="208344" y="1591470"/>
          <a:ext cx="11887200" cy="5179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8768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279942"/>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black"/>
                </a:solidFill>
                <a:effectLst/>
                <a:uLnTx/>
                <a:uFillTx/>
                <a:latin typeface="Helvetica" pitchFamily="2" charset="0"/>
                <a:ea typeface="+mn-ea"/>
                <a:cs typeface="+mn-cs"/>
              </a:rPr>
              <a:t>Bachelor’s Degree CIP-SOC Crosswalk</a:t>
            </a:r>
            <a:endParaRPr kumimoji="0" lang="en-US" sz="2400" b="0" i="0" u="none" strike="sngStrike" kern="1200" cap="none" spc="300" normalizeH="0" baseline="0" noProof="0" dirty="0">
              <a:ln>
                <a:noFill/>
              </a:ln>
              <a:solidFill>
                <a:prstClr val="black"/>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EA4A29A4-CB92-4971-BDB9-A2FA53FE6873}"/>
              </a:ext>
            </a:extLst>
          </p:cNvPr>
          <p:cNvGraphicFramePr>
            <a:graphicFrameLocks/>
          </p:cNvGraphicFramePr>
          <p:nvPr/>
        </p:nvGraphicFramePr>
        <p:xfrm>
          <a:off x="244549" y="1562582"/>
          <a:ext cx="11706445" cy="5015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3790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4FA5D-E8FD-2440-9FF4-75A95F6BE148}"/>
              </a:ext>
            </a:extLst>
          </p:cNvPr>
          <p:cNvSpPr txBox="1"/>
          <p:nvPr/>
        </p:nvSpPr>
        <p:spPr>
          <a:xfrm>
            <a:off x="0" y="337989"/>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0" normalizeH="0" baseline="0" noProof="0" dirty="0">
                <a:ln>
                  <a:noFill/>
                </a:ln>
                <a:solidFill>
                  <a:prstClr val="black"/>
                </a:solidFill>
                <a:effectLst/>
                <a:uLnTx/>
                <a:uFillTx/>
                <a:latin typeface="Helvetica" pitchFamily="2" charset="0"/>
                <a:ea typeface="+mn-ea"/>
                <a:cs typeface="+mn-cs"/>
              </a:rPr>
              <a:t>Talent Supply Report 2023</a:t>
            </a:r>
          </a:p>
        </p:txBody>
      </p:sp>
      <p:sp>
        <p:nvSpPr>
          <p:cNvPr id="3" name="TextBox 2">
            <a:extLst>
              <a:ext uri="{FF2B5EF4-FFF2-40B4-BE49-F238E27FC236}">
                <a16:creationId xmlns:a16="http://schemas.microsoft.com/office/drawing/2014/main" id="{D7881978-364B-DEE6-1F41-A8601F96BEF2}"/>
              </a:ext>
            </a:extLst>
          </p:cNvPr>
          <p:cNvSpPr txBox="1"/>
          <p:nvPr/>
        </p:nvSpPr>
        <p:spPr>
          <a:xfrm>
            <a:off x="2001630" y="2406601"/>
            <a:ext cx="7952763"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Full Report Out Soon!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51E45A4-0906-99DB-A0A0-E4FE480D1DCF}"/>
              </a:ext>
            </a:extLst>
          </p:cNvPr>
          <p:cNvPicPr>
            <a:picLocks noChangeAspect="1"/>
          </p:cNvPicPr>
          <p:nvPr/>
        </p:nvPicPr>
        <p:blipFill>
          <a:blip r:embed="rId3"/>
          <a:srcRect/>
          <a:stretch/>
        </p:blipFill>
        <p:spPr>
          <a:xfrm>
            <a:off x="4154393" y="3835846"/>
            <a:ext cx="3883212" cy="1926621"/>
          </a:xfrm>
          <a:prstGeom prst="rect">
            <a:avLst/>
          </a:prstGeom>
        </p:spPr>
      </p:pic>
    </p:spTree>
    <p:extLst>
      <p:ext uri="{BB962C8B-B14F-4D97-AF65-F5344CB8AC3E}">
        <p14:creationId xmlns:p14="http://schemas.microsoft.com/office/powerpoint/2010/main" val="3260472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idx="1"/>
          </p:nvPr>
        </p:nvSpPr>
        <p:spPr>
          <a:xfrm>
            <a:off x="2438400" y="1600201"/>
            <a:ext cx="8229600" cy="4525963"/>
          </a:xfrm>
        </p:spPr>
        <p:txBody>
          <a:bodyPr>
            <a:normAutofit/>
          </a:bodyPr>
          <a:lstStyle/>
          <a:p>
            <a:pPr marL="0" indent="0">
              <a:spcBef>
                <a:spcPts val="0"/>
              </a:spcBef>
              <a:spcAft>
                <a:spcPts val="0"/>
              </a:spcAft>
              <a:buNone/>
            </a:pPr>
            <a:endParaRPr lang="en-US" sz="2600" dirty="0">
              <a:latin typeface="Calibri" panose="020F0502020204030204" pitchFamily="34" charset="0"/>
              <a:ea typeface="Calibri" panose="020F0502020204030204" pitchFamily="34" charset="0"/>
            </a:endParaRPr>
          </a:p>
          <a:p>
            <a:pPr marL="0" indent="0" algn="ctr">
              <a:buNone/>
            </a:pPr>
            <a:endParaRPr lang="en-US" sz="1800" i="1" dirty="0"/>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sz="quarter" idx="12"/>
          </p:nvPr>
        </p:nvSpPr>
        <p:spPr/>
        <p:txBody>
          <a:bodyPr/>
          <a:lstStyle/>
          <a:p>
            <a:pPr algn="ctr">
              <a:defRPr/>
            </a:pPr>
            <a:fld id="{3D6C3DC6-EF6E-8948-BFE6-808D46D584D8}" type="slidenum">
              <a:rPr lang="en-US" b="1">
                <a:solidFill>
                  <a:prstClr val="white"/>
                </a:solidFill>
                <a:latin typeface="Calibri"/>
              </a:rPr>
              <a:pPr algn="ctr">
                <a:defRPr/>
              </a:pPr>
              <a:t>38</a:t>
            </a:fld>
            <a:endParaRPr lang="en-US" b="1" dirty="0">
              <a:solidFill>
                <a:prstClr val="white"/>
              </a:solidFill>
              <a:latin typeface="Calibri"/>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84479" y="2073245"/>
            <a:ext cx="3254183" cy="2425478"/>
          </a:xfrm>
          <a:prstGeom prst="rect">
            <a:avLst/>
          </a:prstGeom>
        </p:spPr>
      </p:pic>
    </p:spTree>
    <p:extLst>
      <p:ext uri="{BB962C8B-B14F-4D97-AF65-F5344CB8AC3E}">
        <p14:creationId xmlns:p14="http://schemas.microsoft.com/office/powerpoint/2010/main" val="4130629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a:xfrm>
            <a:off x="5181601" y="634946"/>
            <a:ext cx="6368142" cy="1450757"/>
          </a:xfrm>
        </p:spPr>
        <p:txBody>
          <a:bodyPr>
            <a:normAutofit/>
          </a:bodyPr>
          <a:lstStyle/>
          <a:p>
            <a:r>
              <a:rPr lang="en-US" dirty="0"/>
              <a:t>Public Comment</a:t>
            </a:r>
          </a:p>
        </p:txBody>
      </p:sp>
      <p:pic>
        <p:nvPicPr>
          <p:cNvPr id="5" name="Picture 4" descr="Green dialogue boxes">
            <a:extLst>
              <a:ext uri="{FF2B5EF4-FFF2-40B4-BE49-F238E27FC236}">
                <a16:creationId xmlns:a16="http://schemas.microsoft.com/office/drawing/2014/main" id="{8FA0DE70-CC77-8E86-E60D-AF49597B7AF3}"/>
              </a:ext>
            </a:extLst>
          </p:cNvPr>
          <p:cNvPicPr>
            <a:picLocks noChangeAspect="1"/>
          </p:cNvPicPr>
          <p:nvPr/>
        </p:nvPicPr>
        <p:blipFill rotWithShape="1">
          <a:blip r:embed="rId2"/>
          <a:srcRect l="18887" r="24714"/>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a:xfrm>
            <a:off x="5181601" y="2198914"/>
            <a:ext cx="6368142" cy="3670180"/>
          </a:xfrm>
        </p:spPr>
        <p:txBody>
          <a:bodyPr>
            <a:normAutofit/>
          </a:bodyPr>
          <a:lstStyle/>
          <a:p>
            <a:pPr marL="748665" marR="73343">
              <a:spcBef>
                <a:spcPts val="0"/>
              </a:spcBef>
            </a:pPr>
            <a:r>
              <a:rPr lang="en-US" sz="170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700" spc="4">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700" spc="4">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700">
                <a:latin typeface="Calibri" panose="020F0502020204030204" pitchFamily="34" charset="0"/>
                <a:ea typeface="Calibri" panose="020F0502020204030204" pitchFamily="34" charset="0"/>
                <a:cs typeface="Calibri" panose="020F0502020204030204" pitchFamily="34" charset="0"/>
              </a:rPr>
              <a:t>Each member of the public</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700" spc="4">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70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agenda</a:t>
            </a:r>
            <a:r>
              <a:rPr lang="en-US" sz="1700" spc="-15">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item.</a:t>
            </a:r>
            <a:r>
              <a:rPr lang="en-US" sz="1700" spc="-8">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700" spc="-8">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700">
                <a:latin typeface="Calibri" panose="020F0502020204030204" pitchFamily="34" charset="0"/>
                <a:ea typeface="Calibri" panose="020F0502020204030204" pitchFamily="34" charset="0"/>
                <a:cs typeface="Calibri" panose="020F0502020204030204" pitchFamily="34" charset="0"/>
              </a:rPr>
              <a:t>If</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there</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are</a:t>
            </a:r>
            <a:r>
              <a:rPr lang="en-US" sz="1700" spc="-11">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questions</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or</a:t>
            </a:r>
            <a:r>
              <a:rPr lang="en-US" sz="1700" spc="-11">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information</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that</a:t>
            </a:r>
            <a:r>
              <a:rPr lang="en-US" sz="1700" spc="-11">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you</a:t>
            </a:r>
            <a:r>
              <a:rPr lang="en-US" sz="1700" spc="-8">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have</a:t>
            </a:r>
            <a:r>
              <a:rPr lang="en-US" sz="1700" spc="-15">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for the</a:t>
            </a:r>
            <a:r>
              <a:rPr lang="en-US" sz="1700" spc="-15">
                <a:latin typeface="Calibri" panose="020F0502020204030204" pitchFamily="34" charset="0"/>
                <a:ea typeface="Calibri" panose="020F0502020204030204" pitchFamily="34" charset="0"/>
                <a:cs typeface="Calibri" panose="020F0502020204030204" pitchFamily="34" charset="0"/>
              </a:rPr>
              <a:t> Board</a:t>
            </a:r>
            <a:r>
              <a:rPr lang="en-US" sz="1700">
                <a:latin typeface="Calibri" panose="020F0502020204030204" pitchFamily="34" charset="0"/>
                <a:ea typeface="Calibri" panose="020F0502020204030204" pitchFamily="34" charset="0"/>
                <a:cs typeface="Calibri" panose="020F0502020204030204" pitchFamily="34" charset="0"/>
              </a:rPr>
              <a:t>, you</a:t>
            </a:r>
            <a:r>
              <a:rPr lang="en-US" sz="1700" spc="-195">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700" spc="4">
                <a:latin typeface="Calibri" panose="020F0502020204030204" pitchFamily="34" charset="0"/>
                <a:ea typeface="Calibri" panose="020F0502020204030204" pitchFamily="34" charset="0"/>
                <a:cs typeface="Calibri" panose="020F0502020204030204" pitchFamily="34" charset="0"/>
              </a:rPr>
              <a:t> </a:t>
            </a:r>
            <a:r>
              <a:rPr lang="en-US" sz="170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700">
                <a:latin typeface="Calibri" panose="020F0502020204030204" pitchFamily="34" charset="0"/>
                <a:ea typeface="Calibri" panose="020F0502020204030204" pitchFamily="34" charset="0"/>
                <a:cs typeface="Calibri" panose="020F0502020204030204" pitchFamily="34" charset="0"/>
                <a:hlinkClick r:id="rId3"/>
              </a:rPr>
              <a:t>https://www.atlantapublicschools.us/domain/10250</a:t>
            </a:r>
            <a:endParaRPr lang="en-US" sz="170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700">
              <a:latin typeface="Calibri" panose="020F0502020204030204" pitchFamily="34" charset="0"/>
              <a:ea typeface="Calibri" panose="020F0502020204030204" pitchFamily="34" charset="0"/>
            </a:endParaRPr>
          </a:p>
          <a:p>
            <a:endParaRPr lang="en-US" sz="1700"/>
          </a:p>
        </p:txBody>
      </p:sp>
    </p:spTree>
    <p:extLst>
      <p:ext uri="{BB962C8B-B14F-4D97-AF65-F5344CB8AC3E}">
        <p14:creationId xmlns:p14="http://schemas.microsoft.com/office/powerpoint/2010/main" val="34757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Virtual Meeting Norms</a:t>
            </a:r>
          </a:p>
        </p:txBody>
      </p:sp>
      <p:sp>
        <p:nvSpPr>
          <p:cNvPr id="12" name="Slide Number Placeholder 3">
            <a:extLst>
              <a:ext uri="{FF2B5EF4-FFF2-40B4-BE49-F238E27FC236}">
                <a16:creationId xmlns:a16="http://schemas.microsoft.com/office/drawing/2014/main" id="{0C148002-9EB8-495A-BB1C-15E96B88E541}"/>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3D6C3DC6-EF6E-8948-BFE6-808D46D584D8}" type="slidenum">
              <a:rPr lang="en-US" b="1">
                <a:latin typeface="Calibri"/>
              </a:rPr>
              <a:pPr>
                <a:spcAft>
                  <a:spcPts val="600"/>
                </a:spcAft>
                <a:defRPr/>
              </a:pPr>
              <a:t>4</a:t>
            </a:fld>
            <a:endParaRPr lang="en-US" b="1">
              <a:latin typeface="Calibri"/>
            </a:endParaRPr>
          </a:p>
        </p:txBody>
      </p:sp>
      <p:graphicFrame>
        <p:nvGraphicFramePr>
          <p:cNvPr id="5" name="Content Placeholder 2">
            <a:extLst>
              <a:ext uri="{FF2B5EF4-FFF2-40B4-BE49-F238E27FC236}">
                <a16:creationId xmlns:a16="http://schemas.microsoft.com/office/drawing/2014/main" id="{F2179279-CDE3-4237-9181-42ACA62AC4BA}"/>
              </a:ext>
            </a:extLst>
          </p:cNvPr>
          <p:cNvGraphicFramePr>
            <a:graphicFrameLocks noGrp="1"/>
          </p:cNvGraphicFramePr>
          <p:nvPr>
            <p:ph idx="1"/>
            <p:extLst>
              <p:ext uri="{D42A27DB-BD31-4B8C-83A1-F6EECF244321}">
                <p14:modId xmlns:p14="http://schemas.microsoft.com/office/powerpoint/2010/main" val="50687220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296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5D5832-7238-447D-9DDE-2E71E5648CD4}"/>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a:solidFill>
                  <a:schemeClr val="tx1">
                    <a:lumMod val="85000"/>
                    <a:lumOff val="15000"/>
                  </a:schemeClr>
                </a:solidFill>
              </a:rPr>
              <a:t>Adjournment</a:t>
            </a:r>
          </a:p>
        </p:txBody>
      </p:sp>
      <p:pic>
        <p:nvPicPr>
          <p:cNvPr id="6" name="Content Placeholder 5" descr="Text&#10;&#10;Description automatically generated">
            <a:extLst>
              <a:ext uri="{FF2B5EF4-FFF2-40B4-BE49-F238E27FC236}">
                <a16:creationId xmlns:a16="http://schemas.microsoft.com/office/drawing/2014/main" id="{D301AE31-FDA2-45CD-98AA-4BAF7334DEC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29818" y="2524619"/>
            <a:ext cx="2449486" cy="1290062"/>
          </a:xfrm>
          <a:prstGeom prst="rect">
            <a:avLst/>
          </a:prstGeom>
          <a:noFill/>
        </p:spPr>
      </p:pic>
      <p:sp>
        <p:nvSpPr>
          <p:cNvPr id="21" name="Rectangle 20">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DAEFDBC8-E96F-4759-BAC0-8377D4600838}"/>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40</a:t>
            </a:fld>
            <a:endParaRPr lang="en-US" b="1"/>
          </a:p>
        </p:txBody>
      </p:sp>
    </p:spTree>
    <p:extLst>
      <p:ext uri="{BB962C8B-B14F-4D97-AF65-F5344CB8AC3E}">
        <p14:creationId xmlns:p14="http://schemas.microsoft.com/office/powerpoint/2010/main" val="89351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2C5386-F21A-4F1D-A74D-C05A58EA2EC1}"/>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Agenda</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7A464EA-7BA3-4BE6-B9E3-C9D172B001FE}"/>
              </a:ext>
            </a:extLst>
          </p:cNvPr>
          <p:cNvSpPr>
            <a:spLocks noGrp="1"/>
          </p:cNvSpPr>
          <p:nvPr>
            <p:ph idx="1"/>
          </p:nvPr>
        </p:nvSpPr>
        <p:spPr>
          <a:xfrm>
            <a:off x="4742016" y="605896"/>
            <a:ext cx="6413663" cy="5646208"/>
          </a:xfrm>
        </p:spPr>
        <p:txBody>
          <a:bodyPr anchor="ctr">
            <a:normAutofit/>
          </a:bodyPr>
          <a:lstStyle/>
          <a:p>
            <a:pPr marL="0" indent="0">
              <a:spcBef>
                <a:spcPts val="0"/>
              </a:spcBef>
              <a:spcAft>
                <a:spcPts val="0"/>
              </a:spcAft>
              <a:buNone/>
            </a:pPr>
            <a:r>
              <a:rPr lang="en-US" b="1"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Clr>
                <a:srgbClr val="ED7D31"/>
              </a:buClr>
              <a:buFont typeface="+mj-lt"/>
              <a:buAutoNum type="romanUcPeriod"/>
            </a:pPr>
            <a:r>
              <a:rPr lang="en-US" b="1" dirty="0">
                <a:latin typeface="Calibri" panose="020F0502020204030204" pitchFamily="34" charset="0"/>
                <a:ea typeface="Calibri" panose="020F0502020204030204" pitchFamily="34" charset="0"/>
                <a:cs typeface="Arial" panose="020B0604020202020204" pitchFamily="34" charset="0"/>
              </a:rPr>
              <a:t>Call to Order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Clr>
                <a:srgbClr val="ED7D31"/>
              </a:buClr>
              <a:buFont typeface="+mj-lt"/>
              <a:buAutoNum type="romanUcPeriod"/>
            </a:pPr>
            <a:r>
              <a:rPr lang="en-US" b="1" dirty="0">
                <a:latin typeface="Calibri" panose="020F0502020204030204" pitchFamily="34" charset="0"/>
                <a:ea typeface="Calibri" panose="020F0502020204030204" pitchFamily="34" charset="0"/>
                <a:cs typeface="Arial" panose="020B0604020202020204" pitchFamily="34" charset="0"/>
              </a:rPr>
              <a:t>Roll Call; Establish Quorum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Clr>
                <a:srgbClr val="ED7D31"/>
              </a:buClr>
              <a:buFont typeface="+mj-lt"/>
              <a:buAutoNum type="romanUcPeriod"/>
            </a:pPr>
            <a:r>
              <a:rPr lang="en-US" b="1" dirty="0">
                <a:latin typeface="Calibri" panose="020F0502020204030204" pitchFamily="34" charset="0"/>
                <a:ea typeface="Calibri" panose="020F0502020204030204" pitchFamily="34" charset="0"/>
                <a:cs typeface="Arial" panose="020B0604020202020204" pitchFamily="34" charset="0"/>
              </a:rPr>
              <a:t>Action Items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Approval of Agenda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Set GO Team Meeting Calendar, 2023-24 SY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Clr>
                <a:srgbClr val="ED7D31"/>
              </a:buClr>
              <a:buFont typeface="+mj-lt"/>
              <a:buAutoNum type="romanUcPeriod"/>
            </a:pPr>
            <a:r>
              <a:rPr lang="en-US" b="1" dirty="0">
                <a:latin typeface="Calibri" panose="020F0502020204030204" pitchFamily="34" charset="0"/>
                <a:ea typeface="Calibri" panose="020F0502020204030204" pitchFamily="34" charset="0"/>
                <a:cs typeface="Arial" panose="020B0604020202020204" pitchFamily="34" charset="0"/>
              </a:rPr>
              <a:t>Information Items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Principal’s Report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Information Items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Arial" panose="020B0604020202020204" pitchFamily="34" charset="0"/>
              </a:rPr>
              <a:t>Metro Atlanta Chamber of Commerce Presentation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0"/>
              </a:spcAft>
              <a:buClr>
                <a:srgbClr val="ED7D31"/>
              </a:buClr>
              <a:buFont typeface="+mj-lt"/>
              <a:buAutoNum type="romanUcPeriod"/>
            </a:pPr>
            <a:r>
              <a:rPr lang="en-US" b="1" dirty="0">
                <a:latin typeface="Calibri" panose="020F0502020204030204" pitchFamily="34" charset="0"/>
                <a:ea typeface="Calibri" panose="020F0502020204030204" pitchFamily="34" charset="0"/>
                <a:cs typeface="Arial" panose="020B0604020202020204" pitchFamily="34" charset="0"/>
              </a:rPr>
              <a:t>Announcements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800"/>
              </a:spcAft>
              <a:buClr>
                <a:srgbClr val="ED7D31"/>
              </a:buClr>
              <a:buFont typeface="+mj-lt"/>
              <a:buAutoNum type="romanUcPeriod"/>
            </a:pPr>
            <a:r>
              <a:rPr lang="en-US" b="1" dirty="0">
                <a:latin typeface="Calibri" panose="020F0502020204030204" pitchFamily="34" charset="0"/>
                <a:ea typeface="Calibri" panose="020F0502020204030204" pitchFamily="34" charset="0"/>
                <a:cs typeface="Arial" panose="020B0604020202020204" pitchFamily="34" charset="0"/>
              </a:rPr>
              <a:t>Adjournment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242C90-E287-4358-9C8B-08916610F76B}"/>
              </a:ext>
            </a:extLst>
          </p:cNvPr>
          <p:cNvSpPr>
            <a:spLocks noGrp="1"/>
          </p:cNvSpPr>
          <p:nvPr>
            <p:ph type="sldNum" sz="quarter" idx="12"/>
          </p:nvPr>
        </p:nvSpPr>
        <p:spPr>
          <a:xfrm>
            <a:off x="10123055" y="6459785"/>
            <a:ext cx="1089428" cy="365125"/>
          </a:xfrm>
        </p:spPr>
        <p:txBody>
          <a:bodyPr>
            <a:normAutofit/>
          </a:bodyPr>
          <a:lstStyle/>
          <a:p>
            <a:pPr>
              <a:spcAft>
                <a:spcPts val="600"/>
              </a:spcAft>
              <a:defRPr/>
            </a:pPr>
            <a:fld id="{3D6C3DC6-EF6E-8948-BFE6-808D46D584D8}" type="slidenum">
              <a:rPr lang="en-US" b="1">
                <a:solidFill>
                  <a:schemeClr val="tx2"/>
                </a:solidFill>
                <a:latin typeface="Calibri"/>
              </a:rPr>
              <a:pPr>
                <a:spcAft>
                  <a:spcPts val="600"/>
                </a:spcAft>
                <a:defRPr/>
              </a:pPr>
              <a:t>5</a:t>
            </a:fld>
            <a:endParaRPr lang="en-US" b="1">
              <a:solidFill>
                <a:schemeClr val="tx2"/>
              </a:solidFill>
              <a:latin typeface="Calibri"/>
            </a:endParaRPr>
          </a:p>
        </p:txBody>
      </p:sp>
    </p:spTree>
    <p:extLst>
      <p:ext uri="{BB962C8B-B14F-4D97-AF65-F5344CB8AC3E}">
        <p14:creationId xmlns:p14="http://schemas.microsoft.com/office/powerpoint/2010/main" val="123074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238D-764A-4B9D-F111-F3D3564799C2}"/>
              </a:ext>
            </a:extLst>
          </p:cNvPr>
          <p:cNvSpPr>
            <a:spLocks noGrp="1"/>
          </p:cNvSpPr>
          <p:nvPr>
            <p:ph type="title"/>
          </p:nvPr>
        </p:nvSpPr>
        <p:spPr/>
        <p:txBody>
          <a:bodyPr>
            <a:normAutofit/>
          </a:bodyPr>
          <a:lstStyle/>
          <a:p>
            <a:r>
              <a:rPr lang="en-US" sz="2800" dirty="0"/>
              <a:t>Recommendation for Meeting Dates during the 2023-24 SY</a:t>
            </a:r>
          </a:p>
        </p:txBody>
      </p:sp>
      <p:sp>
        <p:nvSpPr>
          <p:cNvPr id="3" name="Content Placeholder 2">
            <a:extLst>
              <a:ext uri="{FF2B5EF4-FFF2-40B4-BE49-F238E27FC236}">
                <a16:creationId xmlns:a16="http://schemas.microsoft.com/office/drawing/2014/main" id="{B78CD012-8CED-6F84-6018-BD29B1023BEB}"/>
              </a:ext>
            </a:extLst>
          </p:cNvPr>
          <p:cNvSpPr>
            <a:spLocks noGrp="1"/>
          </p:cNvSpPr>
          <p:nvPr>
            <p:ph idx="1"/>
          </p:nvPr>
        </p:nvSpPr>
        <p:spPr/>
        <p:txBody>
          <a:bodyPr/>
          <a:lstStyle/>
          <a:p>
            <a:r>
              <a:rPr lang="en-US" dirty="0"/>
              <a:t>Wednesday, 9/06/23		4 p.m.</a:t>
            </a:r>
          </a:p>
          <a:p>
            <a:r>
              <a:rPr lang="en-US" dirty="0"/>
              <a:t>Thursday, 11/30/23		4 p.m.</a:t>
            </a:r>
          </a:p>
          <a:p>
            <a:r>
              <a:rPr lang="en-US" dirty="0"/>
              <a:t>Thursday, 1/25/24		4 p.m.</a:t>
            </a:r>
          </a:p>
          <a:p>
            <a:r>
              <a:rPr lang="en-US" dirty="0"/>
              <a:t>Thursday, 2/08/24		4 p.m.</a:t>
            </a:r>
          </a:p>
          <a:p>
            <a:r>
              <a:rPr lang="en-US" dirty="0"/>
              <a:t>Thursday, 2/29/24		4 p.m.</a:t>
            </a:r>
          </a:p>
          <a:p>
            <a:r>
              <a:rPr lang="en-US" dirty="0"/>
              <a:t>Thursday, 5/16/23		4 p.m.</a:t>
            </a:r>
          </a:p>
        </p:txBody>
      </p:sp>
    </p:spTree>
    <p:extLst>
      <p:ext uri="{BB962C8B-B14F-4D97-AF65-F5344CB8AC3E}">
        <p14:creationId xmlns:p14="http://schemas.microsoft.com/office/powerpoint/2010/main" val="32637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88E9-E136-9B50-5EF9-6AC7C71C0D7A}"/>
              </a:ext>
            </a:extLst>
          </p:cNvPr>
          <p:cNvSpPr>
            <a:spLocks noGrp="1"/>
          </p:cNvSpPr>
          <p:nvPr>
            <p:ph type="title"/>
          </p:nvPr>
        </p:nvSpPr>
        <p:spPr/>
        <p:txBody>
          <a:bodyPr/>
          <a:lstStyle/>
          <a:p>
            <a:r>
              <a:rPr lang="en-US" dirty="0"/>
              <a:t>Hertz, Uber &amp; ACCA partnership</a:t>
            </a:r>
          </a:p>
        </p:txBody>
      </p:sp>
      <p:pic>
        <p:nvPicPr>
          <p:cNvPr id="4" name="Online Media 3" title="Hertz, City of Atlanta, Uber &amp; ACCA Partnership">
            <a:hlinkClick r:id="" action="ppaction://media"/>
            <a:extLst>
              <a:ext uri="{FF2B5EF4-FFF2-40B4-BE49-F238E27FC236}">
                <a16:creationId xmlns:a16="http://schemas.microsoft.com/office/drawing/2014/main" id="{6EC3092F-69C7-1DE2-90CF-31CE17434658}"/>
              </a:ext>
            </a:extLst>
          </p:cNvPr>
          <p:cNvPicPr>
            <a:picLocks noGrp="1" noRot="1" noChangeAspect="1"/>
          </p:cNvPicPr>
          <p:nvPr>
            <p:ph idx="1"/>
            <a:videoFile r:link="rId1"/>
          </p:nvPr>
        </p:nvPicPr>
        <p:blipFill>
          <a:blip r:embed="rId4"/>
          <a:stretch>
            <a:fillRect/>
          </a:stretch>
        </p:blipFill>
        <p:spPr>
          <a:xfrm>
            <a:off x="2566988" y="1846263"/>
            <a:ext cx="7119937" cy="4022725"/>
          </a:xfrm>
          <a:prstGeom prst="rect">
            <a:avLst/>
          </a:prstGeom>
        </p:spPr>
      </p:pic>
    </p:spTree>
    <p:extLst>
      <p:ext uri="{BB962C8B-B14F-4D97-AF65-F5344CB8AC3E}">
        <p14:creationId xmlns:p14="http://schemas.microsoft.com/office/powerpoint/2010/main" val="216707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0" name="Content Placeholder 9" descr="A collage of a group of people&#10;&#10;Description automatically generated with medium confidence">
            <a:extLst>
              <a:ext uri="{FF2B5EF4-FFF2-40B4-BE49-F238E27FC236}">
                <a16:creationId xmlns:a16="http://schemas.microsoft.com/office/drawing/2014/main" id="{B78C114A-A581-813A-4DE7-B4865AA4205C}"/>
              </a:ext>
            </a:extLst>
          </p:cNvPr>
          <p:cNvPicPr>
            <a:picLocks noGrp="1" noChangeAspect="1"/>
          </p:cNvPicPr>
          <p:nvPr>
            <p:ph idx="1"/>
          </p:nvPr>
        </p:nvPicPr>
        <p:blipFill>
          <a:blip r:embed="rId3"/>
          <a:stretch>
            <a:fillRect/>
          </a:stretch>
        </p:blipFill>
        <p:spPr>
          <a:xfrm>
            <a:off x="1105786" y="1"/>
            <a:ext cx="5398878" cy="6943896"/>
          </a:xfrm>
          <a:prstGeom prst="rect">
            <a:avLst/>
          </a:prstGeom>
        </p:spPr>
      </p:pic>
      <p:sp>
        <p:nvSpPr>
          <p:cNvPr id="45" name="Rectangle 44">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4">
            <a:extLst>
              <a:ext uri="{FF2B5EF4-FFF2-40B4-BE49-F238E27FC236}">
                <a16:creationId xmlns:a16="http://schemas.microsoft.com/office/drawing/2014/main" id="{BBC21A59-EB43-D66C-0ED0-97BE607DCC33}"/>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Financial Literacy Workshop</a:t>
            </a:r>
          </a:p>
        </p:txBody>
      </p:sp>
      <p:sp>
        <p:nvSpPr>
          <p:cNvPr id="47" name="Rectangle 46">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654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EFC257-0F9A-C1AD-4362-743E937548B0}"/>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Annual Career Fair</a:t>
            </a:r>
          </a:p>
        </p:txBody>
      </p:sp>
      <p:sp>
        <p:nvSpPr>
          <p:cNvPr id="9" name="Content Placeholder 8">
            <a:extLst>
              <a:ext uri="{FF2B5EF4-FFF2-40B4-BE49-F238E27FC236}">
                <a16:creationId xmlns:a16="http://schemas.microsoft.com/office/drawing/2014/main" id="{DCBD06B5-5658-5A6E-41C3-A4935C5C2BCC}"/>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Thank you partners!</a:t>
            </a: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screenshot of a social media post&#10;&#10;Description automatically generated with medium confidence">
            <a:extLst>
              <a:ext uri="{FF2B5EF4-FFF2-40B4-BE49-F238E27FC236}">
                <a16:creationId xmlns:a16="http://schemas.microsoft.com/office/drawing/2014/main" id="{7AED89DC-7AEB-C430-10F4-9CF2EF3E73ED}"/>
              </a:ext>
            </a:extLst>
          </p:cNvPr>
          <p:cNvPicPr>
            <a:picLocks noChangeAspect="1"/>
          </p:cNvPicPr>
          <p:nvPr/>
        </p:nvPicPr>
        <p:blipFill>
          <a:blip r:embed="rId3"/>
          <a:stretch>
            <a:fillRect/>
          </a:stretch>
        </p:blipFill>
        <p:spPr>
          <a:xfrm>
            <a:off x="6007534" y="1"/>
            <a:ext cx="5344619" cy="6986432"/>
          </a:xfrm>
          <a:prstGeom prst="rect">
            <a:avLst/>
          </a:prstGeom>
        </p:spPr>
      </p:pic>
    </p:spTree>
    <p:extLst>
      <p:ext uri="{BB962C8B-B14F-4D97-AF65-F5344CB8AC3E}">
        <p14:creationId xmlns:p14="http://schemas.microsoft.com/office/powerpoint/2010/main" val="1052119769"/>
      </p:ext>
    </p:extLst>
  </p:cSld>
  <p:clrMapOvr>
    <a:masterClrMapping/>
  </p:clrMapOvr>
</p:sld>
</file>

<file path=ppt/theme/theme1.xml><?xml version="1.0" encoding="utf-8"?>
<a:theme xmlns:a="http://schemas.openxmlformats.org/drawingml/2006/main" name="Retrospect">
  <a:themeElements>
    <a:clrScheme name="CCAES">
      <a:dk1>
        <a:srgbClr val="005685"/>
      </a:dk1>
      <a:lt1>
        <a:sysClr val="window" lastClr="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732</TotalTime>
  <Words>3268</Words>
  <Application>Microsoft Office PowerPoint</Application>
  <PresentationFormat>Widescreen</PresentationFormat>
  <Paragraphs>769</Paragraphs>
  <Slides>40</Slides>
  <Notes>35</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Calibri</vt:lpstr>
      <vt:lpstr>Calibri Light</vt:lpstr>
      <vt:lpstr>Courier New</vt:lpstr>
      <vt:lpstr>Georgia</vt:lpstr>
      <vt:lpstr>Helvetica</vt:lpstr>
      <vt:lpstr>Helvetica </vt:lpstr>
      <vt:lpstr>Montserrat-Thin</vt:lpstr>
      <vt:lpstr>Roboto</vt:lpstr>
      <vt:lpstr>Times New Roman</vt:lpstr>
      <vt:lpstr>Wingdings</vt:lpstr>
      <vt:lpstr>Retrospect</vt:lpstr>
      <vt:lpstr>Office Theme</vt:lpstr>
      <vt:lpstr>1_Office Theme</vt:lpstr>
      <vt:lpstr>Board of Directors Meeting </vt:lpstr>
      <vt:lpstr>Welcome  ACCA Board Members  &amp; Visitors!</vt:lpstr>
      <vt:lpstr>Public Comment</vt:lpstr>
      <vt:lpstr>Virtual Meeting Norms</vt:lpstr>
      <vt:lpstr>Agenda</vt:lpstr>
      <vt:lpstr>Recommendation for Meeting Dates during the 2023-24 SY</vt:lpstr>
      <vt:lpstr>Hertz, Uber &amp; ACCA partnership</vt:lpstr>
      <vt:lpstr>Financial Literacy Workshop</vt:lpstr>
      <vt:lpstr>Annual Career Fair</vt:lpstr>
      <vt:lpstr>2022-2023 Data Review</vt:lpstr>
      <vt:lpstr>PowerPoint Presentation</vt:lpstr>
      <vt:lpstr> Pathway Completers</vt:lpstr>
      <vt:lpstr>EOPA Results </vt:lpstr>
      <vt:lpstr>GA Best Employability Skills Diploma Seal</vt:lpstr>
      <vt:lpstr>2023-24 Preview</vt:lpstr>
      <vt:lpstr>Staffing Update</vt:lpstr>
      <vt:lpstr>PowerPoint Presentation</vt:lpstr>
      <vt:lpstr>Lottery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vt:lpstr>
      <vt:lpstr>Public Comment</vt:lpstr>
      <vt:lpstr>Adjournment</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***Pathway***</dc:title>
  <dc:creator>Fears, Shaundra</dc:creator>
  <cp:lastModifiedBy>Wilson, Tasharah</cp:lastModifiedBy>
  <cp:revision>29</cp:revision>
  <cp:lastPrinted>2023-05-09T15:59:59Z</cp:lastPrinted>
  <dcterms:created xsi:type="dcterms:W3CDTF">2020-08-09T18:40:41Z</dcterms:created>
  <dcterms:modified xsi:type="dcterms:W3CDTF">2023-05-18T16:40:16Z</dcterms:modified>
</cp:coreProperties>
</file>