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 id="2147483684" r:id="rId6"/>
    <p:sldMasterId id="2147483696" r:id="rId7"/>
    <p:sldMasterId id="2147483709" r:id="rId8"/>
    <p:sldMasterId id="2147483722" r:id="rId9"/>
    <p:sldMasterId id="2147483735" r:id="rId10"/>
    <p:sldMasterId id="2147483760" r:id="rId11"/>
    <p:sldMasterId id="2147483784" r:id="rId12"/>
    <p:sldMasterId id="2147483797" r:id="rId13"/>
    <p:sldMasterId id="2147483809" r:id="rId14"/>
    <p:sldMasterId id="2147483821" r:id="rId15"/>
  </p:sldMasterIdLst>
  <p:notesMasterIdLst>
    <p:notesMasterId r:id="rId34"/>
  </p:notesMasterIdLst>
  <p:handoutMasterIdLst>
    <p:handoutMasterId r:id="rId35"/>
  </p:handoutMasterIdLst>
  <p:sldIdLst>
    <p:sldId id="556" r:id="rId16"/>
    <p:sldId id="555" r:id="rId17"/>
    <p:sldId id="558" r:id="rId18"/>
    <p:sldId id="279" r:id="rId19"/>
    <p:sldId id="553" r:id="rId20"/>
    <p:sldId id="518" r:id="rId21"/>
    <p:sldId id="505" r:id="rId22"/>
    <p:sldId id="507" r:id="rId23"/>
    <p:sldId id="559" r:id="rId24"/>
    <p:sldId id="560" r:id="rId25"/>
    <p:sldId id="466" r:id="rId26"/>
    <p:sldId id="474" r:id="rId27"/>
    <p:sldId id="509" r:id="rId28"/>
    <p:sldId id="557" r:id="rId29"/>
    <p:sldId id="485" r:id="rId30"/>
    <p:sldId id="534" r:id="rId31"/>
    <p:sldId id="314" r:id="rId32"/>
    <p:sldId id="552" r:id="rId3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33CCFF"/>
    <a:srgbClr val="F5ECDB"/>
    <a:srgbClr val="F1E4CB"/>
    <a:srgbClr val="009999"/>
    <a:srgbClr val="C495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69" autoAdjust="0"/>
    <p:restoredTop sz="82734" autoAdjust="0"/>
  </p:normalViewPr>
  <p:slideViewPr>
    <p:cSldViewPr snapToGrid="0" snapToObjects="1">
      <p:cViewPr varScale="1">
        <p:scale>
          <a:sx n="59" d="100"/>
          <a:sy n="59" d="100"/>
        </p:scale>
        <p:origin x="1974"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6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6.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4.xml"/><Relationship Id="rId31" Type="http://schemas.openxmlformats.org/officeDocument/2006/relationships/slide" Target="slides/slide16.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99E59-7F2A-41B2-A3F7-9E7754AAD286}"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0F44B89A-9762-4261-BA82-4A12CF73E426}">
      <dgm:prSet custT="1"/>
      <dgm:spPr/>
      <dgm:t>
        <a:bodyPr/>
        <a:lstStyle/>
        <a:p>
          <a:pPr>
            <a:lnSpc>
              <a:spcPct val="100000"/>
            </a:lnSpc>
          </a:pPr>
          <a:r>
            <a:rPr lang="en-US" sz="3600" dirty="0"/>
            <a:t>Mics on Mute</a:t>
          </a:r>
        </a:p>
      </dgm:t>
    </dgm:pt>
    <dgm:pt modelId="{1C8100EC-4B41-457D-B7A5-DD193801DAAD}" type="parTrans" cxnId="{CB705D17-D22A-46A9-B020-FF67BE0D62E7}">
      <dgm:prSet/>
      <dgm:spPr/>
      <dgm:t>
        <a:bodyPr/>
        <a:lstStyle/>
        <a:p>
          <a:endParaRPr lang="en-US"/>
        </a:p>
      </dgm:t>
    </dgm:pt>
    <dgm:pt modelId="{4E5C7170-3A96-4D71-A301-4552CFF104E0}" type="sibTrans" cxnId="{CB705D17-D22A-46A9-B020-FF67BE0D62E7}">
      <dgm:prSet/>
      <dgm:spPr/>
      <dgm:t>
        <a:bodyPr/>
        <a:lstStyle/>
        <a:p>
          <a:endParaRPr lang="en-US"/>
        </a:p>
      </dgm:t>
    </dgm:pt>
    <dgm:pt modelId="{08621BC0-2557-48D4-9CDF-0C22A2F7FAA5}">
      <dgm:prSet custT="1"/>
      <dgm:spPr/>
      <dgm:t>
        <a:bodyPr/>
        <a:lstStyle/>
        <a:p>
          <a:pPr>
            <a:lnSpc>
              <a:spcPct val="100000"/>
            </a:lnSpc>
          </a:pPr>
          <a:r>
            <a:rPr lang="en-US" sz="3600" dirty="0"/>
            <a:t>Actively Engage</a:t>
          </a:r>
        </a:p>
      </dgm:t>
    </dgm:pt>
    <dgm:pt modelId="{CB95B680-2D39-4BF4-887A-194E38AF09B0}" type="parTrans" cxnId="{207FA6E4-37A5-4507-B4C1-37D8E72083DC}">
      <dgm:prSet/>
      <dgm:spPr/>
      <dgm:t>
        <a:bodyPr/>
        <a:lstStyle/>
        <a:p>
          <a:endParaRPr lang="en-US"/>
        </a:p>
      </dgm:t>
    </dgm:pt>
    <dgm:pt modelId="{4EC25350-BC3B-4859-896E-1DFDE26909B3}" type="sibTrans" cxnId="{207FA6E4-37A5-4507-B4C1-37D8E72083DC}">
      <dgm:prSet/>
      <dgm:spPr/>
      <dgm:t>
        <a:bodyPr/>
        <a:lstStyle/>
        <a:p>
          <a:endParaRPr lang="en-US"/>
        </a:p>
      </dgm:t>
    </dgm:pt>
    <dgm:pt modelId="{EDBEE39E-D3EF-469B-85A1-F46036F40D19}">
      <dgm:prSet custT="1"/>
      <dgm:spPr/>
      <dgm:t>
        <a:bodyPr/>
        <a:lstStyle/>
        <a:p>
          <a:pPr>
            <a:lnSpc>
              <a:spcPct val="100000"/>
            </a:lnSpc>
          </a:pPr>
          <a:r>
            <a:rPr lang="en-US" sz="3600" dirty="0"/>
            <a:t>Cameras On</a:t>
          </a:r>
        </a:p>
      </dgm:t>
    </dgm:pt>
    <dgm:pt modelId="{3D17FCB7-3ECD-4855-8231-46221205DF27}" type="parTrans" cxnId="{F7A7F353-0D44-4CB4-8562-95B5E6C0E546}">
      <dgm:prSet/>
      <dgm:spPr/>
      <dgm:t>
        <a:bodyPr/>
        <a:lstStyle/>
        <a:p>
          <a:endParaRPr lang="en-US"/>
        </a:p>
      </dgm:t>
    </dgm:pt>
    <dgm:pt modelId="{CD2EB933-559C-44EE-BB20-8B14F2D03DB4}" type="sibTrans" cxnId="{F7A7F353-0D44-4CB4-8562-95B5E6C0E546}">
      <dgm:prSet/>
      <dgm:spPr/>
      <dgm:t>
        <a:bodyPr/>
        <a:lstStyle/>
        <a:p>
          <a:endParaRPr lang="en-US"/>
        </a:p>
      </dgm:t>
    </dgm:pt>
    <dgm:pt modelId="{CF3E8B96-66C8-4463-AB69-D47DC9876FAF}" type="pres">
      <dgm:prSet presAssocID="{2B899E59-7F2A-41B2-A3F7-9E7754AAD286}" presName="diagram" presStyleCnt="0">
        <dgm:presLayoutVars>
          <dgm:dir/>
          <dgm:resizeHandles val="exact"/>
        </dgm:presLayoutVars>
      </dgm:prSet>
      <dgm:spPr/>
    </dgm:pt>
    <dgm:pt modelId="{8955A43B-2415-4C3B-B6CD-EEBA2BFF5448}" type="pres">
      <dgm:prSet presAssocID="{0F44B89A-9762-4261-BA82-4A12CF73E426}" presName="node" presStyleLbl="node1" presStyleIdx="0" presStyleCnt="3">
        <dgm:presLayoutVars>
          <dgm:bulletEnabled val="1"/>
        </dgm:presLayoutVars>
      </dgm:prSet>
      <dgm:spPr/>
    </dgm:pt>
    <dgm:pt modelId="{D9376744-9528-44DE-A653-5C43789A0762}" type="pres">
      <dgm:prSet presAssocID="{4E5C7170-3A96-4D71-A301-4552CFF104E0}" presName="sibTrans" presStyleCnt="0"/>
      <dgm:spPr/>
    </dgm:pt>
    <dgm:pt modelId="{B401C1EB-237C-4BD1-A12D-C817DB63C2F9}" type="pres">
      <dgm:prSet presAssocID="{08621BC0-2557-48D4-9CDF-0C22A2F7FAA5}" presName="node" presStyleLbl="node1" presStyleIdx="1" presStyleCnt="3">
        <dgm:presLayoutVars>
          <dgm:bulletEnabled val="1"/>
        </dgm:presLayoutVars>
      </dgm:prSet>
      <dgm:spPr/>
    </dgm:pt>
    <dgm:pt modelId="{F2AB7E40-2CD5-4856-9C0B-912FB0647D24}" type="pres">
      <dgm:prSet presAssocID="{4EC25350-BC3B-4859-896E-1DFDE26909B3}" presName="sibTrans" presStyleCnt="0"/>
      <dgm:spPr/>
    </dgm:pt>
    <dgm:pt modelId="{A0A32649-281B-4BE6-AAD1-F4F8F90FBC84}" type="pres">
      <dgm:prSet presAssocID="{EDBEE39E-D3EF-469B-85A1-F46036F40D19}" presName="node" presStyleLbl="node1" presStyleIdx="2" presStyleCnt="3">
        <dgm:presLayoutVars>
          <dgm:bulletEnabled val="1"/>
        </dgm:presLayoutVars>
      </dgm:prSet>
      <dgm:spPr/>
    </dgm:pt>
  </dgm:ptLst>
  <dgm:cxnLst>
    <dgm:cxn modelId="{CB705D17-D22A-46A9-B020-FF67BE0D62E7}" srcId="{2B899E59-7F2A-41B2-A3F7-9E7754AAD286}" destId="{0F44B89A-9762-4261-BA82-4A12CF73E426}" srcOrd="0" destOrd="0" parTransId="{1C8100EC-4B41-457D-B7A5-DD193801DAAD}" sibTransId="{4E5C7170-3A96-4D71-A301-4552CFF104E0}"/>
    <dgm:cxn modelId="{F7A7F353-0D44-4CB4-8562-95B5E6C0E546}" srcId="{2B899E59-7F2A-41B2-A3F7-9E7754AAD286}" destId="{EDBEE39E-D3EF-469B-85A1-F46036F40D19}" srcOrd="2" destOrd="0" parTransId="{3D17FCB7-3ECD-4855-8231-46221205DF27}" sibTransId="{CD2EB933-559C-44EE-BB20-8B14F2D03DB4}"/>
    <dgm:cxn modelId="{A0CCCA79-1E45-49E4-8C26-9007C8F3B562}" type="presOf" srcId="{0F44B89A-9762-4261-BA82-4A12CF73E426}" destId="{8955A43B-2415-4C3B-B6CD-EEBA2BFF5448}" srcOrd="0" destOrd="0" presId="urn:microsoft.com/office/officeart/2005/8/layout/default"/>
    <dgm:cxn modelId="{6357F07C-E7B0-46B1-8F48-340D6C9567AA}" type="presOf" srcId="{08621BC0-2557-48D4-9CDF-0C22A2F7FAA5}" destId="{B401C1EB-237C-4BD1-A12D-C817DB63C2F9}" srcOrd="0" destOrd="0" presId="urn:microsoft.com/office/officeart/2005/8/layout/default"/>
    <dgm:cxn modelId="{8EAEEF88-3DD3-48A5-A4E4-1C2615B7794D}" type="presOf" srcId="{EDBEE39E-D3EF-469B-85A1-F46036F40D19}" destId="{A0A32649-281B-4BE6-AAD1-F4F8F90FBC84}" srcOrd="0" destOrd="0" presId="urn:microsoft.com/office/officeart/2005/8/layout/default"/>
    <dgm:cxn modelId="{A8602F9C-3073-49B6-B598-807895FCA86E}" type="presOf" srcId="{2B899E59-7F2A-41B2-A3F7-9E7754AAD286}" destId="{CF3E8B96-66C8-4463-AB69-D47DC9876FAF}" srcOrd="0" destOrd="0" presId="urn:microsoft.com/office/officeart/2005/8/layout/default"/>
    <dgm:cxn modelId="{207FA6E4-37A5-4507-B4C1-37D8E72083DC}" srcId="{2B899E59-7F2A-41B2-A3F7-9E7754AAD286}" destId="{08621BC0-2557-48D4-9CDF-0C22A2F7FAA5}" srcOrd="1" destOrd="0" parTransId="{CB95B680-2D39-4BF4-887A-194E38AF09B0}" sibTransId="{4EC25350-BC3B-4859-896E-1DFDE26909B3}"/>
    <dgm:cxn modelId="{B4374350-600D-468E-B276-BBB2B0D83AA0}" type="presParOf" srcId="{CF3E8B96-66C8-4463-AB69-D47DC9876FAF}" destId="{8955A43B-2415-4C3B-B6CD-EEBA2BFF5448}" srcOrd="0" destOrd="0" presId="urn:microsoft.com/office/officeart/2005/8/layout/default"/>
    <dgm:cxn modelId="{9CD419AB-6B49-40A6-919F-C5C57F535C8C}" type="presParOf" srcId="{CF3E8B96-66C8-4463-AB69-D47DC9876FAF}" destId="{D9376744-9528-44DE-A653-5C43789A0762}" srcOrd="1" destOrd="0" presId="urn:microsoft.com/office/officeart/2005/8/layout/default"/>
    <dgm:cxn modelId="{1351095B-6BE4-47D7-A19B-FBAA3C01229F}" type="presParOf" srcId="{CF3E8B96-66C8-4463-AB69-D47DC9876FAF}" destId="{B401C1EB-237C-4BD1-A12D-C817DB63C2F9}" srcOrd="2" destOrd="0" presId="urn:microsoft.com/office/officeart/2005/8/layout/default"/>
    <dgm:cxn modelId="{3920FF5B-96C5-410D-B418-4138358C4643}" type="presParOf" srcId="{CF3E8B96-66C8-4463-AB69-D47DC9876FAF}" destId="{F2AB7E40-2CD5-4856-9C0B-912FB0647D24}" srcOrd="3" destOrd="0" presId="urn:microsoft.com/office/officeart/2005/8/layout/default"/>
    <dgm:cxn modelId="{A61ED75B-A515-4118-A1F5-DED4CAFF36A1}" type="presParOf" srcId="{CF3E8B96-66C8-4463-AB69-D47DC9876FAF}" destId="{A0A32649-281B-4BE6-AAD1-F4F8F90FBC8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14F0ED-E1AB-410C-8EB7-DC9D8C0BC03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B17DC220-E97F-4EDA-81B5-D71FC836D616}">
      <dgm:prSet/>
      <dgm:spPr/>
      <dgm:t>
        <a:bodyPr/>
        <a:lstStyle/>
        <a:p>
          <a:r>
            <a:rPr lang="en-US" dirty="0"/>
            <a:t>#1</a:t>
          </a:r>
        </a:p>
        <a:p>
          <a:r>
            <a:rPr lang="en-US" dirty="0"/>
            <a:t>Economic and Workforce Development	</a:t>
          </a:r>
        </a:p>
      </dgm:t>
    </dgm:pt>
    <dgm:pt modelId="{E7D9D46B-7B0C-4A64-AA6A-6421490367BD}" type="parTrans" cxnId="{68747464-B957-49ED-A4D3-812936CB2389}">
      <dgm:prSet/>
      <dgm:spPr/>
      <dgm:t>
        <a:bodyPr/>
        <a:lstStyle/>
        <a:p>
          <a:endParaRPr lang="en-US"/>
        </a:p>
      </dgm:t>
    </dgm:pt>
    <dgm:pt modelId="{9E25E2CD-7B05-43AC-800C-EFB6A56829B5}" type="sibTrans" cxnId="{68747464-B957-49ED-A4D3-812936CB2389}">
      <dgm:prSet/>
      <dgm:spPr/>
      <dgm:t>
        <a:bodyPr/>
        <a:lstStyle/>
        <a:p>
          <a:endParaRPr lang="en-US"/>
        </a:p>
      </dgm:t>
    </dgm:pt>
    <dgm:pt modelId="{3DD34EFF-59BE-419E-BD7F-F7A7FC7D84AC}">
      <dgm:prSet/>
      <dgm:spPr/>
      <dgm:t>
        <a:bodyPr/>
        <a:lstStyle/>
        <a:p>
          <a:r>
            <a:rPr lang="en-US" dirty="0"/>
            <a:t>#2</a:t>
          </a:r>
        </a:p>
        <a:p>
          <a:r>
            <a:rPr lang="en-US" dirty="0"/>
            <a:t>Teaching and Assessing for Learning</a:t>
          </a:r>
        </a:p>
      </dgm:t>
    </dgm:pt>
    <dgm:pt modelId="{330786E7-3046-42D9-9B8F-C26A293F9CC8}" type="parTrans" cxnId="{839CA1A4-CB00-400E-AB1C-795DFF00A398}">
      <dgm:prSet/>
      <dgm:spPr/>
      <dgm:t>
        <a:bodyPr/>
        <a:lstStyle/>
        <a:p>
          <a:endParaRPr lang="en-US"/>
        </a:p>
      </dgm:t>
    </dgm:pt>
    <dgm:pt modelId="{96BA47C9-E0D5-4F4A-82D2-3A07B28E23A7}" type="sibTrans" cxnId="{839CA1A4-CB00-400E-AB1C-795DFF00A398}">
      <dgm:prSet/>
      <dgm:spPr/>
      <dgm:t>
        <a:bodyPr/>
        <a:lstStyle/>
        <a:p>
          <a:endParaRPr lang="en-US"/>
        </a:p>
      </dgm:t>
    </dgm:pt>
    <dgm:pt modelId="{88FBC3D7-C61F-480C-AF21-AD89DA4267AD}">
      <dgm:prSet/>
      <dgm:spPr/>
      <dgm:t>
        <a:bodyPr/>
        <a:lstStyle/>
        <a:p>
          <a:r>
            <a:rPr lang="en-US" dirty="0"/>
            <a:t>#3</a:t>
          </a:r>
        </a:p>
        <a:p>
          <a:r>
            <a:rPr lang="en-US" dirty="0"/>
            <a:t>Strategic Planning and Sustainability</a:t>
          </a:r>
        </a:p>
      </dgm:t>
    </dgm:pt>
    <dgm:pt modelId="{8D58301F-20C8-48E4-8948-486EAF5059DD}" type="parTrans" cxnId="{B22B70F3-67E3-43CA-AD4B-2EC44CA0623C}">
      <dgm:prSet/>
      <dgm:spPr/>
      <dgm:t>
        <a:bodyPr/>
        <a:lstStyle/>
        <a:p>
          <a:endParaRPr lang="en-US"/>
        </a:p>
      </dgm:t>
    </dgm:pt>
    <dgm:pt modelId="{1E6D18D7-DA35-4203-8A70-6C5CEA25C75B}" type="sibTrans" cxnId="{B22B70F3-67E3-43CA-AD4B-2EC44CA0623C}">
      <dgm:prSet/>
      <dgm:spPr/>
      <dgm:t>
        <a:bodyPr/>
        <a:lstStyle/>
        <a:p>
          <a:endParaRPr lang="en-US"/>
        </a:p>
      </dgm:t>
    </dgm:pt>
    <dgm:pt modelId="{492E938C-11A2-4F3A-8F1C-99C84C5B1048}">
      <dgm:prSet/>
      <dgm:spPr/>
      <dgm:t>
        <a:bodyPr/>
        <a:lstStyle/>
        <a:p>
          <a:r>
            <a:rPr lang="en-US" dirty="0"/>
            <a:t>#4</a:t>
          </a:r>
        </a:p>
        <a:p>
          <a:r>
            <a:rPr lang="en-US" dirty="0"/>
            <a:t>Governance and Leadership</a:t>
          </a:r>
        </a:p>
      </dgm:t>
    </dgm:pt>
    <dgm:pt modelId="{86EB6EDC-403A-4779-9B40-30B01192CBE2}" type="parTrans" cxnId="{F443EBC3-51D1-4822-9DB6-8104B35502DA}">
      <dgm:prSet/>
      <dgm:spPr/>
      <dgm:t>
        <a:bodyPr/>
        <a:lstStyle/>
        <a:p>
          <a:endParaRPr lang="en-US"/>
        </a:p>
      </dgm:t>
    </dgm:pt>
    <dgm:pt modelId="{7402FF4E-24C6-437B-AA93-0F8833A2C4BB}" type="sibTrans" cxnId="{F443EBC3-51D1-4822-9DB6-8104B35502DA}">
      <dgm:prSet/>
      <dgm:spPr/>
      <dgm:t>
        <a:bodyPr/>
        <a:lstStyle/>
        <a:p>
          <a:endParaRPr lang="en-US"/>
        </a:p>
      </dgm:t>
    </dgm:pt>
    <dgm:pt modelId="{78726636-04FF-46BD-AA10-879977726CF7}" type="pres">
      <dgm:prSet presAssocID="{7714F0ED-E1AB-410C-8EB7-DC9D8C0BC038}" presName="vert0" presStyleCnt="0">
        <dgm:presLayoutVars>
          <dgm:dir/>
          <dgm:animOne val="branch"/>
          <dgm:animLvl val="lvl"/>
        </dgm:presLayoutVars>
      </dgm:prSet>
      <dgm:spPr/>
    </dgm:pt>
    <dgm:pt modelId="{CEB0600B-451A-42DB-AB85-D5D76A97F59C}" type="pres">
      <dgm:prSet presAssocID="{B17DC220-E97F-4EDA-81B5-D71FC836D616}" presName="thickLine" presStyleLbl="alignNode1" presStyleIdx="0" presStyleCnt="4"/>
      <dgm:spPr/>
    </dgm:pt>
    <dgm:pt modelId="{AB38C534-D205-4910-B50F-17744B576279}" type="pres">
      <dgm:prSet presAssocID="{B17DC220-E97F-4EDA-81B5-D71FC836D616}" presName="horz1" presStyleCnt="0"/>
      <dgm:spPr/>
    </dgm:pt>
    <dgm:pt modelId="{F3D888D0-BBE0-436D-9054-14A09A06DBEB}" type="pres">
      <dgm:prSet presAssocID="{B17DC220-E97F-4EDA-81B5-D71FC836D616}" presName="tx1" presStyleLbl="revTx" presStyleIdx="0" presStyleCnt="4"/>
      <dgm:spPr/>
    </dgm:pt>
    <dgm:pt modelId="{3EF28433-9370-491E-8A6E-991313D196E5}" type="pres">
      <dgm:prSet presAssocID="{B17DC220-E97F-4EDA-81B5-D71FC836D616}" presName="vert1" presStyleCnt="0"/>
      <dgm:spPr/>
    </dgm:pt>
    <dgm:pt modelId="{ED9F9C8F-4E0F-4EB9-A1E7-F72757CE5B4B}" type="pres">
      <dgm:prSet presAssocID="{3DD34EFF-59BE-419E-BD7F-F7A7FC7D84AC}" presName="thickLine" presStyleLbl="alignNode1" presStyleIdx="1" presStyleCnt="4"/>
      <dgm:spPr/>
    </dgm:pt>
    <dgm:pt modelId="{5FEE5002-0AF9-46ED-8D19-B05F90D40D3D}" type="pres">
      <dgm:prSet presAssocID="{3DD34EFF-59BE-419E-BD7F-F7A7FC7D84AC}" presName="horz1" presStyleCnt="0"/>
      <dgm:spPr/>
    </dgm:pt>
    <dgm:pt modelId="{CEFDF714-5071-419D-A57A-13F2B82F09BA}" type="pres">
      <dgm:prSet presAssocID="{3DD34EFF-59BE-419E-BD7F-F7A7FC7D84AC}" presName="tx1" presStyleLbl="revTx" presStyleIdx="1" presStyleCnt="4"/>
      <dgm:spPr/>
    </dgm:pt>
    <dgm:pt modelId="{ABD2AC7D-EB6A-4298-A2B9-33009FE95BBD}" type="pres">
      <dgm:prSet presAssocID="{3DD34EFF-59BE-419E-BD7F-F7A7FC7D84AC}" presName="vert1" presStyleCnt="0"/>
      <dgm:spPr/>
    </dgm:pt>
    <dgm:pt modelId="{6B4E9D7A-1172-4CEA-B3C2-D6C1664DF6CF}" type="pres">
      <dgm:prSet presAssocID="{88FBC3D7-C61F-480C-AF21-AD89DA4267AD}" presName="thickLine" presStyleLbl="alignNode1" presStyleIdx="2" presStyleCnt="4"/>
      <dgm:spPr/>
    </dgm:pt>
    <dgm:pt modelId="{605C1815-D085-4FE6-8824-9690E65DD001}" type="pres">
      <dgm:prSet presAssocID="{88FBC3D7-C61F-480C-AF21-AD89DA4267AD}" presName="horz1" presStyleCnt="0"/>
      <dgm:spPr/>
    </dgm:pt>
    <dgm:pt modelId="{D1926799-09B6-41B4-9EFE-F48157025387}" type="pres">
      <dgm:prSet presAssocID="{88FBC3D7-C61F-480C-AF21-AD89DA4267AD}" presName="tx1" presStyleLbl="revTx" presStyleIdx="2" presStyleCnt="4"/>
      <dgm:spPr/>
    </dgm:pt>
    <dgm:pt modelId="{17946F08-53B4-4408-8468-C1EC84408D19}" type="pres">
      <dgm:prSet presAssocID="{88FBC3D7-C61F-480C-AF21-AD89DA4267AD}" presName="vert1" presStyleCnt="0"/>
      <dgm:spPr/>
    </dgm:pt>
    <dgm:pt modelId="{67EF20D0-44F6-40FB-AEAB-24A765B1AF5A}" type="pres">
      <dgm:prSet presAssocID="{492E938C-11A2-4F3A-8F1C-99C84C5B1048}" presName="thickLine" presStyleLbl="alignNode1" presStyleIdx="3" presStyleCnt="4"/>
      <dgm:spPr/>
    </dgm:pt>
    <dgm:pt modelId="{C2A57B0E-2852-4DC6-9BA7-A9C378252391}" type="pres">
      <dgm:prSet presAssocID="{492E938C-11A2-4F3A-8F1C-99C84C5B1048}" presName="horz1" presStyleCnt="0"/>
      <dgm:spPr/>
    </dgm:pt>
    <dgm:pt modelId="{41493777-3708-497C-AAEF-C88837361541}" type="pres">
      <dgm:prSet presAssocID="{492E938C-11A2-4F3A-8F1C-99C84C5B1048}" presName="tx1" presStyleLbl="revTx" presStyleIdx="3" presStyleCnt="4"/>
      <dgm:spPr/>
    </dgm:pt>
    <dgm:pt modelId="{84335E60-501A-4484-A3D4-4CA25D2B5556}" type="pres">
      <dgm:prSet presAssocID="{492E938C-11A2-4F3A-8F1C-99C84C5B1048}" presName="vert1" presStyleCnt="0"/>
      <dgm:spPr/>
    </dgm:pt>
  </dgm:ptLst>
  <dgm:cxnLst>
    <dgm:cxn modelId="{68747464-B957-49ED-A4D3-812936CB2389}" srcId="{7714F0ED-E1AB-410C-8EB7-DC9D8C0BC038}" destId="{B17DC220-E97F-4EDA-81B5-D71FC836D616}" srcOrd="0" destOrd="0" parTransId="{E7D9D46B-7B0C-4A64-AA6A-6421490367BD}" sibTransId="{9E25E2CD-7B05-43AC-800C-EFB6A56829B5}"/>
    <dgm:cxn modelId="{839CA1A4-CB00-400E-AB1C-795DFF00A398}" srcId="{7714F0ED-E1AB-410C-8EB7-DC9D8C0BC038}" destId="{3DD34EFF-59BE-419E-BD7F-F7A7FC7D84AC}" srcOrd="1" destOrd="0" parTransId="{330786E7-3046-42D9-9B8F-C26A293F9CC8}" sibTransId="{96BA47C9-E0D5-4F4A-82D2-3A07B28E23A7}"/>
    <dgm:cxn modelId="{A6D68EBA-6930-449E-8976-7F96E7561193}" type="presOf" srcId="{7714F0ED-E1AB-410C-8EB7-DC9D8C0BC038}" destId="{78726636-04FF-46BD-AA10-879977726CF7}" srcOrd="0" destOrd="0" presId="urn:microsoft.com/office/officeart/2008/layout/LinedList"/>
    <dgm:cxn modelId="{F443EBC3-51D1-4822-9DB6-8104B35502DA}" srcId="{7714F0ED-E1AB-410C-8EB7-DC9D8C0BC038}" destId="{492E938C-11A2-4F3A-8F1C-99C84C5B1048}" srcOrd="3" destOrd="0" parTransId="{86EB6EDC-403A-4779-9B40-30B01192CBE2}" sibTransId="{7402FF4E-24C6-437B-AA93-0F8833A2C4BB}"/>
    <dgm:cxn modelId="{6605EFD0-BD77-4B0A-BB9C-26AC5E5751DA}" type="presOf" srcId="{B17DC220-E97F-4EDA-81B5-D71FC836D616}" destId="{F3D888D0-BBE0-436D-9054-14A09A06DBEB}" srcOrd="0" destOrd="0" presId="urn:microsoft.com/office/officeart/2008/layout/LinedList"/>
    <dgm:cxn modelId="{647708E4-8CFF-40A3-B98D-89552E204ABB}" type="presOf" srcId="{88FBC3D7-C61F-480C-AF21-AD89DA4267AD}" destId="{D1926799-09B6-41B4-9EFE-F48157025387}" srcOrd="0" destOrd="0" presId="urn:microsoft.com/office/officeart/2008/layout/LinedList"/>
    <dgm:cxn modelId="{BF1861E6-DE47-437F-8BCE-15419B52636E}" type="presOf" srcId="{3DD34EFF-59BE-419E-BD7F-F7A7FC7D84AC}" destId="{CEFDF714-5071-419D-A57A-13F2B82F09BA}" srcOrd="0" destOrd="0" presId="urn:microsoft.com/office/officeart/2008/layout/LinedList"/>
    <dgm:cxn modelId="{B22B70F3-67E3-43CA-AD4B-2EC44CA0623C}" srcId="{7714F0ED-E1AB-410C-8EB7-DC9D8C0BC038}" destId="{88FBC3D7-C61F-480C-AF21-AD89DA4267AD}" srcOrd="2" destOrd="0" parTransId="{8D58301F-20C8-48E4-8948-486EAF5059DD}" sibTransId="{1E6D18D7-DA35-4203-8A70-6C5CEA25C75B}"/>
    <dgm:cxn modelId="{4AE42FF7-8F3C-4744-B841-3E614C85A8DC}" type="presOf" srcId="{492E938C-11A2-4F3A-8F1C-99C84C5B1048}" destId="{41493777-3708-497C-AAEF-C88837361541}" srcOrd="0" destOrd="0" presId="urn:microsoft.com/office/officeart/2008/layout/LinedList"/>
    <dgm:cxn modelId="{BA4870B9-E4DC-4EBE-886F-F207A80F73F6}" type="presParOf" srcId="{78726636-04FF-46BD-AA10-879977726CF7}" destId="{CEB0600B-451A-42DB-AB85-D5D76A97F59C}" srcOrd="0" destOrd="0" presId="urn:microsoft.com/office/officeart/2008/layout/LinedList"/>
    <dgm:cxn modelId="{0C86F89A-5533-40CB-ABE9-5A9D4F2EEFD1}" type="presParOf" srcId="{78726636-04FF-46BD-AA10-879977726CF7}" destId="{AB38C534-D205-4910-B50F-17744B576279}" srcOrd="1" destOrd="0" presId="urn:microsoft.com/office/officeart/2008/layout/LinedList"/>
    <dgm:cxn modelId="{F0CE32F4-F36E-46DD-AA16-DFE147BC658E}" type="presParOf" srcId="{AB38C534-D205-4910-B50F-17744B576279}" destId="{F3D888D0-BBE0-436D-9054-14A09A06DBEB}" srcOrd="0" destOrd="0" presId="urn:microsoft.com/office/officeart/2008/layout/LinedList"/>
    <dgm:cxn modelId="{A2F5960E-F760-40B2-9129-57C700DB9D17}" type="presParOf" srcId="{AB38C534-D205-4910-B50F-17744B576279}" destId="{3EF28433-9370-491E-8A6E-991313D196E5}" srcOrd="1" destOrd="0" presId="urn:microsoft.com/office/officeart/2008/layout/LinedList"/>
    <dgm:cxn modelId="{3EC97FF0-4A8F-44E1-B95C-EF236D1C9E75}" type="presParOf" srcId="{78726636-04FF-46BD-AA10-879977726CF7}" destId="{ED9F9C8F-4E0F-4EB9-A1E7-F72757CE5B4B}" srcOrd="2" destOrd="0" presId="urn:microsoft.com/office/officeart/2008/layout/LinedList"/>
    <dgm:cxn modelId="{F8EEBAAA-BFD5-4FD5-BB67-C9D893BA2B30}" type="presParOf" srcId="{78726636-04FF-46BD-AA10-879977726CF7}" destId="{5FEE5002-0AF9-46ED-8D19-B05F90D40D3D}" srcOrd="3" destOrd="0" presId="urn:microsoft.com/office/officeart/2008/layout/LinedList"/>
    <dgm:cxn modelId="{9DE8970A-ED1B-4223-888B-1046E85A9942}" type="presParOf" srcId="{5FEE5002-0AF9-46ED-8D19-B05F90D40D3D}" destId="{CEFDF714-5071-419D-A57A-13F2B82F09BA}" srcOrd="0" destOrd="0" presId="urn:microsoft.com/office/officeart/2008/layout/LinedList"/>
    <dgm:cxn modelId="{532B1C6E-77BE-4543-B669-685BFB4B4F4D}" type="presParOf" srcId="{5FEE5002-0AF9-46ED-8D19-B05F90D40D3D}" destId="{ABD2AC7D-EB6A-4298-A2B9-33009FE95BBD}" srcOrd="1" destOrd="0" presId="urn:microsoft.com/office/officeart/2008/layout/LinedList"/>
    <dgm:cxn modelId="{BD2F58B2-FED0-49E4-8479-690F95D4655D}" type="presParOf" srcId="{78726636-04FF-46BD-AA10-879977726CF7}" destId="{6B4E9D7A-1172-4CEA-B3C2-D6C1664DF6CF}" srcOrd="4" destOrd="0" presId="urn:microsoft.com/office/officeart/2008/layout/LinedList"/>
    <dgm:cxn modelId="{2B2F670A-03BF-4F84-A6C3-D90CFCF85A00}" type="presParOf" srcId="{78726636-04FF-46BD-AA10-879977726CF7}" destId="{605C1815-D085-4FE6-8824-9690E65DD001}" srcOrd="5" destOrd="0" presId="urn:microsoft.com/office/officeart/2008/layout/LinedList"/>
    <dgm:cxn modelId="{2C84B781-0853-458A-8B2F-77CB26606C2C}" type="presParOf" srcId="{605C1815-D085-4FE6-8824-9690E65DD001}" destId="{D1926799-09B6-41B4-9EFE-F48157025387}" srcOrd="0" destOrd="0" presId="urn:microsoft.com/office/officeart/2008/layout/LinedList"/>
    <dgm:cxn modelId="{20B78D83-956E-4B18-9208-9CB1617E4EC9}" type="presParOf" srcId="{605C1815-D085-4FE6-8824-9690E65DD001}" destId="{17946F08-53B4-4408-8468-C1EC84408D19}" srcOrd="1" destOrd="0" presId="urn:microsoft.com/office/officeart/2008/layout/LinedList"/>
    <dgm:cxn modelId="{45AAFD0C-22CD-4E22-BAB3-30D1BCB7E53A}" type="presParOf" srcId="{78726636-04FF-46BD-AA10-879977726CF7}" destId="{67EF20D0-44F6-40FB-AEAB-24A765B1AF5A}" srcOrd="6" destOrd="0" presId="urn:microsoft.com/office/officeart/2008/layout/LinedList"/>
    <dgm:cxn modelId="{FF0EE8F3-8B7D-426F-BF98-8FF8D4246108}" type="presParOf" srcId="{78726636-04FF-46BD-AA10-879977726CF7}" destId="{C2A57B0E-2852-4DC6-9BA7-A9C378252391}" srcOrd="7" destOrd="0" presId="urn:microsoft.com/office/officeart/2008/layout/LinedList"/>
    <dgm:cxn modelId="{6F94CB0C-7772-4738-AA29-89472F178B9C}" type="presParOf" srcId="{C2A57B0E-2852-4DC6-9BA7-A9C378252391}" destId="{41493777-3708-497C-AAEF-C88837361541}" srcOrd="0" destOrd="0" presId="urn:microsoft.com/office/officeart/2008/layout/LinedList"/>
    <dgm:cxn modelId="{E5D87859-EC87-4743-8E73-56B298427FF8}" type="presParOf" srcId="{C2A57B0E-2852-4DC6-9BA7-A9C378252391}" destId="{84335E60-501A-4484-A3D4-4CA25D2B555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5A43B-2415-4C3B-B6CD-EEBA2BFF5448}">
      <dsp:nvSpPr>
        <dsp:cNvPr id="0" name=""/>
        <dsp:cNvSpPr/>
      </dsp:nvSpPr>
      <dsp:spPr>
        <a:xfrm>
          <a:off x="460905" y="1047"/>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Mics on Mute</a:t>
          </a:r>
        </a:p>
      </dsp:txBody>
      <dsp:txXfrm>
        <a:off x="460905" y="1047"/>
        <a:ext cx="3479899" cy="2087939"/>
      </dsp:txXfrm>
    </dsp:sp>
    <dsp:sp modelId="{B401C1EB-237C-4BD1-A12D-C817DB63C2F9}">
      <dsp:nvSpPr>
        <dsp:cNvPr id="0" name=""/>
        <dsp:cNvSpPr/>
      </dsp:nvSpPr>
      <dsp:spPr>
        <a:xfrm>
          <a:off x="4288794" y="1047"/>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Actively Engage</a:t>
          </a:r>
        </a:p>
      </dsp:txBody>
      <dsp:txXfrm>
        <a:off x="4288794" y="1047"/>
        <a:ext cx="3479899" cy="2087939"/>
      </dsp:txXfrm>
    </dsp:sp>
    <dsp:sp modelId="{A0A32649-281B-4BE6-AAD1-F4F8F90FBC84}">
      <dsp:nvSpPr>
        <dsp:cNvPr id="0" name=""/>
        <dsp:cNvSpPr/>
      </dsp:nvSpPr>
      <dsp:spPr>
        <a:xfrm>
          <a:off x="2374850" y="2436976"/>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Cameras On</a:t>
          </a:r>
        </a:p>
      </dsp:txBody>
      <dsp:txXfrm>
        <a:off x="2374850" y="2436976"/>
        <a:ext cx="3479899" cy="2087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0600B-451A-42DB-AB85-D5D76A97F59C}">
      <dsp:nvSpPr>
        <dsp:cNvPr id="0" name=""/>
        <dsp:cNvSpPr/>
      </dsp:nvSpPr>
      <dsp:spPr>
        <a:xfrm>
          <a:off x="0" y="0"/>
          <a:ext cx="4686300" cy="0"/>
        </a:xfrm>
        <a:prstGeom prst="lin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D888D0-BBE0-436D-9054-14A09A06DBEB}">
      <dsp:nvSpPr>
        <dsp:cNvPr id="0" name=""/>
        <dsp:cNvSpPr/>
      </dsp:nvSpPr>
      <dsp:spPr>
        <a:xfrm>
          <a:off x="0" y="0"/>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#1</a:t>
          </a:r>
        </a:p>
        <a:p>
          <a:pPr marL="0" lvl="0" indent="0" algn="l" defTabSz="1111250">
            <a:lnSpc>
              <a:spcPct val="90000"/>
            </a:lnSpc>
            <a:spcBef>
              <a:spcPct val="0"/>
            </a:spcBef>
            <a:spcAft>
              <a:spcPct val="35000"/>
            </a:spcAft>
            <a:buNone/>
          </a:pPr>
          <a:r>
            <a:rPr lang="en-US" sz="2500" kern="1200" dirty="0"/>
            <a:t>Economic and Workforce Development	</a:t>
          </a:r>
        </a:p>
      </dsp:txBody>
      <dsp:txXfrm>
        <a:off x="0" y="0"/>
        <a:ext cx="4686300" cy="1414065"/>
      </dsp:txXfrm>
    </dsp:sp>
    <dsp:sp modelId="{ED9F9C8F-4E0F-4EB9-A1E7-F72757CE5B4B}">
      <dsp:nvSpPr>
        <dsp:cNvPr id="0" name=""/>
        <dsp:cNvSpPr/>
      </dsp:nvSpPr>
      <dsp:spPr>
        <a:xfrm>
          <a:off x="0" y="1414065"/>
          <a:ext cx="4686300" cy="0"/>
        </a:xfrm>
        <a:prstGeom prst="line">
          <a:avLst/>
        </a:prstGeom>
        <a:solidFill>
          <a:schemeClr val="accent2">
            <a:hueOff val="421546"/>
            <a:satOff val="-1239"/>
            <a:lumOff val="-915"/>
            <a:alphaOff val="0"/>
          </a:schemeClr>
        </a:solidFill>
        <a:ln w="12700" cap="flat" cmpd="sng" algn="in">
          <a:solidFill>
            <a:schemeClr val="accent2">
              <a:hueOff val="421546"/>
              <a:satOff val="-1239"/>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DF714-5071-419D-A57A-13F2B82F09BA}">
      <dsp:nvSpPr>
        <dsp:cNvPr id="0" name=""/>
        <dsp:cNvSpPr/>
      </dsp:nvSpPr>
      <dsp:spPr>
        <a:xfrm>
          <a:off x="0" y="1414065"/>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#2</a:t>
          </a:r>
        </a:p>
        <a:p>
          <a:pPr marL="0" lvl="0" indent="0" algn="l" defTabSz="1111250">
            <a:lnSpc>
              <a:spcPct val="90000"/>
            </a:lnSpc>
            <a:spcBef>
              <a:spcPct val="0"/>
            </a:spcBef>
            <a:spcAft>
              <a:spcPct val="35000"/>
            </a:spcAft>
            <a:buNone/>
          </a:pPr>
          <a:r>
            <a:rPr lang="en-US" sz="2500" kern="1200" dirty="0"/>
            <a:t>Teaching and Assessing for Learning</a:t>
          </a:r>
        </a:p>
      </dsp:txBody>
      <dsp:txXfrm>
        <a:off x="0" y="1414065"/>
        <a:ext cx="4686300" cy="1414065"/>
      </dsp:txXfrm>
    </dsp:sp>
    <dsp:sp modelId="{6B4E9D7A-1172-4CEA-B3C2-D6C1664DF6CF}">
      <dsp:nvSpPr>
        <dsp:cNvPr id="0" name=""/>
        <dsp:cNvSpPr/>
      </dsp:nvSpPr>
      <dsp:spPr>
        <a:xfrm>
          <a:off x="0" y="2828131"/>
          <a:ext cx="4686300" cy="0"/>
        </a:xfrm>
        <a:prstGeom prst="line">
          <a:avLst/>
        </a:prstGeom>
        <a:solidFill>
          <a:schemeClr val="accent2">
            <a:hueOff val="843091"/>
            <a:satOff val="-2479"/>
            <a:lumOff val="-1830"/>
            <a:alphaOff val="0"/>
          </a:schemeClr>
        </a:solidFill>
        <a:ln w="12700" cap="flat" cmpd="sng" algn="in">
          <a:solidFill>
            <a:schemeClr val="accent2">
              <a:hueOff val="843091"/>
              <a:satOff val="-2479"/>
              <a:lumOff val="-18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926799-09B6-41B4-9EFE-F48157025387}">
      <dsp:nvSpPr>
        <dsp:cNvPr id="0" name=""/>
        <dsp:cNvSpPr/>
      </dsp:nvSpPr>
      <dsp:spPr>
        <a:xfrm>
          <a:off x="0" y="2828131"/>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#3</a:t>
          </a:r>
        </a:p>
        <a:p>
          <a:pPr marL="0" lvl="0" indent="0" algn="l" defTabSz="1111250">
            <a:lnSpc>
              <a:spcPct val="90000"/>
            </a:lnSpc>
            <a:spcBef>
              <a:spcPct val="0"/>
            </a:spcBef>
            <a:spcAft>
              <a:spcPct val="35000"/>
            </a:spcAft>
            <a:buNone/>
          </a:pPr>
          <a:r>
            <a:rPr lang="en-US" sz="2500" kern="1200" dirty="0"/>
            <a:t>Strategic Planning and Sustainability</a:t>
          </a:r>
        </a:p>
      </dsp:txBody>
      <dsp:txXfrm>
        <a:off x="0" y="2828131"/>
        <a:ext cx="4686300" cy="1414065"/>
      </dsp:txXfrm>
    </dsp:sp>
    <dsp:sp modelId="{67EF20D0-44F6-40FB-AEAB-24A765B1AF5A}">
      <dsp:nvSpPr>
        <dsp:cNvPr id="0" name=""/>
        <dsp:cNvSpPr/>
      </dsp:nvSpPr>
      <dsp:spPr>
        <a:xfrm>
          <a:off x="0" y="4242197"/>
          <a:ext cx="4686300" cy="0"/>
        </a:xfrm>
        <a:prstGeom prst="line">
          <a:avLst/>
        </a:prstGeom>
        <a:solidFill>
          <a:schemeClr val="accent2">
            <a:hueOff val="1264637"/>
            <a:satOff val="-3718"/>
            <a:lumOff val="-2745"/>
            <a:alphaOff val="0"/>
          </a:schemeClr>
        </a:solidFill>
        <a:ln w="12700" cap="flat" cmpd="sng" algn="in">
          <a:solidFill>
            <a:schemeClr val="accent2">
              <a:hueOff val="1264637"/>
              <a:satOff val="-3718"/>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93777-3708-497C-AAEF-C88837361541}">
      <dsp:nvSpPr>
        <dsp:cNvPr id="0" name=""/>
        <dsp:cNvSpPr/>
      </dsp:nvSpPr>
      <dsp:spPr>
        <a:xfrm>
          <a:off x="0" y="4242197"/>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#4</a:t>
          </a:r>
        </a:p>
        <a:p>
          <a:pPr marL="0" lvl="0" indent="0" algn="l" defTabSz="1111250">
            <a:lnSpc>
              <a:spcPct val="90000"/>
            </a:lnSpc>
            <a:spcBef>
              <a:spcPct val="0"/>
            </a:spcBef>
            <a:spcAft>
              <a:spcPct val="35000"/>
            </a:spcAft>
            <a:buNone/>
          </a:pPr>
          <a:r>
            <a:rPr lang="en-US" sz="2500" kern="1200" dirty="0"/>
            <a:t>Governance and Leadership</a:t>
          </a:r>
        </a:p>
      </dsp:txBody>
      <dsp:txXfrm>
        <a:off x="0" y="4242197"/>
        <a:ext cx="4686300" cy="14140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4"/>
            <a:ext cx="3044154" cy="467363"/>
          </a:xfrm>
          <a:prstGeom prst="rect">
            <a:avLst/>
          </a:prstGeom>
        </p:spPr>
        <p:txBody>
          <a:bodyPr vert="horz" lIns="92519" tIns="46259" rIns="92519" bIns="46259" rtlCol="0"/>
          <a:lstStyle>
            <a:lvl1pPr algn="l">
              <a:defRPr sz="1200"/>
            </a:lvl1pPr>
          </a:lstStyle>
          <a:p>
            <a:endParaRPr lang="en-US" dirty="0"/>
          </a:p>
        </p:txBody>
      </p:sp>
      <p:sp>
        <p:nvSpPr>
          <p:cNvPr id="3" name="Date Placeholder 2"/>
          <p:cNvSpPr>
            <a:spLocks noGrp="1"/>
          </p:cNvSpPr>
          <p:nvPr>
            <p:ph type="dt" sz="quarter" idx="1"/>
          </p:nvPr>
        </p:nvSpPr>
        <p:spPr>
          <a:xfrm>
            <a:off x="3977333" y="4"/>
            <a:ext cx="3044153" cy="467363"/>
          </a:xfrm>
          <a:prstGeom prst="rect">
            <a:avLst/>
          </a:prstGeom>
        </p:spPr>
        <p:txBody>
          <a:bodyPr vert="horz" lIns="92519" tIns="46259" rIns="92519" bIns="46259" rtlCol="0"/>
          <a:lstStyle>
            <a:lvl1pPr algn="r">
              <a:defRPr sz="1200"/>
            </a:lvl1pPr>
          </a:lstStyle>
          <a:p>
            <a:fld id="{059F52E2-F1DE-46D3-BACC-78119557B962}" type="datetimeFigureOut">
              <a:rPr lang="en-US" smtClean="0"/>
              <a:t>2/10/2022</a:t>
            </a:fld>
            <a:endParaRPr lang="en-US" dirty="0"/>
          </a:p>
        </p:txBody>
      </p:sp>
      <p:sp>
        <p:nvSpPr>
          <p:cNvPr id="4" name="Footer Placeholder 3"/>
          <p:cNvSpPr>
            <a:spLocks noGrp="1"/>
          </p:cNvSpPr>
          <p:nvPr>
            <p:ph type="ftr" sz="quarter" idx="2"/>
          </p:nvPr>
        </p:nvSpPr>
        <p:spPr>
          <a:xfrm>
            <a:off x="6" y="8841740"/>
            <a:ext cx="3044154" cy="467363"/>
          </a:xfrm>
          <a:prstGeom prst="rect">
            <a:avLst/>
          </a:prstGeom>
        </p:spPr>
        <p:txBody>
          <a:bodyPr vert="horz" lIns="92519" tIns="46259" rIns="92519" bIns="462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333" y="8841740"/>
            <a:ext cx="3044153" cy="467363"/>
          </a:xfrm>
          <a:prstGeom prst="rect">
            <a:avLst/>
          </a:prstGeom>
        </p:spPr>
        <p:txBody>
          <a:bodyPr vert="horz" lIns="92519" tIns="46259" rIns="92519" bIns="46259" rtlCol="0" anchor="b"/>
          <a:lstStyle>
            <a:lvl1pPr algn="r">
              <a:defRPr sz="1200"/>
            </a:lvl1pPr>
          </a:lstStyle>
          <a:p>
            <a:fld id="{4FE15C78-6CC8-4FB4-9DD6-3BEF9917CD66}" type="slidenum">
              <a:rPr lang="en-US" smtClean="0"/>
              <a:t>‹#›</a:t>
            </a:fld>
            <a:endParaRPr lang="en-US" dirty="0"/>
          </a:p>
        </p:txBody>
      </p:sp>
    </p:spTree>
    <p:extLst>
      <p:ext uri="{BB962C8B-B14F-4D97-AF65-F5344CB8AC3E}">
        <p14:creationId xmlns:p14="http://schemas.microsoft.com/office/powerpoint/2010/main" val="3259347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3043344" cy="467071"/>
          </a:xfrm>
          <a:prstGeom prst="rect">
            <a:avLst/>
          </a:prstGeom>
        </p:spPr>
        <p:txBody>
          <a:bodyPr vert="horz" lIns="93537" tIns="46768" rIns="93537" bIns="46768" rtlCol="0"/>
          <a:lstStyle>
            <a:lvl1pPr algn="l">
              <a:defRPr sz="1200"/>
            </a:lvl1pPr>
          </a:lstStyle>
          <a:p>
            <a:endParaRPr lang="en-US" dirty="0"/>
          </a:p>
        </p:txBody>
      </p:sp>
      <p:sp>
        <p:nvSpPr>
          <p:cNvPr id="3" name="Date Placeholder 2"/>
          <p:cNvSpPr>
            <a:spLocks noGrp="1"/>
          </p:cNvSpPr>
          <p:nvPr>
            <p:ph type="dt" idx="1"/>
          </p:nvPr>
        </p:nvSpPr>
        <p:spPr>
          <a:xfrm>
            <a:off x="3978133" y="0"/>
            <a:ext cx="3043344" cy="467071"/>
          </a:xfrm>
          <a:prstGeom prst="rect">
            <a:avLst/>
          </a:prstGeom>
        </p:spPr>
        <p:txBody>
          <a:bodyPr vert="horz" lIns="93537" tIns="46768" rIns="93537" bIns="46768" rtlCol="0"/>
          <a:lstStyle>
            <a:lvl1pPr algn="r">
              <a:defRPr sz="1200"/>
            </a:lvl1pPr>
          </a:lstStyle>
          <a:p>
            <a:fld id="{7B299F97-F58F-4790-8A4D-46307B570D7F}" type="datetimeFigureOut">
              <a:rPr lang="en-US" smtClean="0"/>
              <a:t>2/10/2022</a:t>
            </a:fld>
            <a:endParaRPr lang="en-US" dirty="0"/>
          </a:p>
        </p:txBody>
      </p:sp>
      <p:sp>
        <p:nvSpPr>
          <p:cNvPr id="4" name="Slide Image Placeholder 3"/>
          <p:cNvSpPr>
            <a:spLocks noGrp="1" noRot="1" noChangeAspect="1"/>
          </p:cNvSpPr>
          <p:nvPr>
            <p:ph type="sldImg" idx="2"/>
          </p:nvPr>
        </p:nvSpPr>
        <p:spPr>
          <a:xfrm>
            <a:off x="1417638" y="1165225"/>
            <a:ext cx="4187825" cy="3140075"/>
          </a:xfrm>
          <a:prstGeom prst="rect">
            <a:avLst/>
          </a:prstGeom>
          <a:noFill/>
          <a:ln w="12700">
            <a:solidFill>
              <a:prstClr val="black"/>
            </a:solidFill>
          </a:ln>
        </p:spPr>
        <p:txBody>
          <a:bodyPr vert="horz" lIns="93537" tIns="46768" rIns="93537" bIns="46768" rtlCol="0" anchor="ctr"/>
          <a:lstStyle/>
          <a:p>
            <a:endParaRPr lang="en-US" dirty="0"/>
          </a:p>
        </p:txBody>
      </p:sp>
      <p:sp>
        <p:nvSpPr>
          <p:cNvPr id="5" name="Notes Placeholder 4"/>
          <p:cNvSpPr>
            <a:spLocks noGrp="1"/>
          </p:cNvSpPr>
          <p:nvPr>
            <p:ph type="body" sz="quarter" idx="3"/>
          </p:nvPr>
        </p:nvSpPr>
        <p:spPr>
          <a:xfrm>
            <a:off x="702311" y="4480004"/>
            <a:ext cx="5618480" cy="3665458"/>
          </a:xfrm>
          <a:prstGeom prst="rect">
            <a:avLst/>
          </a:prstGeom>
        </p:spPr>
        <p:txBody>
          <a:bodyPr vert="horz" lIns="93537" tIns="46768" rIns="93537" bIns="467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 y="8842034"/>
            <a:ext cx="3043344" cy="467070"/>
          </a:xfrm>
          <a:prstGeom prst="rect">
            <a:avLst/>
          </a:prstGeom>
        </p:spPr>
        <p:txBody>
          <a:bodyPr vert="horz" lIns="93537" tIns="46768" rIns="93537" bIns="467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4"/>
            <a:ext cx="3043344" cy="467070"/>
          </a:xfrm>
          <a:prstGeom prst="rect">
            <a:avLst/>
          </a:prstGeom>
        </p:spPr>
        <p:txBody>
          <a:bodyPr vert="horz" lIns="93537" tIns="46768" rIns="93537" bIns="46768" rtlCol="0" anchor="b"/>
          <a:lstStyle>
            <a:lvl1pPr algn="r">
              <a:defRPr sz="1200"/>
            </a:lvl1pPr>
          </a:lstStyle>
          <a:p>
            <a:fld id="{06FECA5B-CB69-434F-96AB-1E7E18E86F8F}" type="slidenum">
              <a:rPr lang="en-US" smtClean="0"/>
              <a:t>‹#›</a:t>
            </a:fld>
            <a:endParaRPr lang="en-US" dirty="0"/>
          </a:p>
        </p:txBody>
      </p:sp>
    </p:spTree>
    <p:extLst>
      <p:ext uri="{BB962C8B-B14F-4D97-AF65-F5344CB8AC3E}">
        <p14:creationId xmlns:p14="http://schemas.microsoft.com/office/powerpoint/2010/main" val="20732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2956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0606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CHAIR - Our final task for today! Here are questions that we need to consider to ensure we have a good working draft budget. Let’s walk through them together.</a:t>
            </a:r>
          </a:p>
          <a:p>
            <a:endParaRPr lang="en-US" dirty="0"/>
          </a:p>
          <a:p>
            <a:pPr marL="342900" lvl="0" indent="-342900" algn="l" defTabSz="914400">
              <a:spcBef>
                <a:spcPts val="0"/>
              </a:spcBef>
              <a:buAutoNum type="arabicPeriod"/>
            </a:pPr>
            <a:r>
              <a:rPr lang="en-US" sz="2000" dirty="0">
                <a:solidFill>
                  <a:srgbClr val="000000"/>
                </a:solidFill>
                <a:latin typeface="Calibri" panose="020F0502020204030204" pitchFamily="34" charset="0"/>
              </a:rPr>
              <a:t>Are our school’s priorities (from your strategic plan) reflected in this budget?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Are new positions and/or resources included in the budget to address our major priorities?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Do we know (as a team) the plan to support implementation of these priorities beyond the budget (ex. What strategies will be implemented)?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What tradeoffs are being made in order to support these priorities? </a:t>
            </a:r>
          </a:p>
          <a:p>
            <a:pPr lvl="0" algn="l" defTabSz="914400">
              <a:spcBef>
                <a:spcPts val="0"/>
              </a:spcBef>
            </a:pPr>
            <a:endParaRPr lang="en-US" sz="2000" dirty="0">
              <a:solidFill>
                <a:srgbClr val="000000"/>
              </a:solidFill>
              <a:latin typeface="Calibri" panose="020F0502020204030204" pitchFamily="34" charset="0"/>
            </a:endParaRPr>
          </a:p>
          <a:p>
            <a:pPr lvl="0" algn="l" defTabSz="914400">
              <a:spcBef>
                <a:spcPts val="0"/>
              </a:spcBef>
            </a:pPr>
            <a:r>
              <a:rPr lang="en-US" sz="2000" dirty="0">
                <a:solidFill>
                  <a:srgbClr val="000000"/>
                </a:solidFill>
                <a:latin typeface="Calibri" panose="020F0502020204030204" pitchFamily="34" charset="0"/>
              </a:rPr>
              <a:t>2. How are district and cluster priorities reflected in our budget?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Cluster priorities- what staff, materials, etc. are dedicated to supporting our cluster’s priorities?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Signature programs- what staff, materials, etc. are dedicated to supporting our signature program?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Are there positions our school will share with another school, i.e. nurse, counselor?  We share a Business Manager with MA Jones Elementary</a:t>
            </a:r>
          </a:p>
          <a:p>
            <a:endParaRPr lang="en-US" dirty="0"/>
          </a:p>
        </p:txBody>
      </p:sp>
      <p:sp>
        <p:nvSpPr>
          <p:cNvPr id="4" name="Slide Number Placeholder 3"/>
          <p:cNvSpPr>
            <a:spLocks noGrp="1"/>
          </p:cNvSpPr>
          <p:nvPr>
            <p:ph type="sldNum" sz="quarter" idx="10"/>
          </p:nvPr>
        </p:nvSpPr>
        <p:spPr/>
        <p:txBody>
          <a:bodyPr/>
          <a:lstStyle/>
          <a:p>
            <a:fld id="{06FECA5B-CB69-434F-96AB-1E7E18E86F8F}" type="slidenum">
              <a:rPr lang="en-US" smtClean="0"/>
              <a:t>15</a:t>
            </a:fld>
            <a:endParaRPr lang="en-US" dirty="0"/>
          </a:p>
        </p:txBody>
      </p:sp>
    </p:spTree>
    <p:extLst>
      <p:ext uri="{BB962C8B-B14F-4D97-AF65-F5344CB8AC3E}">
        <p14:creationId xmlns:p14="http://schemas.microsoft.com/office/powerpoint/2010/main" val="2627221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901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Good evening everyone.  Here we have the ranking of our priorities that were approved during our January 27</a:t>
            </a:r>
            <a:r>
              <a:rPr lang="en-US" baseline="30000" dirty="0"/>
              <a:t>th</a:t>
            </a:r>
            <a:r>
              <a:rPr lang="en-US" dirty="0"/>
              <a:t> meeting. </a:t>
            </a:r>
          </a:p>
        </p:txBody>
      </p:sp>
      <p:sp>
        <p:nvSpPr>
          <p:cNvPr id="4" name="Slide Number Placeholder 3"/>
          <p:cNvSpPr>
            <a:spLocks noGrp="1"/>
          </p:cNvSpPr>
          <p:nvPr>
            <p:ph type="sldNum" sz="quarter" idx="5"/>
          </p:nvPr>
        </p:nvSpPr>
        <p:spPr/>
        <p:txBody>
          <a:bodyPr/>
          <a:lstStyle/>
          <a:p>
            <a:fld id="{06FECA5B-CB69-434F-96AB-1E7E18E86F8F}" type="slidenum">
              <a:rPr lang="en-US" smtClean="0"/>
              <a:t>6</a:t>
            </a:fld>
            <a:endParaRPr lang="en-US" dirty="0"/>
          </a:p>
        </p:txBody>
      </p:sp>
    </p:spTree>
    <p:extLst>
      <p:ext uri="{BB962C8B-B14F-4D97-AF65-F5344CB8AC3E}">
        <p14:creationId xmlns:p14="http://schemas.microsoft.com/office/powerpoint/2010/main" val="4103712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Here are our top two ranked School Priorities and rationale statements that we discussed during our last meeting.  </a:t>
            </a:r>
          </a:p>
          <a:p>
            <a:pPr defTabSz="925190">
              <a:defRPr/>
            </a:pPr>
            <a:endParaRPr lang="en-US" dirty="0"/>
          </a:p>
          <a:p>
            <a:pPr defTabSz="925190">
              <a:defRPr/>
            </a:pPr>
            <a:r>
              <a:rPr lang="en-US" dirty="0"/>
              <a:t>Are there any questions or concerns?</a:t>
            </a:r>
          </a:p>
          <a:p>
            <a:pPr defTabSz="925190">
              <a:defRPr/>
            </a:pPr>
            <a:r>
              <a:rPr lang="en-US" dirty="0"/>
              <a:t>Does this represent what was agreed upon?</a:t>
            </a:r>
          </a:p>
          <a:p>
            <a:pPr defTabSz="925190">
              <a:defRPr/>
            </a:pPr>
            <a:r>
              <a:rPr lang="en-US" dirty="0"/>
              <a:t>Before I show you how I have allocated resources to support our strategic priorities, we have an allocation update to share.</a:t>
            </a:r>
          </a:p>
          <a:p>
            <a:pPr defTabSz="925190">
              <a:defRPr/>
            </a:pPr>
            <a:endParaRPr lang="en-US" dirty="0"/>
          </a:p>
          <a:p>
            <a:pPr defTabSz="925190">
              <a:defRPr/>
            </a:pPr>
            <a:endParaRPr lang="en-US" dirty="0"/>
          </a:p>
        </p:txBody>
      </p:sp>
      <p:sp>
        <p:nvSpPr>
          <p:cNvPr id="4" name="Slide Number Placeholder 3"/>
          <p:cNvSpPr>
            <a:spLocks noGrp="1"/>
          </p:cNvSpPr>
          <p:nvPr>
            <p:ph type="sldNum" sz="quarter" idx="10"/>
          </p:nvPr>
        </p:nvSpPr>
        <p:spPr/>
        <p:txBody>
          <a:bodyPr/>
          <a:lstStyle/>
          <a:p>
            <a:fld id="{06FECA5B-CB69-434F-96AB-1E7E18E86F8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08533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our initial budget meeting ACCA’s allocation was $2,483,011.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658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allocation was updated yesterday, February 9</a:t>
            </a:r>
            <a:r>
              <a:rPr lang="en-US" baseline="30000" dirty="0"/>
              <a:t>th</a:t>
            </a:r>
            <a:r>
              <a:rPr lang="en-US" dirty="0"/>
              <a:t>, and is now $2,786,261, a difference of $303, 250.  These additional funds will help accommodate the anticipated growth in enrollment.</a:t>
            </a:r>
          </a:p>
        </p:txBody>
      </p:sp>
      <p:sp>
        <p:nvSpPr>
          <p:cNvPr id="4" name="Slide Number Placeholder 3"/>
          <p:cNvSpPr>
            <a:spLocks noGrp="1"/>
          </p:cNvSpPr>
          <p:nvPr>
            <p:ph type="sldNum" sz="quarter" idx="5"/>
          </p:nvPr>
        </p:nvSpPr>
        <p:spPr/>
        <p:txBody>
          <a:bodyPr/>
          <a:lstStyle/>
          <a:p>
            <a:fld id="{06FECA5B-CB69-434F-96AB-1E7E18E86F8F}" type="slidenum">
              <a:rPr lang="en-US" smtClean="0"/>
              <a:t>9</a:t>
            </a:fld>
            <a:endParaRPr lang="en-US" dirty="0"/>
          </a:p>
        </p:txBody>
      </p:sp>
    </p:spTree>
    <p:extLst>
      <p:ext uri="{BB962C8B-B14F-4D97-AF65-F5344CB8AC3E}">
        <p14:creationId xmlns:p14="http://schemas.microsoft.com/office/powerpoint/2010/main" val="272086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as you can see here, we are doing very well with recruitment.  As of February 4</a:t>
            </a:r>
            <a:r>
              <a:rPr lang="en-US" baseline="30000" dirty="0"/>
              <a:t>th</a:t>
            </a:r>
            <a:r>
              <a:rPr lang="en-US" dirty="0"/>
              <a:t>, we have received 683 applications for next school year.  The application window closes March 15</a:t>
            </a:r>
            <a:r>
              <a:rPr lang="en-US" baseline="30000" dirty="0"/>
              <a:t>th</a:t>
            </a:r>
            <a:r>
              <a:rPr lang="en-US" dirty="0"/>
              <a:t>.  We expect to receive several more applications before the application window closes.  </a:t>
            </a:r>
          </a:p>
        </p:txBody>
      </p:sp>
      <p:sp>
        <p:nvSpPr>
          <p:cNvPr id="4" name="Slide Number Placeholder 3"/>
          <p:cNvSpPr>
            <a:spLocks noGrp="1"/>
          </p:cNvSpPr>
          <p:nvPr>
            <p:ph type="sldNum" sz="quarter" idx="5"/>
          </p:nvPr>
        </p:nvSpPr>
        <p:spPr/>
        <p:txBody>
          <a:bodyPr/>
          <a:lstStyle/>
          <a:p>
            <a:fld id="{06FECA5B-CB69-434F-96AB-1E7E18E86F8F}" type="slidenum">
              <a:rPr lang="en-US" smtClean="0"/>
              <a:t>10</a:t>
            </a:fld>
            <a:endParaRPr lang="en-US" dirty="0"/>
          </a:p>
        </p:txBody>
      </p:sp>
    </p:spTree>
    <p:extLst>
      <p:ext uri="{BB962C8B-B14F-4D97-AF65-F5344CB8AC3E}">
        <p14:creationId xmlns:p14="http://schemas.microsoft.com/office/powerpoint/2010/main" val="320624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We will now pivot to review how resources were allocated to support our strategic priorities.  Here is a description of the strategic plan breakout categories.  I’ll pause and give you a moment to review.</a:t>
            </a:r>
          </a:p>
        </p:txBody>
      </p:sp>
      <p:sp>
        <p:nvSpPr>
          <p:cNvPr id="4" name="Slide Number Placeholder 3"/>
          <p:cNvSpPr>
            <a:spLocks noGrp="1"/>
          </p:cNvSpPr>
          <p:nvPr>
            <p:ph type="sldNum" sz="quarter" idx="10"/>
          </p:nvPr>
        </p:nvSpPr>
        <p:spPr/>
        <p:txBody>
          <a:bodyPr/>
          <a:lstStyle/>
          <a:p>
            <a:fld id="{06FECA5B-CB69-434F-96AB-1E7E18E86F8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599858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So here is how I have allocated the budget to support our strategic priorities. The allocations were made </a:t>
            </a:r>
          </a:p>
          <a:p>
            <a:pPr defTabSz="925190">
              <a:defRPr/>
            </a:pPr>
            <a:r>
              <a:rPr lang="en-US" dirty="0"/>
              <a:t>based on the funds we received, which focus area it addresses, the strategies that will be implemented, the purchase request, which funding source was used and the amount.</a:t>
            </a:r>
          </a:p>
          <a:p>
            <a:pPr defTabSz="925190">
              <a:defRPr/>
            </a:pPr>
            <a:r>
              <a:rPr lang="en-US" dirty="0"/>
              <a:t>Lets begin by unpacking Economic and Workforce Development.  There are two major asks for this priority.  We are requesting to hire a Work Based Learning teacher to accommodate our growing enrollment and an Emergency Medical Responder teacher to offer the EMR pathway next school year.  Hiring a work based learning teacher for ACCA will ensure that our pathway completers receive placements personalized to their individual needs (Ex.  Sometimes transportation becomes an issue for students completing WBL, so this teacher will be very strategic about helping students find placements that are close to their home school, ensure the placement is a great fit for the student and company, and work with home schools to ensure the placement is included in their schedules); next, hiring an Emergency Medical Responder teacher will meet the need for the growing demand for EMR and firefighter professionals in the metro Atlanta area.   If we move forward with this request, the Atlanta fire department is very interested in building out a partnership to support the pathway.  We have received 33 applications for the EMR pathway.  Are there any questions or comments regarding how this strategic priority was funded?</a:t>
            </a:r>
          </a:p>
          <a:p>
            <a:pPr defTabSz="925190">
              <a:defRPr/>
            </a:pPr>
            <a:endParaRPr lang="en-US" dirty="0"/>
          </a:p>
          <a:p>
            <a:pPr defTabSz="925190">
              <a:defRPr/>
            </a:pPr>
            <a:r>
              <a:rPr lang="en-US" dirty="0"/>
              <a:t>So next we have Teaching and Assessing for Learning. We allocated $90,446 to support students participating in dual enrollment classes. This allotment will purchase required items students need to take classes on Atlanta Tech’s campus and materials/supplies needed for the dual enrollment pathways offered on the Dr. Maze campus (which are the Early College Essentials pathway and Infant/Toddler Childcare pathway).  The next ask is $35,000 for transportation costs.  $23,116.80 will be allocated towards providing Marta cards for students participating in dual enrollment on Atlanta Tech’s campus for Fall semester and $11,883.20 for APS buses to continue to provide field trips to ACCA for students and families participating in Open House events and field trips to ACCA.   The final request is to hire a Master Teacher Leader for ACCA.  This individual will provide direct  instructional support to dual enrollment students and targeted coaching to Pathway teachers.   Providing instructional support for dual enrollment students will be key to their ongoing success and with our growing numbers, we will need to ensure teachers receive the ongoing coaching and feedback required to maximize student pathway completion.  Are there any questions or comments regarding how this strategic priority was funded?</a:t>
            </a:r>
          </a:p>
        </p:txBody>
      </p:sp>
      <p:sp>
        <p:nvSpPr>
          <p:cNvPr id="4" name="Slide Number Placeholder 3"/>
          <p:cNvSpPr>
            <a:spLocks noGrp="1"/>
          </p:cNvSpPr>
          <p:nvPr>
            <p:ph type="sldNum" sz="quarter" idx="10"/>
          </p:nvPr>
        </p:nvSpPr>
        <p:spPr/>
        <p:txBody>
          <a:bodyPr/>
          <a:lstStyle/>
          <a:p>
            <a:fld id="{06FECA5B-CB69-434F-96AB-1E7E18E86F8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22032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represents the priorities we will fund </a:t>
            </a:r>
            <a:r>
              <a:rPr lang="en-US" b="1" dirty="0">
                <a:solidFill>
                  <a:srgbClr val="FF0000"/>
                </a:solidFill>
              </a:rPr>
              <a:t>during FY23 with our CARES 3 allotment</a:t>
            </a:r>
            <a:r>
              <a:rPr lang="en-US" b="1" baseline="0" dirty="0">
                <a:solidFill>
                  <a:srgbClr val="FF0000"/>
                </a:solidFill>
              </a:rPr>
              <a:t>.  This budget does include current salaries/benefits.  What is remaining is allocated here.  We’ve allocated $29,957 towards the purchase of school materials and supplies needed to support the overall program and transportation costs for dual enrollment students for Winter/Spring semester.  Any questions?</a:t>
            </a:r>
          </a:p>
          <a:p>
            <a:endParaRPr lang="en-US" dirty="0"/>
          </a:p>
          <a:p>
            <a:pPr defTabSz="925190">
              <a:defRPr/>
            </a:pPr>
            <a:r>
              <a:rPr lang="en-US" b="1" u="sng" dirty="0"/>
              <a:t>Before I turn it back over to the Chair for the next slide, I want to thank you for your hard work and support this year. I will keep you informed as we move through the budget process. I will now turn it over to our Board Chair to facilitate the discussion on the next slide.</a:t>
            </a:r>
            <a:endParaRPr lang="en-US" dirty="0"/>
          </a:p>
          <a:p>
            <a:endParaRPr lang="en-US" dirty="0"/>
          </a:p>
        </p:txBody>
      </p:sp>
      <p:sp>
        <p:nvSpPr>
          <p:cNvPr id="4" name="Slide Number Placeholder 3"/>
          <p:cNvSpPr>
            <a:spLocks noGrp="1"/>
          </p:cNvSpPr>
          <p:nvPr>
            <p:ph type="sldNum" sz="quarter" idx="10"/>
          </p:nvPr>
        </p:nvSpPr>
        <p:spPr/>
        <p:txBody>
          <a:bodyPr/>
          <a:lstStyle/>
          <a:p>
            <a:fld id="{06FECA5B-CB69-434F-96AB-1E7E18E86F8F}" type="slidenum">
              <a:rPr lang="en-US" smtClean="0"/>
              <a:t>13</a:t>
            </a:fld>
            <a:endParaRPr lang="en-US" dirty="0"/>
          </a:p>
        </p:txBody>
      </p:sp>
    </p:spTree>
    <p:extLst>
      <p:ext uri="{BB962C8B-B14F-4D97-AF65-F5344CB8AC3E}">
        <p14:creationId xmlns:p14="http://schemas.microsoft.com/office/powerpoint/2010/main" val="57092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74069C-88F8-48B5-8814-06317A2067C5}"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435322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F1F2A2-C67B-4981-AD94-747309F8D8E6}"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408993567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52BF9E-6463-434D-8EF8-081B1BFE5BE9}"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6961825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C80A95-A9DB-48DF-B9E4-FADC0CCD30A9}"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5167302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D3C5BBF-013D-49A0-8299-37EBF36C5305}"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3053031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Audience Participatio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28600" y="1447800"/>
            <a:ext cx="86868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122238" y="234950"/>
            <a:ext cx="8869362" cy="369332"/>
          </a:xfrm>
        </p:spPr>
        <p:txBody>
          <a:bodyPr/>
          <a:lstStyle>
            <a:lvl1pPr>
              <a:defRPr sz="2400">
                <a:effectLst>
                  <a:outerShdw blurRad="38100" dist="38100" dir="2700000" algn="tl">
                    <a:srgbClr val="000000">
                      <a:alpha val="43137"/>
                    </a:srgbClr>
                  </a:outerShdw>
                </a:effectLst>
              </a:defRPr>
            </a:lvl1pPr>
          </a:lstStyle>
          <a:p>
            <a:r>
              <a:rPr lang="en-US" dirty="0"/>
              <a:t>Click to edit Master title style</a:t>
            </a:r>
          </a:p>
        </p:txBody>
      </p:sp>
      <p:cxnSp>
        <p:nvCxnSpPr>
          <p:cNvPr id="8" name="Straight Connector 7"/>
          <p:cNvCxnSpPr/>
          <p:nvPr userDrawn="1"/>
        </p:nvCxnSpPr>
        <p:spPr>
          <a:xfrm>
            <a:off x="76200" y="609600"/>
            <a:ext cx="89154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28474219"/>
      </p:ext>
    </p:extLst>
  </p:cSld>
  <p:clrMapOvr>
    <a:masterClrMapping/>
  </p:clrMapOvr>
  <p:transition>
    <p:wipe dir="d"/>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87B7B8F-86C7-4C7A-AA7F-EC09E19F55AE}"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1719345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4669E4A-BB4D-432F-9FA6-725EF4346736}"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5556532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282442A-9025-4A2E-8FC3-0DFF0A621E88}"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9762121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785101B-11CE-40A1-AE5E-9F6D3B2CFF41}"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3187457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A4DEB6-440D-4911-9FBD-1CECBD72598A}"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3717253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D1032CB-A36F-4489-A2C4-739711ECE5E7}"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0011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D2483BC-6651-4318-8D04-A985A876A93E}"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64862166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35991B1-7D70-40C5-8E46-901602DB1270}"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14582636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15F06A-3FA2-4788-9C33-08857C3AB286}"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444542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AFDC10-3F74-43CA-A902-2A4A3CC80EA6}"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157674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49D47B-53B8-4593-A521-8FDE420F3C5A}"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5870707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963B803-55C8-49D7-81F8-3C22BF5D689F}"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476995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8736012"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58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1800" b="0" i="1"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900">
                <a:solidFill>
                  <a:schemeClr val="tx2"/>
                </a:solidFill>
              </a:defRPr>
            </a:lvl1pPr>
          </a:lstStyle>
          <a:p>
            <a:fld id="{DFF420F7-F9EA-435D-B47B-862BE0F22699}" type="datetime1">
              <a:rPr lang="en-US" smtClean="0"/>
              <a:t>2/10/2022</a:t>
            </a:fld>
            <a:endParaRPr lang="en-US" dirty="0"/>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8736012" y="1416217"/>
            <a:ext cx="407987" cy="365125"/>
          </a:xfrm>
        </p:spPr>
        <p:txBody>
          <a:bodyPr/>
          <a:lstStyle>
            <a:lvl1pPr algn="r">
              <a:defRPr>
                <a:solidFill>
                  <a:schemeClr val="accent6">
                    <a:lumMod val="50000"/>
                  </a:schemeClr>
                </a:solidFill>
              </a:defRPr>
            </a:lvl1pPr>
          </a:lstStyle>
          <a:p>
            <a:fld id="{3D6C3DC6-EF6E-8948-BFE6-808D46D584D8}" type="slidenum">
              <a:rPr lang="en-US" smtClean="0"/>
              <a:t>‹#›</a:t>
            </a:fld>
            <a:endParaRPr lang="en-US" dirty="0"/>
          </a:p>
        </p:txBody>
      </p:sp>
      <p:cxnSp>
        <p:nvCxnSpPr>
          <p:cNvPr id="9" name="Straight Connector 8"/>
          <p:cNvCxnSpPr/>
          <p:nvPr/>
        </p:nvCxnSpPr>
        <p:spPr>
          <a:xfrm>
            <a:off x="580391" y="1257300"/>
            <a:ext cx="0" cy="56007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6315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353B91-FA0A-42C0-BA6E-34D14C313382}"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424560584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8736012"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58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1800" b="0" i="1" baseline="0">
                <a:solidFill>
                  <a:schemeClr val="tx1">
                    <a:lumMod val="85000"/>
                    <a:lumOff val="1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900">
                <a:solidFill>
                  <a:schemeClr val="tx1">
                    <a:lumMod val="85000"/>
                    <a:lumOff val="15000"/>
                  </a:schemeClr>
                </a:solidFill>
              </a:defRPr>
            </a:lvl1pPr>
          </a:lstStyle>
          <a:p>
            <a:fld id="{A61CB413-1881-4E96-91B7-D6BD7DF37428}" type="datetime1">
              <a:rPr lang="en-US" smtClean="0"/>
              <a:t>2/10/2022</a:t>
            </a:fld>
            <a:endParaRPr lang="en-US" dirty="0"/>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736012" y="1620761"/>
            <a:ext cx="407987" cy="365125"/>
          </a:xfrm>
        </p:spPr>
        <p:txBody>
          <a:bodyPr/>
          <a:lstStyle>
            <a:lvl1pPr>
              <a:defRPr>
                <a:solidFill>
                  <a:schemeClr val="bg2"/>
                </a:solidFill>
              </a:defRPr>
            </a:lvl1pPr>
          </a:lstStyle>
          <a:p>
            <a:fld id="{3D6C3DC6-EF6E-8948-BFE6-808D46D584D8}" type="slidenum">
              <a:rPr lang="en-US" smtClean="0"/>
              <a:t>‹#›</a:t>
            </a:fld>
            <a:endParaRPr lang="en-US" dirty="0"/>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921317"/>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F80384-6EA1-4E5C-ADE8-D39B22A75603}"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10542809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558065"/>
            <a:ext cx="4690872" cy="913212"/>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886200" y="1526122"/>
            <a:ext cx="4690872" cy="1751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3700828"/>
            <a:ext cx="4690872" cy="913759"/>
          </a:xfrm>
        </p:spPr>
        <p:txBody>
          <a:bodyPr anchor="b">
            <a:normAutofit/>
          </a:bodyPr>
          <a:lstStyle>
            <a:lvl1pPr marL="0" indent="0">
              <a:buNone/>
              <a:defRPr sz="2400" b="0" i="1" baseline="0">
                <a:solidFill>
                  <a:schemeClr val="tx1">
                    <a:lumMod val="85000"/>
                    <a:lumOff val="1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86200" y="4669432"/>
            <a:ext cx="4690872" cy="1752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C94215-EF08-42BC-A614-2ECBCA1B5C3F}" type="datetime1">
              <a:rPr lang="en-US" smtClean="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4195092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58E1913-9345-4E9A-9FCB-5729BA9224F7}"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22282238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AFF44F-7BE8-475B-8C37-69D9B694D8DE}" type="datetime1">
              <a:rPr lang="en-US" smtClean="0"/>
              <a:t>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145398926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DB879-2096-4230-B976-A8D306F9008E}" type="datetime1">
              <a:rPr lang="en-US" smtClean="0"/>
              <a:t>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29712137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3000"/>
            </a:lvl1pPr>
          </a:lstStyle>
          <a:p>
            <a:r>
              <a:rPr lang="en-US"/>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2621513"/>
            <a:ext cx="2879082" cy="3239537"/>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6CBDCD2-2248-49E8-AD04-629A78A461D2}"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91860520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1" y="557262"/>
            <a:ext cx="2882528" cy="1919239"/>
          </a:xfrm>
        </p:spPr>
        <p:txBody>
          <a:bodyPr anchor="t">
            <a:noAutofit/>
          </a:bodyPr>
          <a:lstStyle>
            <a:lvl1pPr>
              <a:lnSpc>
                <a:spcPct val="93000"/>
              </a:lnSpc>
              <a:defRPr sz="3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71501" y="2621512"/>
            <a:ext cx="2882528" cy="3236976"/>
          </a:xfrm>
        </p:spPr>
        <p:txBody>
          <a:bodyPr>
            <a:normAutofit/>
          </a:bodyPr>
          <a:lstStyle>
            <a:lvl1pPr marL="0" indent="0" algn="r">
              <a:lnSpc>
                <a:spcPct val="125000"/>
              </a:lnSpc>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EA2B455-628F-49E1-9A9C-9B7CB6F741FC}"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153011877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082ED-DD3A-49B9-9247-BD4ECCB894A4}"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420174476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B2DE56CB-EF05-4081-80CA-F7352A82CE7E}" type="datetime1">
              <a:rPr lang="en-US" smtClean="0"/>
              <a:t>2/10/2022</a:t>
            </a:fld>
            <a:endParaRPr lang="en-US" dirty="0"/>
          </a:p>
        </p:txBody>
      </p:sp>
      <p:sp>
        <p:nvSpPr>
          <p:cNvPr id="5" name="Footer Placeholder 4"/>
          <p:cNvSpPr>
            <a:spLocks noGrp="1"/>
          </p:cNvSpPr>
          <p:nvPr>
            <p:ph type="ftr" sz="quarter" idx="11"/>
          </p:nvPr>
        </p:nvSpPr>
        <p:spPr>
          <a:xfrm>
            <a:off x="4902140" y="6315950"/>
            <a:ext cx="2861142" cy="365125"/>
          </a:xfrm>
        </p:spPr>
        <p:txBody>
          <a:bodyPr/>
          <a:lstStyle/>
          <a:p>
            <a:endParaRPr lang="en-US" dirty="0"/>
          </a:p>
        </p:txBody>
      </p:sp>
      <p:sp>
        <p:nvSpPr>
          <p:cNvPr id="6" name="Slide Number Placeholder 5"/>
          <p:cNvSpPr>
            <a:spLocks noGrp="1"/>
          </p:cNvSpPr>
          <p:nvPr>
            <p:ph type="sldNum" sz="quarter" idx="12"/>
          </p:nvPr>
        </p:nvSpPr>
        <p:spPr>
          <a:xfrm>
            <a:off x="8736012" y="5607593"/>
            <a:ext cx="407987" cy="365125"/>
          </a:xfrm>
        </p:spPr>
        <p:txBody>
          <a:bodyPr/>
          <a:lstStyle/>
          <a:p>
            <a:fld id="{3D6C3DC6-EF6E-8948-BFE6-808D46D584D8}" type="slidenum">
              <a:rPr lang="en-US" smtClean="0"/>
              <a:t>‹#›</a:t>
            </a:fld>
            <a:endParaRPr lang="en-US" dirty="0"/>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201798"/>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8736012"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435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1350" b="0" i="1" baseline="0">
                <a:solidFill>
                  <a:schemeClr val="tx2"/>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4" name="Date Placeholder 3"/>
          <p:cNvSpPr>
            <a:spLocks noGrp="1"/>
          </p:cNvSpPr>
          <p:nvPr>
            <p:ph type="dt" sz="half" idx="10"/>
          </p:nvPr>
        </p:nvSpPr>
        <p:spPr>
          <a:xfrm>
            <a:off x="816686" y="6314443"/>
            <a:ext cx="1197467" cy="365125"/>
          </a:xfrm>
        </p:spPr>
        <p:txBody>
          <a:bodyPr/>
          <a:lstStyle>
            <a:lvl1pPr algn="l">
              <a:defRPr sz="675">
                <a:solidFill>
                  <a:schemeClr val="tx2"/>
                </a:solidFill>
              </a:defRPr>
            </a:lvl1pPr>
          </a:lstStyle>
          <a:p>
            <a:fld id="{98E2C0A2-D32E-4C59-B7FD-5D0714CA0ACF}" type="datetime1">
              <a:rPr lang="en-US" smtClean="0">
                <a:solidFill>
                  <a:srgbClr val="F5F5F5"/>
                </a:solidFill>
              </a:rPr>
              <a:t>2/10/2022</a:t>
            </a:fld>
            <a:endParaRPr lang="en-US" dirty="0">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dirty="0">
              <a:solidFill>
                <a:srgbClr val="F5F5F5"/>
              </a:solidFill>
            </a:endParaRPr>
          </a:p>
        </p:txBody>
      </p:sp>
      <p:sp>
        <p:nvSpPr>
          <p:cNvPr id="6" name="Slide Number Placeholder 5"/>
          <p:cNvSpPr>
            <a:spLocks noGrp="1"/>
          </p:cNvSpPr>
          <p:nvPr>
            <p:ph type="sldNum" sz="quarter" idx="12"/>
          </p:nvPr>
        </p:nvSpPr>
        <p:spPr>
          <a:xfrm>
            <a:off x="8736013" y="1416219"/>
            <a:ext cx="407987" cy="365125"/>
          </a:xfrm>
        </p:spPr>
        <p:txBody>
          <a:bodyPr/>
          <a:lstStyle>
            <a:lvl1pPr algn="r">
              <a:defRPr>
                <a:solidFill>
                  <a:schemeClr val="accent6">
                    <a:lumMod val="50000"/>
                  </a:schemeClr>
                </a:solidFill>
              </a:defRPr>
            </a:lvl1pPr>
          </a:lstStyle>
          <a:p>
            <a:fld id="{3D6C3DC6-EF6E-8948-BFE6-808D46D584D8}" type="slidenum">
              <a:rPr lang="en-US" smtClean="0">
                <a:solidFill>
                  <a:srgbClr val="645135">
                    <a:lumMod val="50000"/>
                  </a:srgbClr>
                </a:solidFill>
              </a:rPr>
              <a:pPr/>
              <a:t>‹#›</a:t>
            </a:fld>
            <a:endParaRPr lang="en-US" dirty="0">
              <a:solidFill>
                <a:srgbClr val="645135">
                  <a:lumMod val="50000"/>
                </a:srgbClr>
              </a:solidFill>
            </a:endParaRPr>
          </a:p>
        </p:txBody>
      </p:sp>
      <p:cxnSp>
        <p:nvCxnSpPr>
          <p:cNvPr id="9" name="Straight Connector 8"/>
          <p:cNvCxnSpPr/>
          <p:nvPr/>
        </p:nvCxnSpPr>
        <p:spPr>
          <a:xfrm>
            <a:off x="580391" y="1257300"/>
            <a:ext cx="0" cy="56007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4601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E9EA38-37FD-484A-A7EC-6F8800F8F267}"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16102317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8736012"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435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1350" b="0" i="1" baseline="0">
                <a:solidFill>
                  <a:schemeClr val="tx1">
                    <a:lumMod val="85000"/>
                    <a:lumOff val="1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675">
                <a:solidFill>
                  <a:schemeClr val="tx1">
                    <a:lumMod val="85000"/>
                    <a:lumOff val="15000"/>
                  </a:schemeClr>
                </a:solidFill>
              </a:defRPr>
            </a:lvl1pPr>
          </a:lstStyle>
          <a:p>
            <a:fld id="{83B1F8C1-AB10-4268-8A83-FC403CC8AE13}"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8736013" y="1620763"/>
            <a:ext cx="407987" cy="365125"/>
          </a:xfrm>
        </p:spPr>
        <p:txBody>
          <a:bodyPr/>
          <a:lstStyle>
            <a:lvl1pPr>
              <a:defRPr>
                <a:solidFill>
                  <a:schemeClr val="bg2"/>
                </a:solidFill>
              </a:defRPr>
            </a:lvl1pPr>
          </a:lstStyle>
          <a:p>
            <a:fld id="{3D6C3DC6-EF6E-8948-BFE6-808D46D584D8}" type="slidenum">
              <a:rPr lang="en-US" smtClean="0">
                <a:solidFill>
                  <a:srgbClr val="F5F5F5"/>
                </a:solidFill>
              </a:rPr>
              <a:pPr/>
              <a:t>‹#›</a:t>
            </a:fld>
            <a:endParaRPr lang="en-US" dirty="0">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446940"/>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1167C4-75BA-4C6B-B80F-60FFD19F788A}"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96741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D5BDE8-FE5A-4FA4-AA9D-5132DC699435}"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6962875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558065"/>
            <a:ext cx="4690872" cy="913212"/>
          </a:xfrm>
        </p:spPr>
        <p:txBody>
          <a:bodyPr anchor="b">
            <a:normAutofit/>
          </a:bodyPr>
          <a:lstStyle>
            <a:lvl1pPr marL="0" indent="0">
              <a:lnSpc>
                <a:spcPct val="113000"/>
              </a:lnSpc>
              <a:spcBef>
                <a:spcPts val="0"/>
              </a:spcBef>
              <a:buNone/>
              <a:defRPr sz="1800" b="0" i="1" baseline="0">
                <a:solidFill>
                  <a:schemeClr val="tx1">
                    <a:lumMod val="85000"/>
                    <a:lumOff val="1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886200" y="1526124"/>
            <a:ext cx="4690872" cy="1751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3700830"/>
            <a:ext cx="4690872" cy="913759"/>
          </a:xfrm>
        </p:spPr>
        <p:txBody>
          <a:bodyPr anchor="b">
            <a:normAutofit/>
          </a:bodyPr>
          <a:lstStyle>
            <a:lvl1pPr marL="0" indent="0">
              <a:buNone/>
              <a:defRPr sz="1800" b="0" i="1" baseline="0">
                <a:solidFill>
                  <a:schemeClr val="tx1">
                    <a:lumMod val="85000"/>
                    <a:lumOff val="1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886200" y="4669432"/>
            <a:ext cx="4690872" cy="1752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198645-5B5E-45EA-A2FA-4288E302D485}"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5299359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378437-6BB8-424B-AB0F-7597240F88A9}"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213772649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232DD-9F83-4984-8665-1447695AB811}"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90927848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2250"/>
            </a:lvl1pPr>
          </a:lstStyle>
          <a:p>
            <a:r>
              <a:rPr lang="en-US"/>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1500"/>
            </a:lvl1pPr>
            <a:lvl2pPr>
              <a:lnSpc>
                <a:spcPct val="112000"/>
              </a:lnSpc>
              <a:defRPr sz="1350"/>
            </a:lvl2pPr>
            <a:lvl3pPr>
              <a:lnSpc>
                <a:spcPct val="112000"/>
              </a:lnSpc>
              <a:defRPr sz="1200"/>
            </a:lvl3pPr>
            <a:lvl4pPr>
              <a:lnSpc>
                <a:spcPct val="112000"/>
              </a:lnSpc>
              <a:defRPr sz="1050"/>
            </a:lvl4pPr>
            <a:lvl5pPr>
              <a:lnSpc>
                <a:spcPct val="112000"/>
              </a:lnSpc>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2621515"/>
            <a:ext cx="2879082" cy="3239537"/>
          </a:xfrm>
        </p:spPr>
        <p:txBody>
          <a:bodyPr>
            <a:normAutofit/>
          </a:bodyPr>
          <a:lstStyle>
            <a:lvl1pPr marL="0" indent="0" algn="r">
              <a:lnSpc>
                <a:spcPct val="125000"/>
              </a:lnSpc>
              <a:spcBef>
                <a:spcPts val="900"/>
              </a:spcBef>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6BB91FBB-D5DC-45BD-94AE-282FF0A079D7}"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63542025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1" y="557264"/>
            <a:ext cx="2882528" cy="1919239"/>
          </a:xfrm>
        </p:spPr>
        <p:txBody>
          <a:bodyPr anchor="t">
            <a:noAutofit/>
          </a:bodyPr>
          <a:lstStyle>
            <a:lvl1pPr>
              <a:lnSpc>
                <a:spcPct val="93000"/>
              </a:lnSpc>
              <a:defRPr sz="225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US" dirty="0"/>
          </a:p>
        </p:txBody>
      </p:sp>
      <p:sp>
        <p:nvSpPr>
          <p:cNvPr id="4" name="Text Placeholder 3"/>
          <p:cNvSpPr>
            <a:spLocks noGrp="1"/>
          </p:cNvSpPr>
          <p:nvPr>
            <p:ph type="body" sz="half" idx="2"/>
          </p:nvPr>
        </p:nvSpPr>
        <p:spPr>
          <a:xfrm>
            <a:off x="571501" y="2621512"/>
            <a:ext cx="2882528" cy="3236976"/>
          </a:xfrm>
        </p:spPr>
        <p:txBody>
          <a:bodyPr>
            <a:normAutofit/>
          </a:bodyPr>
          <a:lstStyle>
            <a:lvl1pPr marL="0" indent="0" algn="r">
              <a:lnSpc>
                <a:spcPct val="125000"/>
              </a:lnSpc>
              <a:spcBef>
                <a:spcPts val="900"/>
              </a:spcBef>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2F98115B-A3D5-46C5-9414-FCAA74552CCF}"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70601725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829A76-12C9-4836-A266-521EFEA5A738}"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60908070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5927134"/>
            <a:ext cx="2861142" cy="365125"/>
          </a:xfrm>
        </p:spPr>
        <p:txBody>
          <a:bodyPr/>
          <a:lstStyle/>
          <a:p>
            <a:fld id="{A94FF692-782C-4AC0-B237-547D771BAD3A}"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8736013" y="5607595"/>
            <a:ext cx="407987" cy="365125"/>
          </a:xfrm>
        </p:spPr>
        <p:txBody>
          <a:bodyPr/>
          <a:lstStyle/>
          <a:p>
            <a:fld id="{3D6C3DC6-EF6E-8948-BFE6-808D46D584D8}" type="slidenum">
              <a:rPr lang="en-US" smtClean="0">
                <a:solidFill>
                  <a:srgbClr val="F5F5F5"/>
                </a:solidFill>
              </a:rPr>
              <a:pPr/>
              <a:t>‹#›</a:t>
            </a:fld>
            <a:endParaRPr lang="en-US" dirty="0">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936484"/>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97A603-9F58-4668-BE71-248724430663}"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1884220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725F51-049C-4F09-985E-88373BC58708}"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925239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E462E8-5B08-4F90-A429-1AF4E7113FA1}" type="datetime1">
              <a:rPr lang="en-US" smtClean="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737892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9EFB51-FD0A-4911-843D-29D3378DC883}" type="datetime1">
              <a:rPr lang="en-US" smtClean="0"/>
              <a:t>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625338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8342D-9088-4396-8C29-95D34B3E713D}" type="datetime1">
              <a:rPr lang="en-US" smtClean="0"/>
              <a:t>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163774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6013E-4F04-4D1B-A048-D9B2B59CFC28}"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56051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589E54D-4525-4B19-92AB-1F1CDA793166}"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0150383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0C9F20-B75A-49AB-8B88-1D5EA6DABFF5}"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531193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B4907C-8252-455A-BC65-F61580EA8D73}"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175223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0726DA-A5B5-49D7-9B12-735498950DA3}"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878283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BE29BA-F8F0-4508-A4BE-7F72180E3ABB}"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2141145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7F865CF-A9DB-43E3-ADF8-28E5B1685A28}"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82111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FE91807-D38D-4528-8CF2-63D388DD1A23}"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28588151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46390AC-3BCF-4C22-A2DB-7990E5A54FFD}"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4215991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8259FE0-F886-4177-8680-0087672F0DBD}" type="datetime1">
              <a:rPr lang="en-US" smtClean="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3348794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8C4881A-3753-44FC-9558-4D53EA0B3115}" type="datetime1">
              <a:rPr lang="en-US" smtClean="0"/>
              <a:t>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6469479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F6DDC96-0A56-4EC2-A351-5C197C9B424C}" type="datetime1">
              <a:rPr lang="en-US" smtClean="0"/>
              <a:t>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96001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AF637B1-5A12-4E31-807A-45ED99814C6F}"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2629657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E122329-9D6C-4DB8-AB35-E1ADA78AF0CC}"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3853465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44F7ADF-1314-41CB-AC5F-F8E1A67EBEF8}"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674617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7ED441-B249-441C-A420-69A916E4CC25}"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967323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E0800E-34A0-4176-B5D0-FB4E9EA59786}" type="datetime1">
              <a:rPr lang="en-US" smtClean="0"/>
              <a:t>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564686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4121760-A27C-4DBB-AB7C-A323C9DF147C}"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387526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CEC284-E82C-4EB1-809B-E5E849B6D56D}"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926534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C43ED1A-5296-484D-A834-AA97962CCE19}"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88455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C47BC4-0B73-4253-A4D6-DC9E2833E7C7}"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571688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CF0D6C6-7B23-40CA-8C37-357F0B28F17F}"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824270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E312639-AC78-455B-B901-74D8D19387DC}"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6149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E86F04-3EBE-40B7-8C0D-DE4CA9498539}"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7627725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04ADB85-7F9B-44BF-BB0E-F147399C7D42}"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36286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756FDB1-E957-4F26-8C5A-1C001FA301F0}"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232229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51D37E9-2468-4ABE-AB05-DD18207AE817}"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804632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E94586-3ABD-4339-9426-2C512D9BFF87}"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0846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B1B063-4B04-465A-84B9-A1A68F3F6BB8}"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04112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3A9849B-CD2E-4E9A-9587-F3F251325C02}"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120917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8FFE9E-47B5-4A17-A7F9-AF64B538EA52}"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463248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E3EED7F-1822-414D-AE25-767B43A35B84}"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977516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12D7628-275D-482F-ABB5-41123B29C2F4}"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824976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D445A7E-C664-4423-A8D8-F765FD3071AC}"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4050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C9C85D9-6FB7-40EF-965F-A1046ADCDD99}" type="datetime1">
              <a:rPr lang="en-US" smtClean="0"/>
              <a:t>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2856240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D7168DB-C706-4D24-9A6B-123E9909724B}"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721823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A59D34F-2793-4406-82CF-547094FF3F4D}"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93925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358F5B-D33E-4151-8A46-504F0DB90E30}"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401703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AFBC2A3-340E-45FA-9D33-A59BE5081A73}"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504247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44F5625-F982-431E-A022-A96D7C87C6D3}"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616067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A7A11B-55A9-45EA-90B0-A48BEC44034E}"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868535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14649266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8A169FF-9855-4085-96FF-D8006A565684}"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566314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3A57310-EF70-44D4-8755-F5A9BF3F5FB7}"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2042930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0D2178-DE1E-4031-94CD-7C7C8C61643A}"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455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63ACDC9-FBCE-4943-A3AE-873EA06A62B4}" type="datetime1">
              <a:rPr lang="en-US" smtClean="0"/>
              <a:t>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93874851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8DE7A6D-AB74-49C2-82DA-B4AC59E23162}"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109424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36B372D-AC5E-4D5B-B3F2-A70A0CAA81F2}"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234234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DB02DD4-E8CC-4D08-B942-242171DDD275}"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729457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E2615F5-B4C4-48EB-B9DA-7522D3DBDE3E}"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3791338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C2EFCE1-E2AF-483A-A70C-E1A97266A18B}"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42175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DCD0D3E-316B-4065-9453-5D37D5564A50}"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590935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AF82F7-5E20-4C6A-BE77-BD17BA6AC5B3}"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909543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78B7D-F33D-4B0C-AAB5-A99EF4B061F3}"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8400771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118940703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1014F03-35A4-40AF-A349-9B8AF4F0DD07}"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25617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CE6E390-EA1F-4B3E-A94B-FC0331EB7320}" type="datetime1">
              <a:rPr lang="en-US" smtClean="0"/>
              <a:t>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847841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FDB2166-B2EC-49A3-A264-B90D608ECC0E}"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0317379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AE68F33-01E8-4DD1-9A4E-D6564E76E6E8}"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5551802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32D34AD-3563-473D-A8A8-A376547390BB}"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9756855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0AC7994-9298-42FE-BB9D-BC4569096611}"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3609277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852DB28-30B8-44E1-BD08-851F10F89E25}"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8550743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D818289-C2F5-45E3-B624-666C07A3F316}"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293531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1DB3F4B-CC9E-4DFB-95DD-A50AB4DE1843}"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308171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546DEA0-F4F7-496F-ABC8-2328DC678B8C}"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4562260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8E37FB-30A6-4BD8-A37A-0850494C84AF}"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91249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FB1C7F-EBD1-4FCD-A718-1422D33EB0F8}"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0380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31ECF6-EA9B-4FA1-8F7A-1BED46621E92}"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3166120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295281792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A2D10BE-8B15-4DDB-A88F-E01F45911DF4}"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0963202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46AE6E9-0A2D-4C01-9E2D-294BA86EFE68}"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86061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2DB33F-94B9-4D41-91A6-6CD01CF2974E}"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081451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B6BFD3-FA1A-43DB-A2AB-7D4E92E4AAAA}"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9043845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0EE1963-F67F-44A8-8DFB-D2F2E813FAF6}"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3316065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42709D5-F6A5-47A5-B122-04652A66FBB3}"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4169194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4F49261-6E06-42D1-BD34-DC406886816D}"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145736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90FB482-715F-4F9A-BEB9-FC06BAC4F62F}"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978522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BC93BD0-C219-413B-984E-FA5E995AD817}"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6239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49BACE6-EDD5-4577-AADD-9FFBFFCF7CC8}" type="datetime1">
              <a:rPr lang="en-US" smtClean="0"/>
              <a:t>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87371840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6D67479-150C-4B20-B565-3574245E06AA}"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989164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4DF73AA-B2E6-467D-8A76-5F68FDF66A4C}"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4030261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FF30BE1-2EDF-43BD-A6A3-A40F949A07ED}"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4368222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0D99C69-EF7D-4CEB-9F3B-E683F47AB1ED}"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794593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8EF5F27-A703-4D3F-8A13-24C42EF01E91}" type="datetime1">
              <a:rPr lang="en-US" smtClean="0">
                <a:solidFill>
                  <a:prstClr val="black">
                    <a:tint val="75000"/>
                  </a:prstClr>
                </a:solidFill>
              </a:rPr>
              <a:t>2/10/2022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314215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23FF70-DD77-49B9-9D8E-125598055643}"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917449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0022304-F89C-4019-B912-3E1630DA1CC9}" type="datetime1">
              <a:rPr lang="en-US" smtClean="0">
                <a:solidFill>
                  <a:prstClr val="black">
                    <a:tint val="75000"/>
                  </a:prstClr>
                </a:solidFill>
              </a:rPr>
              <a:t>2/10/2022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83382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044CD9-CB65-4EFD-90E1-B0CFBAE25B91}" type="datetime1">
              <a:rPr lang="en-US" smtClean="0">
                <a:solidFill>
                  <a:prstClr val="black">
                    <a:tint val="75000"/>
                  </a:prstClr>
                </a:solidFill>
              </a:rPr>
              <a:t>2/10/2022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4845428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132609F-C4D7-44CE-92BF-2B9B3B9179F8}" type="datetime1">
              <a:rPr lang="en-US" smtClean="0">
                <a:solidFill>
                  <a:prstClr val="black">
                    <a:tint val="75000"/>
                  </a:prstClr>
                </a:solidFill>
              </a:rPr>
              <a:t>2/10/2022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626723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030827F-AF46-4EA3-8108-9AAE9EB97DB5}" type="datetime1">
              <a:rPr lang="en-US" smtClean="0">
                <a:solidFill>
                  <a:prstClr val="black">
                    <a:tint val="75000"/>
                  </a:prstClr>
                </a:solidFill>
              </a:rPr>
              <a:t>2/10/2022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9166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13" Type="http://schemas.openxmlformats.org/officeDocument/2006/relationships/image" Target="../media/image5.png"/><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image" Target="../media/image1.png"/><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image" Target="../media/image1.png"/><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theme" Target="../theme/theme12.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F9FCD-03E4-44FC-B335-0EF1F4B129E5}" type="datetime1">
              <a:rPr lang="en-US" smtClean="0"/>
              <a:t>2/10/2022</a:t>
            </a:fld>
            <a:endParaRPr lang="en-US" dirty="0"/>
          </a:p>
        </p:txBody>
      </p:sp>
    </p:spTree>
    <p:extLst>
      <p:ext uri="{BB962C8B-B14F-4D97-AF65-F5344CB8AC3E}">
        <p14:creationId xmlns:p14="http://schemas.microsoft.com/office/powerpoint/2010/main" val="1658211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BAA56-CFFF-4CF8-B0A0-A251967A96D7}"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1365785393"/>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750" b="0" i="1" baseline="0">
                <a:solidFill>
                  <a:schemeClr val="tx1">
                    <a:lumMod val="85000"/>
                    <a:lumOff val="15000"/>
                  </a:schemeClr>
                </a:solidFill>
                <a:latin typeface="+mj-lt"/>
              </a:defRPr>
            </a:lvl1pPr>
          </a:lstStyle>
          <a:p>
            <a:fld id="{1AF2A079-29A2-4C8A-ACC6-BC57EE83AB58}" type="datetime1">
              <a:rPr lang="en-US" smtClean="0"/>
              <a:t>2/10/2022</a:t>
            </a:fld>
            <a:endParaRPr lang="en-US" dirty="0"/>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1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8736012" y="5607593"/>
            <a:ext cx="407987" cy="365125"/>
          </a:xfrm>
          <a:prstGeom prst="rect">
            <a:avLst/>
          </a:prstGeom>
        </p:spPr>
        <p:txBody>
          <a:bodyPr vert="horz" lIns="91440" tIns="45720" rIns="91440" bIns="45720" rtlCol="0" anchor="ctr"/>
          <a:lstStyle>
            <a:lvl1pPr algn="r">
              <a:defRPr sz="1100" b="0" i="1" baseline="0">
                <a:solidFill>
                  <a:schemeClr val="bg2"/>
                </a:solidFill>
                <a:latin typeface="+mj-lt"/>
              </a:defRPr>
            </a:lvl1pPr>
          </a:lstStyle>
          <a:p>
            <a:fld id="{AEC10A0C-BB77-FD4A-8FA4-D4334D01E3A4}" type="slidenum">
              <a:rPr lang="en-US" smtClean="0"/>
              <a:pPr/>
              <a:t>‹#›</a:t>
            </a:fld>
            <a:endParaRPr lang="en-US" dirty="0"/>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97058117"/>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r" defTabSz="685800" rtl="0" eaLnBrk="1" latinLnBrk="0" hangingPunct="1">
        <a:lnSpc>
          <a:spcPct val="90000"/>
        </a:lnSpc>
        <a:spcBef>
          <a:spcPct val="0"/>
        </a:spcBef>
        <a:buNone/>
        <a:defRPr sz="3800" b="0" i="1" kern="1200" baseline="0">
          <a:solidFill>
            <a:schemeClr val="tx1">
              <a:lumMod val="85000"/>
              <a:lumOff val="15000"/>
            </a:schemeClr>
          </a:solidFill>
          <a:latin typeface="+mj-lt"/>
          <a:ea typeface="+mj-ea"/>
          <a:cs typeface="+mj-cs"/>
        </a:defRPr>
      </a:lvl1pPr>
    </p:titleStyle>
    <p:bodyStyle>
      <a:lvl1pPr marL="283464" indent="-283464" algn="l" defTabSz="6858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6858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6858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6858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6858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685800" rtl="0" eaLnBrk="1" latinLnBrk="0" hangingPunct="1">
        <a:lnSpc>
          <a:spcPct val="112000"/>
        </a:lnSpc>
        <a:spcBef>
          <a:spcPts val="975"/>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685800" rtl="0" eaLnBrk="1" latinLnBrk="0" hangingPunct="1">
        <a:lnSpc>
          <a:spcPct val="112000"/>
        </a:lnSpc>
        <a:spcBef>
          <a:spcPts val="975"/>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12598" algn="l" defTabSz="685800" rtl="0" eaLnBrk="1" latinLnBrk="0" hangingPunct="1">
        <a:lnSpc>
          <a:spcPct val="112000"/>
        </a:lnSpc>
        <a:spcBef>
          <a:spcPts val="9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5" pos="2124">
          <p15:clr>
            <a:srgbClr val="F26B43"/>
          </p15:clr>
        </p15:guide>
        <p15:guide id="6" pos="360">
          <p15:clr>
            <a:srgbClr val="F26B43"/>
          </p15:clr>
        </p15:guide>
        <p15:guide id="7" orient="horz" pos="432">
          <p15:clr>
            <a:srgbClr val="F26B43"/>
          </p15:clr>
        </p15:guide>
        <p15:guide id="8" pos="5400">
          <p15:clr>
            <a:srgbClr val="F26B43"/>
          </p15:clr>
        </p15:guide>
        <p15:guide id="9" pos="2448">
          <p15:clr>
            <a:srgbClr val="F26B43"/>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563" b="0" i="1" baseline="0">
                <a:solidFill>
                  <a:schemeClr val="tx1">
                    <a:lumMod val="85000"/>
                    <a:lumOff val="15000"/>
                  </a:schemeClr>
                </a:solidFill>
                <a:latin typeface="+mj-lt"/>
              </a:defRPr>
            </a:lvl1pPr>
          </a:lstStyle>
          <a:p>
            <a:fld id="{A6AAF22B-50F7-4AF9-A24F-841EA9CC746D}" type="datetime1">
              <a:rPr lang="en-US" smtClean="0">
                <a:solidFill>
                  <a:prstClr val="black">
                    <a:lumMod val="85000"/>
                    <a:lumOff val="15000"/>
                  </a:prstClr>
                </a:solidFill>
              </a:rPr>
              <a:t>2/10/2022</a:t>
            </a:fld>
            <a:endParaRPr lang="en-US" dirty="0">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825" b="1" i="1" baseline="0">
                <a:solidFill>
                  <a:schemeClr val="tx1">
                    <a:lumMod val="85000"/>
                    <a:lumOff val="15000"/>
                  </a:schemeClr>
                </a:solidFill>
                <a:latin typeface="+mj-lt"/>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4"/>
          </p:nvPr>
        </p:nvSpPr>
        <p:spPr>
          <a:xfrm>
            <a:off x="8736013" y="5607595"/>
            <a:ext cx="407987" cy="365125"/>
          </a:xfrm>
          <a:prstGeom prst="rect">
            <a:avLst/>
          </a:prstGeom>
        </p:spPr>
        <p:txBody>
          <a:bodyPr vert="horz" lIns="91440" tIns="45720" rIns="91440" bIns="45720" rtlCol="0" anchor="ctr"/>
          <a:lstStyle>
            <a:lvl1pPr algn="r">
              <a:defRPr sz="825" b="0" i="1" baseline="0">
                <a:solidFill>
                  <a:schemeClr val="bg2"/>
                </a:solidFill>
                <a:latin typeface="+mj-lt"/>
              </a:defRPr>
            </a:lvl1pPr>
          </a:lstStyle>
          <a:p>
            <a:fld id="{AEC10A0C-BB77-FD4A-8FA4-D4334D01E3A4}" type="slidenum">
              <a:rPr lang="en-US" smtClean="0">
                <a:solidFill>
                  <a:srgbClr val="F5F5F5"/>
                </a:solidFill>
              </a:rPr>
              <a:pPr/>
              <a:t>‹#›</a:t>
            </a:fld>
            <a:endParaRPr lang="en-US" dirty="0">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939426007"/>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hf hdr="0" ftr="0" dt="0"/>
  <p:txStyles>
    <p:titleStyle>
      <a:lvl1pPr algn="r" defTabSz="514350" rtl="0" eaLnBrk="1" latinLnBrk="0" hangingPunct="1">
        <a:lnSpc>
          <a:spcPct val="90000"/>
        </a:lnSpc>
        <a:spcBef>
          <a:spcPct val="0"/>
        </a:spcBef>
        <a:buNone/>
        <a:defRPr sz="2850" b="0" i="1" kern="1200" baseline="0">
          <a:solidFill>
            <a:schemeClr val="tx1">
              <a:lumMod val="85000"/>
              <a:lumOff val="15000"/>
            </a:schemeClr>
          </a:solidFill>
          <a:latin typeface="+mj-lt"/>
          <a:ea typeface="+mj-ea"/>
          <a:cs typeface="+mj-cs"/>
        </a:defRPr>
      </a:lvl1pPr>
    </p:titleStyle>
    <p:bodyStyle>
      <a:lvl1pPr marL="212598" indent="-212598" algn="l" defTabSz="514350" rtl="0" eaLnBrk="1" latinLnBrk="0" hangingPunct="1">
        <a:lnSpc>
          <a:spcPct val="112000"/>
        </a:lnSpc>
        <a:spcBef>
          <a:spcPts val="675"/>
        </a:spcBef>
        <a:buFont typeface="Arial" panose="020B0604020202020204" pitchFamily="34" charset="0"/>
        <a:buChar char="•"/>
        <a:defRPr sz="1500" kern="1200" baseline="0">
          <a:solidFill>
            <a:schemeClr val="tx1">
              <a:lumMod val="85000"/>
              <a:lumOff val="15000"/>
            </a:schemeClr>
          </a:solidFill>
          <a:latin typeface="+mn-lt"/>
          <a:ea typeface="+mn-ea"/>
          <a:cs typeface="+mn-cs"/>
        </a:defRPr>
      </a:lvl1pPr>
      <a:lvl2pPr marL="514350" indent="-212598" algn="l" defTabSz="514350" rtl="0" eaLnBrk="1" latinLnBrk="0" hangingPunct="1">
        <a:lnSpc>
          <a:spcPct val="112000"/>
        </a:lnSpc>
        <a:spcBef>
          <a:spcPts val="675"/>
        </a:spcBef>
        <a:buFont typeface="Corbel" panose="020B0503020204020204" pitchFamily="34" charset="0"/>
        <a:buChar char="–"/>
        <a:defRPr sz="1350" kern="1200" baseline="0">
          <a:solidFill>
            <a:schemeClr val="tx1">
              <a:lumMod val="85000"/>
              <a:lumOff val="15000"/>
            </a:schemeClr>
          </a:solidFill>
          <a:latin typeface="+mn-lt"/>
          <a:ea typeface="+mn-ea"/>
          <a:cs typeface="+mn-cs"/>
        </a:defRPr>
      </a:lvl2pPr>
      <a:lvl3pPr marL="857250" indent="-212598" algn="l" defTabSz="514350" rtl="0" eaLnBrk="1" latinLnBrk="0" hangingPunct="1">
        <a:lnSpc>
          <a:spcPct val="112000"/>
        </a:lnSpc>
        <a:spcBef>
          <a:spcPts val="675"/>
        </a:spcBef>
        <a:buFont typeface="Arial" panose="020B0604020202020204" pitchFamily="34" charset="0"/>
        <a:buChar char="•"/>
        <a:defRPr sz="1200" kern="1200" baseline="0">
          <a:solidFill>
            <a:schemeClr val="tx1">
              <a:lumMod val="85000"/>
              <a:lumOff val="15000"/>
            </a:schemeClr>
          </a:solidFill>
          <a:latin typeface="+mn-lt"/>
          <a:ea typeface="+mn-ea"/>
          <a:cs typeface="+mn-cs"/>
        </a:defRPr>
      </a:lvl3pPr>
      <a:lvl4pPr marL="1200150" indent="-212598" algn="l" defTabSz="514350" rtl="0" eaLnBrk="1" latinLnBrk="0" hangingPunct="1">
        <a:lnSpc>
          <a:spcPct val="112000"/>
        </a:lnSpc>
        <a:spcBef>
          <a:spcPts val="675"/>
        </a:spcBef>
        <a:buFont typeface="Corbel" panose="020B0503020204020204" pitchFamily="34" charset="0"/>
        <a:buChar char="–"/>
        <a:defRPr sz="1050" kern="1200" baseline="0">
          <a:solidFill>
            <a:schemeClr val="tx1">
              <a:lumMod val="85000"/>
              <a:lumOff val="15000"/>
            </a:schemeClr>
          </a:solidFill>
          <a:latin typeface="+mn-lt"/>
          <a:ea typeface="+mn-ea"/>
          <a:cs typeface="+mn-cs"/>
        </a:defRPr>
      </a:lvl4pPr>
      <a:lvl5pPr marL="1543050" indent="-212598" algn="l" defTabSz="514350" rtl="0" eaLnBrk="1" latinLnBrk="0" hangingPunct="1">
        <a:lnSpc>
          <a:spcPct val="112000"/>
        </a:lnSpc>
        <a:spcBef>
          <a:spcPts val="6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5pPr>
      <a:lvl6pPr marL="1885950" indent="-212598" algn="l" defTabSz="514350" rtl="0" eaLnBrk="1" latinLnBrk="0" hangingPunct="1">
        <a:lnSpc>
          <a:spcPct val="112000"/>
        </a:lnSpc>
        <a:spcBef>
          <a:spcPts val="731"/>
        </a:spcBef>
        <a:buFont typeface="Corbel" panose="020B0503020204020204" pitchFamily="34" charset="0"/>
        <a:buChar char="–"/>
        <a:defRPr sz="1050" kern="1200">
          <a:solidFill>
            <a:schemeClr val="tx1">
              <a:lumMod val="85000"/>
              <a:lumOff val="15000"/>
            </a:schemeClr>
          </a:solidFill>
          <a:latin typeface="+mn-lt"/>
          <a:ea typeface="+mn-ea"/>
          <a:cs typeface="+mn-cs"/>
        </a:defRPr>
      </a:lvl6pPr>
      <a:lvl7pPr marL="2228850" indent="-212598" algn="l" defTabSz="514350" rtl="0" eaLnBrk="1" latinLnBrk="0" hangingPunct="1">
        <a:lnSpc>
          <a:spcPct val="112000"/>
        </a:lnSpc>
        <a:spcBef>
          <a:spcPts val="731"/>
        </a:spcBef>
        <a:buFont typeface="Arial" panose="020B0604020202020204" pitchFamily="34" charset="0"/>
        <a:buChar char="•"/>
        <a:defRPr sz="1050" i="1" kern="1200">
          <a:solidFill>
            <a:schemeClr val="tx1">
              <a:lumMod val="85000"/>
              <a:lumOff val="15000"/>
            </a:schemeClr>
          </a:solidFill>
          <a:latin typeface="+mn-lt"/>
          <a:ea typeface="+mn-ea"/>
          <a:cs typeface="+mn-cs"/>
        </a:defRPr>
      </a:lvl7pPr>
      <a:lvl8pPr marL="2571750" indent="-212598" algn="l" defTabSz="514350" rtl="0" eaLnBrk="1" latinLnBrk="0" hangingPunct="1">
        <a:lnSpc>
          <a:spcPct val="112000"/>
        </a:lnSpc>
        <a:spcBef>
          <a:spcPts val="731"/>
        </a:spcBef>
        <a:buFont typeface="Corbel" panose="020B0503020204020204" pitchFamily="34" charset="0"/>
        <a:buChar char="–"/>
        <a:defRPr sz="1050" kern="1200">
          <a:solidFill>
            <a:schemeClr val="tx1">
              <a:lumMod val="85000"/>
              <a:lumOff val="15000"/>
            </a:schemeClr>
          </a:solidFill>
          <a:latin typeface="+mn-lt"/>
          <a:ea typeface="+mn-ea"/>
          <a:cs typeface="+mn-cs"/>
        </a:defRPr>
      </a:lvl8pPr>
      <a:lvl9pPr marL="2914650" indent="-159449" algn="l" defTabSz="514350" rtl="0" eaLnBrk="1" latinLnBrk="0" hangingPunct="1">
        <a:lnSpc>
          <a:spcPct val="112000"/>
        </a:lnSpc>
        <a:spcBef>
          <a:spcPts val="731"/>
        </a:spcBef>
        <a:buFont typeface="Arial" panose="020B0604020202020204" pitchFamily="34" charset="0"/>
        <a:buChar char="•"/>
        <a:defRPr sz="788" i="1" kern="1200" baseline="0">
          <a:solidFill>
            <a:schemeClr val="tx1">
              <a:lumMod val="85000"/>
              <a:lumOff val="1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5" pos="2124">
          <p15:clr>
            <a:srgbClr val="F26B43"/>
          </p15:clr>
        </p15:guide>
        <p15:guide id="6" pos="360">
          <p15:clr>
            <a:srgbClr val="F26B43"/>
          </p15:clr>
        </p15:guide>
        <p15:guide id="7" orient="horz" pos="432">
          <p15:clr>
            <a:srgbClr val="F26B43"/>
          </p15:clr>
        </p15:guide>
        <p15:guide id="8" pos="5400">
          <p15:clr>
            <a:srgbClr val="F26B43"/>
          </p15:clr>
        </p15:guide>
        <p15:guide id="9" pos="24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4.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50BCB-F821-4E7B-8696-A73310E397FB}" type="datetime1">
              <a:rPr lang="en-US" smtClean="0"/>
              <a:t>2/10/2022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Tree>
    <p:extLst>
      <p:ext uri="{BB962C8B-B14F-4D97-AF65-F5344CB8AC3E}">
        <p14:creationId xmlns:p14="http://schemas.microsoft.com/office/powerpoint/2010/main" val="4433380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5.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321A6-36D9-484D-884F-FF7F5782F158}" type="datetime1">
              <a:rPr lang="en-US" smtClean="0"/>
              <a:t>2/10/2022</a:t>
            </a:fld>
            <a:endParaRPr lang="en-US" dirty="0"/>
          </a:p>
        </p:txBody>
      </p:sp>
    </p:spTree>
    <p:extLst>
      <p:ext uri="{BB962C8B-B14F-4D97-AF65-F5344CB8AC3E}">
        <p14:creationId xmlns:p14="http://schemas.microsoft.com/office/powerpoint/2010/main" val="22567940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5.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A01F3-B8BD-49DA-975B-065DB016DB28}"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3115547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F204A-F327-46CC-A2D8-3C1EA69B6ED1}"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324009130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C65B-2726-4A6B-A8F8-2CB440C8886D}"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141546370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8E805E-DE9B-4A4C-9E48-73FD3721385F}"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389210904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60B14-D087-400D-A007-4C2D5545EDC0}"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318450478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1090F-0A29-47EE-9796-D93E951CE1B3}" type="datetime1">
              <a:rPr lang="en-US" smtClean="0">
                <a:solidFill>
                  <a:prstClr val="black">
                    <a:tint val="75000"/>
                  </a:prstClr>
                </a:solidFill>
              </a:rPr>
              <a:t>2/10/2022</a:t>
            </a:fld>
            <a:endParaRPr lang="en-US" dirty="0">
              <a:solidFill>
                <a:prstClr val="black">
                  <a:tint val="75000"/>
                </a:prstClr>
              </a:solidFill>
            </a:endParaRPr>
          </a:p>
        </p:txBody>
      </p:sp>
    </p:spTree>
    <p:extLst>
      <p:ext uri="{BB962C8B-B14F-4D97-AF65-F5344CB8AC3E}">
        <p14:creationId xmlns:p14="http://schemas.microsoft.com/office/powerpoint/2010/main" val="4067839791"/>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11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1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pixabay.com/en/question-board-chalk-school-1262378/"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croomphysics.com/"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atlantapublicschools.us/domain/1025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igitaldoorway.blogspot.com/2016/11/giving-thanks-for-nurses-and-nursing.html"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2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4FE4-6E77-4415-A5DD-C78E8D9F0E9F}"/>
              </a:ext>
            </a:extLst>
          </p:cNvPr>
          <p:cNvSpPr>
            <a:spLocks noGrp="1"/>
          </p:cNvSpPr>
          <p:nvPr>
            <p:ph type="ctrTitle"/>
          </p:nvPr>
        </p:nvSpPr>
        <p:spPr>
          <a:xfrm>
            <a:off x="838200" y="2693987"/>
            <a:ext cx="7772400" cy="1470025"/>
          </a:xfrm>
        </p:spPr>
        <p:txBody>
          <a:bodyPr anchor="ctr">
            <a:normAutofit/>
          </a:bodyPr>
          <a:lstStyle/>
          <a:p>
            <a:r>
              <a:rPr lang="en-US" dirty="0"/>
              <a:t>Board of Directors Meeting</a:t>
            </a:r>
            <a:br>
              <a:rPr lang="en-US" dirty="0"/>
            </a:br>
            <a:r>
              <a:rPr lang="en-US" sz="2000" i="1" dirty="0"/>
              <a:t>Budget Feedback Session</a:t>
            </a:r>
          </a:p>
        </p:txBody>
      </p:sp>
      <p:sp>
        <p:nvSpPr>
          <p:cNvPr id="3" name="Content Placeholder 2">
            <a:extLst>
              <a:ext uri="{FF2B5EF4-FFF2-40B4-BE49-F238E27FC236}">
                <a16:creationId xmlns:a16="http://schemas.microsoft.com/office/drawing/2014/main" id="{F5BED49A-B141-4CF7-843D-510A71BEC9A0}"/>
              </a:ext>
            </a:extLst>
          </p:cNvPr>
          <p:cNvSpPr>
            <a:spLocks noGrp="1"/>
          </p:cNvSpPr>
          <p:nvPr>
            <p:ph type="subTitle" idx="1"/>
          </p:nvPr>
        </p:nvSpPr>
        <p:spPr>
          <a:xfrm>
            <a:off x="1371599" y="4484914"/>
            <a:ext cx="6400800" cy="1752600"/>
          </a:xfrm>
        </p:spPr>
        <p:txBody>
          <a:bodyPr>
            <a:normAutofit/>
          </a:bodyPr>
          <a:lstStyle/>
          <a:p>
            <a:pPr marL="0" indent="0">
              <a:lnSpc>
                <a:spcPct val="90000"/>
              </a:lnSpc>
              <a:buNone/>
            </a:pPr>
            <a:r>
              <a:rPr lang="en-US" sz="2500" dirty="0"/>
              <a:t>February 10, 2022</a:t>
            </a:r>
          </a:p>
          <a:p>
            <a:pPr marL="0" indent="0">
              <a:lnSpc>
                <a:spcPct val="90000"/>
              </a:lnSpc>
              <a:buNone/>
            </a:pPr>
            <a:r>
              <a:rPr lang="en-US" sz="2500" dirty="0"/>
              <a:t>5 p.m.</a:t>
            </a:r>
          </a:p>
          <a:p>
            <a:pPr marL="0" indent="0">
              <a:lnSpc>
                <a:spcPct val="90000"/>
              </a:lnSpc>
              <a:buNone/>
            </a:pPr>
            <a:r>
              <a:rPr lang="en-US" sz="2500" dirty="0"/>
              <a:t>Thank you for joining us. </a:t>
            </a:r>
          </a:p>
          <a:p>
            <a:pPr marL="0" indent="0">
              <a:lnSpc>
                <a:spcPct val="90000"/>
              </a:lnSpc>
              <a:buNone/>
            </a:pPr>
            <a:r>
              <a:rPr lang="en-US" sz="2500" dirty="0"/>
              <a:t>We will begin soon.</a:t>
            </a:r>
          </a:p>
        </p:txBody>
      </p:sp>
      <p:sp>
        <p:nvSpPr>
          <p:cNvPr id="4" name="Slide Number Placeholder 3">
            <a:extLst>
              <a:ext uri="{FF2B5EF4-FFF2-40B4-BE49-F238E27FC236}">
                <a16:creationId xmlns:a16="http://schemas.microsoft.com/office/drawing/2014/main" id="{23104C6B-EA3D-4183-AF25-631FB88E3E7E}"/>
              </a:ext>
            </a:extLst>
          </p:cNvPr>
          <p:cNvSpPr>
            <a:spLocks noGrp="1"/>
          </p:cNvSpPr>
          <p:nvPr>
            <p:ph type="sldNum" sz="quarter" idx="12"/>
          </p:nvPr>
        </p:nvSpPr>
        <p:spPr>
          <a:xfrm>
            <a:off x="6553200" y="6356350"/>
            <a:ext cx="2133600" cy="365125"/>
          </a:xfrm>
        </p:spPr>
        <p:txBody>
          <a:bodyPr anchor="ct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5" descr="Qr code&#10;&#10;Description automatically generated">
            <a:extLst>
              <a:ext uri="{FF2B5EF4-FFF2-40B4-BE49-F238E27FC236}">
                <a16:creationId xmlns:a16="http://schemas.microsoft.com/office/drawing/2014/main" id="{802FB831-6D21-428C-B756-9283A3143EEB}"/>
              </a:ext>
            </a:extLst>
          </p:cNvPr>
          <p:cNvPicPr>
            <a:picLocks noChangeAspect="1"/>
          </p:cNvPicPr>
          <p:nvPr/>
        </p:nvPicPr>
        <p:blipFill>
          <a:blip r:embed="rId3"/>
          <a:stretch>
            <a:fillRect/>
          </a:stretch>
        </p:blipFill>
        <p:spPr>
          <a:xfrm>
            <a:off x="2442390" y="-15240"/>
            <a:ext cx="4259219" cy="2468880"/>
          </a:xfrm>
          <a:prstGeom prst="rect">
            <a:avLst/>
          </a:prstGeom>
        </p:spPr>
      </p:pic>
    </p:spTree>
    <p:extLst>
      <p:ext uri="{BB962C8B-B14F-4D97-AF65-F5344CB8AC3E}">
        <p14:creationId xmlns:p14="http://schemas.microsoft.com/office/powerpoint/2010/main" val="3560037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9CBC-03B3-4D4B-B192-EBEB74211F27}"/>
              </a:ext>
            </a:extLst>
          </p:cNvPr>
          <p:cNvSpPr>
            <a:spLocks noGrp="1"/>
          </p:cNvSpPr>
          <p:nvPr>
            <p:ph type="title"/>
          </p:nvPr>
        </p:nvSpPr>
        <p:spPr/>
        <p:txBody>
          <a:bodyPr/>
          <a:lstStyle/>
          <a:p>
            <a:endParaRPr lang="en-US"/>
          </a:p>
        </p:txBody>
      </p:sp>
      <p:graphicFrame>
        <p:nvGraphicFramePr>
          <p:cNvPr id="5" name="Content Placeholder 4">
            <a:extLst>
              <a:ext uri="{FF2B5EF4-FFF2-40B4-BE49-F238E27FC236}">
                <a16:creationId xmlns:a16="http://schemas.microsoft.com/office/drawing/2014/main" id="{23FBF47F-5158-48B2-AB02-35675054A325}"/>
              </a:ext>
            </a:extLst>
          </p:cNvPr>
          <p:cNvGraphicFramePr>
            <a:graphicFrameLocks noGrp="1"/>
          </p:cNvGraphicFramePr>
          <p:nvPr>
            <p:ph idx="1"/>
          </p:nvPr>
        </p:nvGraphicFramePr>
        <p:xfrm>
          <a:off x="716736" y="1600202"/>
          <a:ext cx="7710527" cy="4525959"/>
        </p:xfrm>
        <a:graphic>
          <a:graphicData uri="http://schemas.openxmlformats.org/drawingml/2006/table">
            <a:tbl>
              <a:tblPr firstRow="1" firstCol="1" bandRow="1"/>
              <a:tblGrid>
                <a:gridCol w="1526725">
                  <a:extLst>
                    <a:ext uri="{9D8B030D-6E8A-4147-A177-3AD203B41FA5}">
                      <a16:colId xmlns:a16="http://schemas.microsoft.com/office/drawing/2014/main" val="269405571"/>
                    </a:ext>
                  </a:extLst>
                </a:gridCol>
                <a:gridCol w="1701964">
                  <a:extLst>
                    <a:ext uri="{9D8B030D-6E8A-4147-A177-3AD203B41FA5}">
                      <a16:colId xmlns:a16="http://schemas.microsoft.com/office/drawing/2014/main" val="3469914801"/>
                    </a:ext>
                  </a:extLst>
                </a:gridCol>
                <a:gridCol w="1645232">
                  <a:extLst>
                    <a:ext uri="{9D8B030D-6E8A-4147-A177-3AD203B41FA5}">
                      <a16:colId xmlns:a16="http://schemas.microsoft.com/office/drawing/2014/main" val="631786348"/>
                    </a:ext>
                  </a:extLst>
                </a:gridCol>
                <a:gridCol w="1418303">
                  <a:extLst>
                    <a:ext uri="{9D8B030D-6E8A-4147-A177-3AD203B41FA5}">
                      <a16:colId xmlns:a16="http://schemas.microsoft.com/office/drawing/2014/main" val="1137410037"/>
                    </a:ext>
                  </a:extLst>
                </a:gridCol>
                <a:gridCol w="1418303">
                  <a:extLst>
                    <a:ext uri="{9D8B030D-6E8A-4147-A177-3AD203B41FA5}">
                      <a16:colId xmlns:a16="http://schemas.microsoft.com/office/drawing/2014/main" val="940528582"/>
                    </a:ext>
                  </a:extLst>
                </a:gridCol>
              </a:tblGrid>
              <a:tr h="305723">
                <a:tc gridSpan="5">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ACCA Application Count</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84139754"/>
                  </a:ext>
                </a:extLst>
              </a:tr>
              <a:tr h="277357">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 </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      1/14/2022</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1/21/2022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1/28/2022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2/04/2022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40836"/>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B.E.S.T</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30</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45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47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47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0275177"/>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Carver Early College </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067771"/>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Carver STEAM</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23</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633751"/>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CSKYWLA</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15</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5014198"/>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Douglass</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92</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111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124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6619047"/>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Jackson</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65</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3520018"/>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KIPP</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33</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41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7343814"/>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Mays</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57</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72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337564"/>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Midtown</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18</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714264"/>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NATL</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61</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121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160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161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734673"/>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SATL</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35</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35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52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3212048"/>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Therrell</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14</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1879080"/>
                  </a:ext>
                </a:extLst>
              </a:tr>
              <a:tr h="274205">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BTW</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16</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16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27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rPr>
                        <a:t>42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364637"/>
                  </a:ext>
                </a:extLst>
              </a:tr>
              <a:tr h="189107">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 </a:t>
                      </a: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000">
                        <a:effectLst/>
                        <a:latin typeface="Times New Roman" panose="02020603050405020304" pitchFamily="18" charset="0"/>
                      </a:endParaRP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Calibri" panose="020F0502020204030204" pitchFamily="34" charset="0"/>
                          <a:ea typeface="Calibri" panose="020F0502020204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8918008"/>
                  </a:ext>
                </a:extLst>
              </a:tr>
              <a:tr h="189107">
                <a:tc>
                  <a:txBody>
                    <a:bodyPr/>
                    <a:lstStyle/>
                    <a:p>
                      <a:pPr marL="0" marR="0">
                        <a:spcBef>
                          <a:spcPts val="0"/>
                        </a:spcBef>
                        <a:spcAft>
                          <a:spcPts val="0"/>
                        </a:spcAft>
                      </a:pPr>
                      <a:r>
                        <a:rPr lang="en-US" sz="1100">
                          <a:solidFill>
                            <a:srgbClr val="000000"/>
                          </a:solidFill>
                          <a:effectLst/>
                          <a:latin typeface="Calibri" panose="020F0502020204030204" pitchFamily="34" charset="0"/>
                          <a:ea typeface="Calibri" panose="020F0502020204030204" pitchFamily="34" charset="0"/>
                        </a:rPr>
                        <a:t>Total </a:t>
                      </a:r>
                      <a:endParaRPr lang="en-US" sz="1100">
                        <a:effectLst/>
                        <a:latin typeface="Calibri" panose="020F0502020204030204" pitchFamily="34" charset="0"/>
                        <a:ea typeface="Calibri" panose="020F0502020204030204" pitchFamily="34" charset="0"/>
                      </a:endParaRP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Calibri" panose="020F0502020204030204" pitchFamily="34" charset="0"/>
                        </a:rPr>
                        <a:t>464</a:t>
                      </a:r>
                      <a:endParaRPr lang="en-US" sz="1100">
                        <a:effectLst/>
                        <a:latin typeface="Calibri" panose="020F0502020204030204" pitchFamily="34" charset="0"/>
                        <a:ea typeface="Calibri" panose="020F0502020204030204" pitchFamily="34" charset="0"/>
                      </a:endParaRPr>
                    </a:p>
                  </a:txBody>
                  <a:tcPr marL="68079" marR="68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560</a:t>
                      </a:r>
                      <a:endParaRPr lang="en-US" sz="1100">
                        <a:effectLst/>
                        <a:latin typeface="Calibri" panose="020F0502020204030204" pitchFamily="34" charset="0"/>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629</a:t>
                      </a:r>
                      <a:endParaRPr lang="en-US" sz="1100">
                        <a:effectLst/>
                        <a:latin typeface="Calibri" panose="020F0502020204030204" pitchFamily="34" charset="0"/>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lgn="ctr">
                        <a:spcBef>
                          <a:spcPts val="0"/>
                        </a:spcBef>
                        <a:spcAft>
                          <a:spcPts val="0"/>
                        </a:spcAft>
                      </a:pPr>
                      <a:r>
                        <a:rPr lang="en-US" sz="1100" b="1" dirty="0">
                          <a:solidFill>
                            <a:srgbClr val="000000"/>
                          </a:solidFill>
                          <a:effectLst/>
                          <a:latin typeface="Calibri" panose="020F0502020204030204" pitchFamily="34" charset="0"/>
                          <a:ea typeface="Calibri" panose="020F0502020204030204" pitchFamily="34" charset="0"/>
                        </a:rPr>
                        <a:t>683</a:t>
                      </a:r>
                      <a:endParaRPr lang="en-US" sz="1100" dirty="0">
                        <a:effectLst/>
                        <a:latin typeface="Calibri" panose="020F0502020204030204" pitchFamily="34" charset="0"/>
                        <a:ea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58011754"/>
                  </a:ext>
                </a:extLst>
              </a:tr>
            </a:tbl>
          </a:graphicData>
        </a:graphic>
      </p:graphicFrame>
      <p:sp>
        <p:nvSpPr>
          <p:cNvPr id="4" name="Slide Number Placeholder 3">
            <a:extLst>
              <a:ext uri="{FF2B5EF4-FFF2-40B4-BE49-F238E27FC236}">
                <a16:creationId xmlns:a16="http://schemas.microsoft.com/office/drawing/2014/main" id="{0B1283A8-F1BF-4C04-95D9-2486423CDF10}"/>
              </a:ext>
            </a:extLst>
          </p:cNvPr>
          <p:cNvSpPr>
            <a:spLocks noGrp="1"/>
          </p:cNvSpPr>
          <p:nvPr>
            <p:ph type="sldNum" sz="quarter" idx="12"/>
          </p:nvPr>
        </p:nvSpPr>
        <p:spPr/>
        <p:txBody>
          <a:bodyPr/>
          <a:lstStyle/>
          <a:p>
            <a:fld id="{3D6C3DC6-EF6E-8948-BFE6-808D46D584D8}" type="slidenum">
              <a:rPr lang="en-US" smtClean="0"/>
              <a:t>10</a:t>
            </a:fld>
            <a:endParaRPr lang="en-US" dirty="0"/>
          </a:p>
        </p:txBody>
      </p:sp>
      <p:sp>
        <p:nvSpPr>
          <p:cNvPr id="6" name="Rectangle 1">
            <a:extLst>
              <a:ext uri="{FF2B5EF4-FFF2-40B4-BE49-F238E27FC236}">
                <a16:creationId xmlns:a16="http://schemas.microsoft.com/office/drawing/2014/main" id="{7227DF8F-60FB-4657-9803-D065CA2F3D3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54646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7725" y="709358"/>
            <a:ext cx="8406158" cy="158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7271" y="6219824"/>
            <a:ext cx="1160412" cy="523875"/>
          </a:xfrm>
          <a:prstGeom prst="rect">
            <a:avLst/>
          </a:prstGeom>
        </p:spPr>
      </p:pic>
      <p:sp>
        <p:nvSpPr>
          <p:cNvPr id="2" name="TextBox 1"/>
          <p:cNvSpPr txBox="1"/>
          <p:nvPr/>
        </p:nvSpPr>
        <p:spPr>
          <a:xfrm>
            <a:off x="717725" y="177197"/>
            <a:ext cx="8329958" cy="461665"/>
          </a:xfrm>
          <a:prstGeom prst="rect">
            <a:avLst/>
          </a:prstGeom>
          <a:noFill/>
        </p:spPr>
        <p:txBody>
          <a:bodyPr wrap="square" rtlCol="0">
            <a:spAutoFit/>
          </a:bodyPr>
          <a:lstStyle/>
          <a:p>
            <a:pPr algn="ctr"/>
            <a:r>
              <a:rPr lang="en-US" sz="2400" b="1" i="1" dirty="0">
                <a:latin typeface="+mj-lt"/>
              </a:rPr>
              <a:t>Description of Strategic Plan Breakout Categories</a:t>
            </a:r>
          </a:p>
        </p:txBody>
      </p:sp>
      <p:sp>
        <p:nvSpPr>
          <p:cNvPr id="5" name="TextBox 4"/>
          <p:cNvSpPr txBox="1"/>
          <p:nvPr/>
        </p:nvSpPr>
        <p:spPr>
          <a:xfrm>
            <a:off x="858786" y="1078326"/>
            <a:ext cx="8085658" cy="5632311"/>
          </a:xfrm>
          <a:prstGeom prst="rect">
            <a:avLst/>
          </a:prstGeom>
          <a:noFill/>
        </p:spPr>
        <p:txBody>
          <a:bodyPr wrap="square" rtlCol="0">
            <a:spAutoFit/>
          </a:bodyPr>
          <a:lstStyle/>
          <a:p>
            <a:pPr marL="742950" indent="-742950">
              <a:buFont typeface="+mj-lt"/>
              <a:buAutoNum type="arabicPeriod"/>
            </a:pPr>
            <a:r>
              <a:rPr lang="en-US" sz="2400" b="1" dirty="0">
                <a:latin typeface="Calibri" panose="020F0502020204030204" pitchFamily="34" charset="0"/>
                <a:cs typeface="Calibri" panose="020F0502020204030204" pitchFamily="34" charset="0"/>
              </a:rPr>
              <a:t>Priorities</a:t>
            </a:r>
            <a:r>
              <a:rPr lang="en-US" sz="2400" dirty="0">
                <a:latin typeface="Calibri" panose="020F0502020204030204" pitchFamily="34" charset="0"/>
                <a:cs typeface="Calibri" panose="020F0502020204030204" pitchFamily="34" charset="0"/>
              </a:rPr>
              <a:t>– FY23 funding </a:t>
            </a:r>
            <a:r>
              <a:rPr lang="en-US" sz="2400" u="sng" dirty="0">
                <a:latin typeface="Calibri" panose="020F0502020204030204" pitchFamily="34" charset="0"/>
                <a:cs typeface="Calibri" panose="020F0502020204030204" pitchFamily="34" charset="0"/>
              </a:rPr>
              <a:t>priorities</a:t>
            </a:r>
            <a:r>
              <a:rPr lang="en-US" sz="2400" dirty="0">
                <a:latin typeface="Calibri" panose="020F0502020204030204" pitchFamily="34" charset="0"/>
                <a:cs typeface="Calibri" panose="020F0502020204030204" pitchFamily="34" charset="0"/>
              </a:rPr>
              <a:t> from the school’s strategic plan, ranked by the order of importance. </a:t>
            </a:r>
          </a:p>
          <a:p>
            <a:pPr marL="742950" indent="-742950">
              <a:buFont typeface="+mj-lt"/>
              <a:buAutoNum type="arabicPeriod"/>
            </a:pPr>
            <a:endParaRPr lang="en-US" sz="2400" dirty="0">
              <a:latin typeface="Calibri" panose="020F0502020204030204" pitchFamily="34" charset="0"/>
              <a:cs typeface="Calibri" panose="020F0502020204030204" pitchFamily="34" charset="0"/>
            </a:endParaRPr>
          </a:p>
          <a:p>
            <a:pPr marL="742950" indent="-742950">
              <a:buFont typeface="+mj-lt"/>
              <a:buAutoNum type="arabicPeriod"/>
            </a:pPr>
            <a:r>
              <a:rPr lang="en-US" sz="2400" b="1" dirty="0">
                <a:latin typeface="Calibri" panose="020F0502020204030204" pitchFamily="34" charset="0"/>
                <a:cs typeface="Calibri" panose="020F0502020204030204" pitchFamily="34" charset="0"/>
              </a:rPr>
              <a:t>APS Five Focus Area- </a:t>
            </a:r>
            <a:r>
              <a:rPr lang="en-US" sz="2400" dirty="0">
                <a:latin typeface="Calibri" panose="020F0502020204030204" pitchFamily="34" charset="0"/>
                <a:cs typeface="Calibri" panose="020F0502020204030204" pitchFamily="34" charset="0"/>
              </a:rPr>
              <a:t>What part of the APS Five is the priority aligned to?</a:t>
            </a:r>
          </a:p>
          <a:p>
            <a:pPr marL="742950" indent="-742950">
              <a:buFont typeface="+mj-lt"/>
              <a:buAutoNum type="arabicPeriod"/>
            </a:pPr>
            <a:endParaRPr lang="en-US" sz="2400" b="1" dirty="0">
              <a:latin typeface="Calibri" panose="020F0502020204030204" pitchFamily="34" charset="0"/>
              <a:cs typeface="Calibri" panose="020F0502020204030204" pitchFamily="34" charset="0"/>
            </a:endParaRPr>
          </a:p>
          <a:p>
            <a:pPr marL="742950" indent="-742950">
              <a:buFont typeface="+mj-lt"/>
              <a:buAutoNum type="arabicPeriod"/>
            </a:pPr>
            <a:r>
              <a:rPr lang="en-US" sz="2400" b="1" dirty="0">
                <a:latin typeface="Calibri" panose="020F0502020204030204" pitchFamily="34" charset="0"/>
                <a:cs typeface="Calibri" panose="020F0502020204030204" pitchFamily="34" charset="0"/>
              </a:rPr>
              <a:t>Strategies </a:t>
            </a:r>
            <a:r>
              <a:rPr lang="en-US" sz="2400" dirty="0">
                <a:latin typeface="Calibri" panose="020F0502020204030204" pitchFamily="34" charset="0"/>
                <a:cs typeface="Calibri" panose="020F0502020204030204" pitchFamily="34" charset="0"/>
              </a:rPr>
              <a:t>– </a:t>
            </a:r>
            <a:r>
              <a:rPr lang="en-US" sz="2400" b="1"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Lays out specific objectives for schools improvement.</a:t>
            </a:r>
          </a:p>
          <a:p>
            <a:pPr marL="742950" indent="-742950">
              <a:buFont typeface="+mj-lt"/>
              <a:buAutoNum type="arabicPeriod"/>
            </a:pPr>
            <a:endParaRPr lang="en-US" sz="2400" b="1" dirty="0">
              <a:latin typeface="Calibri" panose="020F0502020204030204" pitchFamily="34" charset="0"/>
              <a:cs typeface="Calibri" panose="020F0502020204030204" pitchFamily="34" charset="0"/>
            </a:endParaRPr>
          </a:p>
          <a:p>
            <a:pPr marL="742950" indent="-742950">
              <a:buFont typeface="+mj-lt"/>
              <a:buAutoNum type="arabicPeriod"/>
            </a:pPr>
            <a:r>
              <a:rPr lang="en-US" sz="2400" b="1" dirty="0">
                <a:latin typeface="Calibri" panose="020F0502020204030204" pitchFamily="34" charset="0"/>
                <a:cs typeface="Calibri" panose="020F0502020204030204" pitchFamily="34" charset="0"/>
              </a:rPr>
              <a:t>Request</a:t>
            </a:r>
            <a:r>
              <a:rPr lang="en-US" sz="2400" dirty="0">
                <a:latin typeface="Calibri" panose="020F0502020204030204" pitchFamily="34" charset="0"/>
                <a:cs typeface="Calibri" panose="020F0502020204030204" pitchFamily="34" charset="0"/>
              </a:rPr>
              <a:t> – “The Ask”.  What needs to be funded in order to support the strategy?  </a:t>
            </a:r>
          </a:p>
          <a:p>
            <a:pPr marL="742950" indent="-742950">
              <a:buFont typeface="+mj-lt"/>
              <a:buAutoNum type="arabicPeriod"/>
            </a:pPr>
            <a:endParaRPr lang="en-US" sz="2400" dirty="0">
              <a:latin typeface="Calibri" panose="020F0502020204030204" pitchFamily="34" charset="0"/>
              <a:cs typeface="Calibri" panose="020F0502020204030204" pitchFamily="34" charset="0"/>
            </a:endParaRPr>
          </a:p>
          <a:p>
            <a:pPr marL="742950" indent="-742950">
              <a:buFont typeface="+mj-lt"/>
              <a:buAutoNum type="arabicPeriod"/>
            </a:pPr>
            <a:r>
              <a:rPr lang="en-US" sz="2400" b="1" dirty="0">
                <a:latin typeface="Calibri" panose="020F0502020204030204" pitchFamily="34" charset="0"/>
                <a:cs typeface="Calibri" panose="020F0502020204030204" pitchFamily="34" charset="0"/>
              </a:rPr>
              <a:t>Amount</a:t>
            </a:r>
            <a:r>
              <a:rPr lang="en-US" sz="2400" dirty="0">
                <a:latin typeface="Calibri" panose="020F0502020204030204" pitchFamily="34" charset="0"/>
                <a:cs typeface="Calibri" panose="020F0502020204030204" pitchFamily="34" charset="0"/>
              </a:rPr>
              <a:t>- What is the cost associated with the Request?</a:t>
            </a:r>
          </a:p>
          <a:p>
            <a:pPr marL="742950" indent="-742950">
              <a:buFont typeface="+mj-lt"/>
              <a:buAutoNum type="arabicPeriod"/>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3D6C3DC6-EF6E-8948-BFE6-808D46D584D8}" type="slidenum">
              <a:rPr lang="en-US" smtClean="0"/>
              <a:t>11</a:t>
            </a:fld>
            <a:endParaRPr lang="en-US" dirty="0"/>
          </a:p>
        </p:txBody>
      </p:sp>
    </p:spTree>
    <p:extLst>
      <p:ext uri="{BB962C8B-B14F-4D97-AF65-F5344CB8AC3E}">
        <p14:creationId xmlns:p14="http://schemas.microsoft.com/office/powerpoint/2010/main" val="4119372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50472" y="840705"/>
            <a:ext cx="6304619" cy="119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8453" y="5522119"/>
            <a:ext cx="870309" cy="392906"/>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3693883717"/>
              </p:ext>
            </p:extLst>
          </p:nvPr>
        </p:nvGraphicFramePr>
        <p:xfrm>
          <a:off x="831274" y="768688"/>
          <a:ext cx="8229600" cy="8246592"/>
        </p:xfrm>
        <a:graphic>
          <a:graphicData uri="http://schemas.openxmlformats.org/drawingml/2006/table">
            <a:tbl>
              <a:tblPr firstRow="1" bandRow="1">
                <a:tableStyleId>{5C22544A-7EE6-4342-B048-85BDC9FD1C3A}</a:tableStyleId>
              </a:tblPr>
              <a:tblGrid>
                <a:gridCol w="1609796">
                  <a:extLst>
                    <a:ext uri="{9D8B030D-6E8A-4147-A177-3AD203B41FA5}">
                      <a16:colId xmlns:a16="http://schemas.microsoft.com/office/drawing/2014/main" val="20000"/>
                    </a:ext>
                  </a:extLst>
                </a:gridCol>
                <a:gridCol w="1790406">
                  <a:extLst>
                    <a:ext uri="{9D8B030D-6E8A-4147-A177-3AD203B41FA5}">
                      <a16:colId xmlns:a16="http://schemas.microsoft.com/office/drawing/2014/main" val="20001"/>
                    </a:ext>
                  </a:extLst>
                </a:gridCol>
                <a:gridCol w="1790406">
                  <a:extLst>
                    <a:ext uri="{9D8B030D-6E8A-4147-A177-3AD203B41FA5}">
                      <a16:colId xmlns:a16="http://schemas.microsoft.com/office/drawing/2014/main" val="20002"/>
                    </a:ext>
                  </a:extLst>
                </a:gridCol>
                <a:gridCol w="2072847">
                  <a:extLst>
                    <a:ext uri="{9D8B030D-6E8A-4147-A177-3AD203B41FA5}">
                      <a16:colId xmlns:a16="http://schemas.microsoft.com/office/drawing/2014/main" val="20003"/>
                    </a:ext>
                  </a:extLst>
                </a:gridCol>
                <a:gridCol w="966145">
                  <a:extLst>
                    <a:ext uri="{9D8B030D-6E8A-4147-A177-3AD203B41FA5}">
                      <a16:colId xmlns:a16="http://schemas.microsoft.com/office/drawing/2014/main" val="20005"/>
                    </a:ext>
                  </a:extLst>
                </a:gridCol>
              </a:tblGrid>
              <a:tr h="554310">
                <a:tc>
                  <a:txBody>
                    <a:bodyPr/>
                    <a:lstStyle/>
                    <a:p>
                      <a:pPr algn="ctr"/>
                      <a:r>
                        <a:rPr lang="en-US" sz="1400" dirty="0">
                          <a:latin typeface="Calibri" panose="020F0502020204030204" pitchFamily="34" charset="0"/>
                        </a:rPr>
                        <a:t>Priorities</a:t>
                      </a:r>
                    </a:p>
                  </a:txBody>
                  <a:tcPr marL="68580" marR="68580" marT="34290" marB="34290" anchor="ctr"/>
                </a:tc>
                <a:tc>
                  <a:txBody>
                    <a:bodyPr/>
                    <a:lstStyle/>
                    <a:p>
                      <a:pPr algn="ctr"/>
                      <a:r>
                        <a:rPr lang="en-US" sz="1400" dirty="0">
                          <a:latin typeface="Calibri" panose="020F0502020204030204" pitchFamily="34" charset="0"/>
                        </a:rPr>
                        <a:t>APS FIVE Focus Area</a:t>
                      </a:r>
                    </a:p>
                  </a:txBody>
                  <a:tcPr marL="68580" marR="68580" marT="34290" marB="34290" anchor="ctr"/>
                </a:tc>
                <a:tc>
                  <a:txBody>
                    <a:bodyPr/>
                    <a:lstStyle/>
                    <a:p>
                      <a:pPr algn="ctr"/>
                      <a:r>
                        <a:rPr lang="en-US" sz="1400" dirty="0">
                          <a:latin typeface="Calibri" panose="020F0502020204030204" pitchFamily="34" charset="0"/>
                        </a:rPr>
                        <a:t>Strategies</a:t>
                      </a:r>
                    </a:p>
                  </a:txBody>
                  <a:tcPr marL="68580" marR="68580" marT="34290" marB="34290" anchor="ctr"/>
                </a:tc>
                <a:tc>
                  <a:txBody>
                    <a:bodyPr/>
                    <a:lstStyle/>
                    <a:p>
                      <a:pPr marL="0" algn="ctr" defTabSz="685800" rtl="0" eaLnBrk="1" latinLnBrk="0" hangingPunct="1"/>
                      <a:r>
                        <a:rPr lang="en-US" sz="1400" b="1" kern="1200" dirty="0">
                          <a:solidFill>
                            <a:schemeClr val="lt1"/>
                          </a:solidFill>
                          <a:latin typeface="Calibri" panose="020F0502020204030204" pitchFamily="34" charset="0"/>
                          <a:ea typeface="+mn-ea"/>
                          <a:cs typeface="+mn-cs"/>
                        </a:rPr>
                        <a:t>Requests</a:t>
                      </a:r>
                    </a:p>
                  </a:txBody>
                  <a:tcPr marL="68580" marR="68580" marT="34290" marB="34290" anchor="ctr"/>
                </a:tc>
                <a:tc>
                  <a:txBody>
                    <a:bodyPr/>
                    <a:lstStyle/>
                    <a:p>
                      <a:pPr algn="ctr"/>
                      <a:r>
                        <a:rPr lang="en-US" sz="1400" dirty="0">
                          <a:latin typeface="Calibri" panose="020F0502020204030204" pitchFamily="34" charset="0"/>
                        </a:rPr>
                        <a:t>Amount</a:t>
                      </a:r>
                    </a:p>
                  </a:txBody>
                  <a:tcPr marL="68580" marR="68580" marT="34290" marB="34290" anchor="ctr"/>
                </a:tc>
                <a:extLst>
                  <a:ext uri="{0D108BD9-81ED-4DB2-BD59-A6C34878D82A}">
                    <a16:rowId xmlns:a16="http://schemas.microsoft.com/office/drawing/2014/main" val="10000"/>
                  </a:ext>
                </a:extLst>
              </a:tr>
              <a:tr h="2685942">
                <a:tc>
                  <a:txBody>
                    <a:bodyPr/>
                    <a:lstStyle/>
                    <a:p>
                      <a:pPr algn="ctr"/>
                      <a:r>
                        <a:rPr lang="en-US" sz="900" dirty="0">
                          <a:latin typeface="+mn-lt"/>
                        </a:rPr>
                        <a:t>Economic and Workforce Development</a:t>
                      </a:r>
                    </a:p>
                  </a:txBody>
                  <a:tcPr marL="68580" marR="68580" marT="34290" marB="34290" anchor="ctr"/>
                </a:tc>
                <a:tc>
                  <a:txBody>
                    <a:bodyPr/>
                    <a:lstStyle/>
                    <a:p>
                      <a:pPr algn="ctr"/>
                      <a:r>
                        <a:rPr lang="en-US" sz="900" dirty="0">
                          <a:latin typeface="+mn-lt"/>
                        </a:rPr>
                        <a:t>Personalized Learning</a:t>
                      </a:r>
                    </a:p>
                  </a:txBody>
                  <a:tcPr marL="68580" marR="68580" marT="34290" marB="34290" anchor="ctr"/>
                </a:tc>
                <a:tc>
                  <a:txBody>
                    <a:bodyPr/>
                    <a:lstStyle/>
                    <a:p>
                      <a:pPr algn="ctr"/>
                      <a:r>
                        <a:rPr lang="en-US" sz="900" dirty="0">
                          <a:latin typeface="+mn-lt"/>
                        </a:rPr>
                        <a:t>S4-A5</a:t>
                      </a:r>
                    </a:p>
                    <a:p>
                      <a:pPr algn="ctr"/>
                      <a:r>
                        <a:rPr lang="en-US" sz="900" dirty="0">
                          <a:latin typeface="+mn-lt"/>
                        </a:rPr>
                        <a:t>Collaborate with employers to develop work-based learning opportunities for students and GCCA faculty and staff</a:t>
                      </a:r>
                    </a:p>
                    <a:p>
                      <a:pPr algn="ctr"/>
                      <a:endParaRPr lang="en-US" sz="900" dirty="0">
                        <a:latin typeface="+mn-lt"/>
                      </a:endParaRPr>
                    </a:p>
                    <a:p>
                      <a:pPr lvl="0" algn="ctr"/>
                      <a:r>
                        <a:rPr lang="en-US" sz="900" dirty="0">
                          <a:solidFill>
                            <a:prstClr val="black"/>
                          </a:solidFill>
                        </a:rPr>
                        <a:t>S4-A9</a:t>
                      </a:r>
                    </a:p>
                    <a:p>
                      <a:pPr lvl="0" algn="ctr"/>
                      <a:r>
                        <a:rPr lang="en-US" sz="900" dirty="0">
                          <a:solidFill>
                            <a:prstClr val="black"/>
                          </a:solidFill>
                        </a:rPr>
                        <a:t>Ensure the GCCA governing board and management collaborate to develop career pathways, dual enrollment, and postsecondary certifications which fully utilize flexibility to support an alignment to the economic and workforce needs of the community and are driven and evaluated by its business partners.  </a:t>
                      </a:r>
                    </a:p>
                    <a:p>
                      <a:pPr algn="ctr"/>
                      <a:endParaRPr lang="en-US" sz="900" dirty="0">
                        <a:latin typeface="+mn-lt"/>
                      </a:endParaRPr>
                    </a:p>
                  </a:txBody>
                  <a:tcPr marL="68580" marR="68580" marT="34290" marB="34290" anchor="ctr"/>
                </a:tc>
                <a:tc>
                  <a:txBody>
                    <a:bodyPr/>
                    <a:lstStyle/>
                    <a:p>
                      <a:pPr algn="ctr"/>
                      <a:r>
                        <a:rPr lang="en-US" sz="900" dirty="0">
                          <a:latin typeface="+mn-lt"/>
                        </a:rPr>
                        <a:t>Purchase a </a:t>
                      </a:r>
                    </a:p>
                    <a:p>
                      <a:pPr algn="ctr"/>
                      <a:r>
                        <a:rPr lang="en-US" sz="900" dirty="0">
                          <a:latin typeface="+mn-lt"/>
                        </a:rPr>
                        <a:t>Work Based Learning Teacher</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latin typeface="+mn-lt"/>
                        </a:rPr>
                        <a:t>Purchase an </a:t>
                      </a:r>
                    </a:p>
                    <a:p>
                      <a:pPr algn="ctr"/>
                      <a:r>
                        <a:rPr lang="en-US" sz="900" dirty="0">
                          <a:latin typeface="+mn-lt"/>
                        </a:rPr>
                        <a:t>Emergency Medical Responder Teacher</a:t>
                      </a:r>
                    </a:p>
                  </a:txBody>
                  <a:tcPr marL="68580" marR="68580" marT="34290" marB="34290" anchor="ctr"/>
                </a:tc>
                <a:tc>
                  <a:txBody>
                    <a:bodyPr/>
                    <a:lstStyle/>
                    <a:p>
                      <a:pPr algn="ctr"/>
                      <a:r>
                        <a:rPr lang="en-US" sz="900" dirty="0">
                          <a:latin typeface="+mn-lt"/>
                        </a:rPr>
                        <a:t>$93,780</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marL="0" marR="0" lvl="0" indent="0" algn="ctr" defTabSz="514350" rtl="0" eaLnBrk="1" fontAlgn="auto" latinLnBrk="0" hangingPunct="1">
                        <a:lnSpc>
                          <a:spcPct val="100000"/>
                        </a:lnSpc>
                        <a:spcBef>
                          <a:spcPts val="0"/>
                        </a:spcBef>
                        <a:spcAft>
                          <a:spcPts val="0"/>
                        </a:spcAft>
                        <a:buClrTx/>
                        <a:buSzTx/>
                        <a:buFontTx/>
                        <a:buNone/>
                        <a:tabLst/>
                        <a:defRPr/>
                      </a:pPr>
                      <a:r>
                        <a:rPr lang="en-US" sz="900" dirty="0">
                          <a:latin typeface="+mn-lt"/>
                        </a:rPr>
                        <a:t>$93,780</a:t>
                      </a:r>
                    </a:p>
                    <a:p>
                      <a:pPr algn="ctr"/>
                      <a:endParaRPr lang="en-US" sz="900" dirty="0">
                        <a:latin typeface="+mn-lt"/>
                      </a:endParaRPr>
                    </a:p>
                  </a:txBody>
                  <a:tcPr marL="68580" marR="68580" marT="34290" marB="34290" anchor="ctr"/>
                </a:tc>
                <a:extLst>
                  <a:ext uri="{0D108BD9-81ED-4DB2-BD59-A6C34878D82A}">
                    <a16:rowId xmlns:a16="http://schemas.microsoft.com/office/drawing/2014/main" val="10002"/>
                  </a:ext>
                </a:extLst>
              </a:tr>
              <a:tr h="3856990">
                <a:tc>
                  <a:txBody>
                    <a:bodyPr/>
                    <a:lstStyle/>
                    <a:p>
                      <a:pPr algn="ctr"/>
                      <a:r>
                        <a:rPr lang="en-US" sz="900" dirty="0">
                          <a:latin typeface="+mn-lt"/>
                        </a:rPr>
                        <a:t>Teaching and Assessing for Learning</a:t>
                      </a:r>
                    </a:p>
                  </a:txBody>
                  <a:tcPr marL="68580" marR="68580" marT="34290" marB="34290" anchor="ctr"/>
                </a:tc>
                <a:tc>
                  <a:txBody>
                    <a:bodyPr/>
                    <a:lstStyle/>
                    <a:p>
                      <a:pPr algn="ctr"/>
                      <a:r>
                        <a:rPr lang="en-US" sz="900" dirty="0">
                          <a:latin typeface="+mn-lt"/>
                        </a:rPr>
                        <a:t>Curriculum and Instruction</a:t>
                      </a:r>
                    </a:p>
                  </a:txBody>
                  <a:tcPr marL="68580" marR="68580" marT="34290" marB="3429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S3-A13</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Adopt and implement a plan to increase student enrollment and success in courses that offer dual enrollment credits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S3-A5</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Ensure the GCCA has a strong commitment to instructional practices that includes active student engagement, a focus on depth of understanding, and the application of knowledge and skills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dirty="0">
                        <a:latin typeface="+mn-lt"/>
                      </a:endParaRPr>
                    </a:p>
                  </a:txBody>
                  <a:tcPr marL="68580" marR="68580" marT="34290" marB="34290"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Purchase  blood pressure kits, culinary arts kitchen supplies, cosmetology and barbering supplies, CPR resources and uniforms for students that participate in dual enrollment classes on Atlanta Tech’s campus.  This budget will also support  materials/supplies needed for students participating in dual enrollment pathways on the Dr. Maze campus (Early College Essentials and Infant/Toddler Childcare)  and PPE supplies.</a:t>
                      </a:r>
                      <a:endParaRPr lang="en-US" sz="900" dirty="0">
                        <a:latin typeface="+mn-lt"/>
                      </a:endParaRPr>
                    </a:p>
                    <a:p>
                      <a:pPr algn="ctr"/>
                      <a:endParaRPr lang="en-US" sz="900" dirty="0"/>
                    </a:p>
                    <a:p>
                      <a:pPr algn="ctr"/>
                      <a:endParaRPr lang="en-US" sz="900" dirty="0"/>
                    </a:p>
                    <a:p>
                      <a:pPr algn="ctr"/>
                      <a:r>
                        <a:rPr lang="en-US" sz="900" dirty="0"/>
                        <a:t>Provide transportation (APS buses) for families to attend Open House events and field trips to ACCA</a:t>
                      </a:r>
                    </a:p>
                    <a:p>
                      <a:pPr algn="ctr"/>
                      <a:endParaRPr lang="en-US" sz="900"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Purchase MARTA  cards for students to participate in dual enrollment classes on Atlanta Tech’s campus</a:t>
                      </a:r>
                      <a:endParaRPr lang="en-US" sz="900" b="0" i="0" kern="1200" dirty="0">
                        <a:solidFill>
                          <a:schemeClr val="tx1"/>
                        </a:solidFill>
                        <a:latin typeface="+mn-lt"/>
                        <a:ea typeface="+mn-ea"/>
                        <a:cs typeface="Arial" panose="020B0604020202020204" pitchFamily="34"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80 students </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One-way trip cards</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$3.44/card</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86 days</a:t>
                      </a:r>
                    </a:p>
                    <a:p>
                      <a:pPr algn="ctr"/>
                      <a:endParaRPr lang="en-US" sz="900" dirty="0">
                        <a:latin typeface="+mn-lt"/>
                      </a:endParaRPr>
                    </a:p>
                    <a:p>
                      <a:pPr algn="ctr"/>
                      <a:endParaRPr lang="en-US" sz="900" dirty="0">
                        <a:latin typeface="+mn-lt"/>
                      </a:endParaRPr>
                    </a:p>
                    <a:p>
                      <a:pPr algn="ctr"/>
                      <a:r>
                        <a:rPr lang="en-US" sz="900" dirty="0">
                          <a:latin typeface="+mn-lt"/>
                        </a:rPr>
                        <a:t>We will purchase </a:t>
                      </a:r>
                    </a:p>
                    <a:p>
                      <a:pPr algn="ctr"/>
                      <a:r>
                        <a:rPr lang="en-US" sz="900" dirty="0">
                          <a:latin typeface="+mn-lt"/>
                        </a:rPr>
                        <a:t>Purchase a Master Teacher Leader that will provide </a:t>
                      </a:r>
                    </a:p>
                    <a:p>
                      <a:pPr marL="0" marR="0" lvl="0" indent="0" algn="ctr" defTabSz="51435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instructional support to Dual Enrollment students and targeted support/coaching  to Pathway Teachers</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txBody>
                  <a:tcPr marL="68580" marR="68580" marT="34290" marB="34290" anchor="ctr"/>
                </a:tc>
                <a:tc>
                  <a:txBody>
                    <a:bodyPr/>
                    <a:lstStyle/>
                    <a:p>
                      <a:pPr algn="ctr"/>
                      <a:r>
                        <a:rPr lang="en-US" sz="900" dirty="0">
                          <a:latin typeface="+mn-lt"/>
                        </a:rPr>
                        <a:t>$90,446</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t>$35,000</a:t>
                      </a:r>
                    </a:p>
                    <a:p>
                      <a:pPr algn="ctr"/>
                      <a:r>
                        <a:rPr lang="en-US" sz="800" i="1" dirty="0"/>
                        <a:t>MARTA Cards: $23,116.80</a:t>
                      </a:r>
                    </a:p>
                    <a:p>
                      <a:pPr algn="ctr"/>
                      <a:r>
                        <a:rPr lang="en-US" sz="800" i="1" dirty="0"/>
                        <a:t>APS Buses:  $11,883.20</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latin typeface="+mn-lt"/>
                        </a:rPr>
                        <a:t>$93,780</a:t>
                      </a:r>
                    </a:p>
                  </a:txBody>
                  <a:tcPr marL="68580" marR="68580" marT="34290" marB="34290" anchor="ctr"/>
                </a:tc>
                <a:extLst>
                  <a:ext uri="{0D108BD9-81ED-4DB2-BD59-A6C34878D82A}">
                    <a16:rowId xmlns:a16="http://schemas.microsoft.com/office/drawing/2014/main" val="10003"/>
                  </a:ext>
                </a:extLst>
              </a:tr>
            </a:tbl>
          </a:graphicData>
        </a:graphic>
      </p:graphicFrame>
      <p:sp>
        <p:nvSpPr>
          <p:cNvPr id="12" name="TextBox 11"/>
          <p:cNvSpPr txBox="1"/>
          <p:nvPr/>
        </p:nvSpPr>
        <p:spPr>
          <a:xfrm>
            <a:off x="2050686" y="281640"/>
            <a:ext cx="5671709" cy="507831"/>
          </a:xfrm>
          <a:prstGeom prst="rect">
            <a:avLst/>
          </a:prstGeom>
          <a:noFill/>
        </p:spPr>
        <p:txBody>
          <a:bodyPr wrap="square" rtlCol="0">
            <a:spAutoFit/>
          </a:bodyPr>
          <a:lstStyle/>
          <a:p>
            <a:pPr algn="ctr"/>
            <a:r>
              <a:rPr lang="en-US" sz="2700" b="1" dirty="0">
                <a:solidFill>
                  <a:prstClr val="black"/>
                </a:solidFill>
                <a:latin typeface="Century Schoolbook" panose="02040604050505020304"/>
              </a:rPr>
              <a:t>FY23 Strategic Plan Break-out</a:t>
            </a:r>
          </a:p>
        </p:txBody>
      </p:sp>
      <p:sp>
        <p:nvSpPr>
          <p:cNvPr id="2" name="Slide Number Placeholder 1"/>
          <p:cNvSpPr>
            <a:spLocks noGrp="1"/>
          </p:cNvSpPr>
          <p:nvPr>
            <p:ph type="sldNum" sz="quarter" idx="12"/>
          </p:nvPr>
        </p:nvSpPr>
        <p:spPr/>
        <p:txBody>
          <a:bodyPr/>
          <a:lstStyle/>
          <a:p>
            <a:fld id="{3D6C3DC6-EF6E-8948-BFE6-808D46D584D8}" type="slidenum">
              <a:rPr lang="en-US" smtClean="0">
                <a:solidFill>
                  <a:srgbClr val="F5F5F5"/>
                </a:solidFill>
              </a:rPr>
              <a:pPr/>
              <a:t>12</a:t>
            </a:fld>
            <a:endParaRPr lang="en-US" dirty="0">
              <a:solidFill>
                <a:srgbClr val="F5F5F5"/>
              </a:solidFill>
            </a:endParaRPr>
          </a:p>
        </p:txBody>
      </p:sp>
    </p:spTree>
    <p:extLst>
      <p:ext uri="{BB962C8B-B14F-4D97-AF65-F5344CB8AC3E}">
        <p14:creationId xmlns:p14="http://schemas.microsoft.com/office/powerpoint/2010/main" val="2920101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700" b="1" dirty="0">
                <a:latin typeface="Century Schoolbook" panose="02040604050505020304" pitchFamily="18" charset="0"/>
              </a:rPr>
              <a:t>Plan for FY23 CARES Allocation</a:t>
            </a:r>
          </a:p>
        </p:txBody>
      </p:sp>
      <p:graphicFrame>
        <p:nvGraphicFramePr>
          <p:cNvPr id="4" name="Table 3"/>
          <p:cNvGraphicFramePr>
            <a:graphicFrameLocks noGrp="1"/>
          </p:cNvGraphicFramePr>
          <p:nvPr>
            <p:extLst>
              <p:ext uri="{D42A27DB-BD31-4B8C-83A1-F6EECF244321}">
                <p14:modId xmlns:p14="http://schemas.microsoft.com/office/powerpoint/2010/main" val="1350258733"/>
              </p:ext>
            </p:extLst>
          </p:nvPr>
        </p:nvGraphicFramePr>
        <p:xfrm>
          <a:off x="1295734" y="1256273"/>
          <a:ext cx="7196965" cy="2486586"/>
        </p:xfrm>
        <a:graphic>
          <a:graphicData uri="http://schemas.openxmlformats.org/drawingml/2006/table">
            <a:tbl>
              <a:tblPr firstRow="1" bandRow="1">
                <a:tableStyleId>{5C22544A-7EE6-4342-B048-85BDC9FD1C3A}</a:tableStyleId>
              </a:tblPr>
              <a:tblGrid>
                <a:gridCol w="1407800">
                  <a:extLst>
                    <a:ext uri="{9D8B030D-6E8A-4147-A177-3AD203B41FA5}">
                      <a16:colId xmlns:a16="http://schemas.microsoft.com/office/drawing/2014/main" val="20000"/>
                    </a:ext>
                  </a:extLst>
                </a:gridCol>
                <a:gridCol w="1565750">
                  <a:extLst>
                    <a:ext uri="{9D8B030D-6E8A-4147-A177-3AD203B41FA5}">
                      <a16:colId xmlns:a16="http://schemas.microsoft.com/office/drawing/2014/main" val="20001"/>
                    </a:ext>
                  </a:extLst>
                </a:gridCol>
                <a:gridCol w="1565750">
                  <a:extLst>
                    <a:ext uri="{9D8B030D-6E8A-4147-A177-3AD203B41FA5}">
                      <a16:colId xmlns:a16="http://schemas.microsoft.com/office/drawing/2014/main" val="20002"/>
                    </a:ext>
                  </a:extLst>
                </a:gridCol>
                <a:gridCol w="1442151">
                  <a:extLst>
                    <a:ext uri="{9D8B030D-6E8A-4147-A177-3AD203B41FA5}">
                      <a16:colId xmlns:a16="http://schemas.microsoft.com/office/drawing/2014/main" val="20003"/>
                    </a:ext>
                  </a:extLst>
                </a:gridCol>
                <a:gridCol w="1215514">
                  <a:extLst>
                    <a:ext uri="{9D8B030D-6E8A-4147-A177-3AD203B41FA5}">
                      <a16:colId xmlns:a16="http://schemas.microsoft.com/office/drawing/2014/main" val="20005"/>
                    </a:ext>
                  </a:extLst>
                </a:gridCol>
              </a:tblGrid>
              <a:tr h="677198">
                <a:tc>
                  <a:txBody>
                    <a:bodyPr/>
                    <a:lstStyle/>
                    <a:p>
                      <a:pPr algn="ctr"/>
                      <a:r>
                        <a:rPr lang="en-US" sz="1400" dirty="0">
                          <a:latin typeface="Calibri" panose="020F0502020204030204" pitchFamily="34" charset="0"/>
                        </a:rPr>
                        <a:t>Priorities</a:t>
                      </a:r>
                    </a:p>
                  </a:txBody>
                  <a:tcPr marL="68580" marR="68580" marT="34290" marB="34290" anchor="ctr"/>
                </a:tc>
                <a:tc>
                  <a:txBody>
                    <a:bodyPr/>
                    <a:lstStyle/>
                    <a:p>
                      <a:pPr algn="ctr"/>
                      <a:r>
                        <a:rPr lang="en-US" sz="1400" dirty="0">
                          <a:latin typeface="Calibri" panose="020F0502020204030204" pitchFamily="34" charset="0"/>
                        </a:rPr>
                        <a:t>APS Five Focus Area</a:t>
                      </a:r>
                    </a:p>
                  </a:txBody>
                  <a:tcPr marL="68580" marR="68580" marT="34290" marB="34290" anchor="ctr"/>
                </a:tc>
                <a:tc>
                  <a:txBody>
                    <a:bodyPr/>
                    <a:lstStyle/>
                    <a:p>
                      <a:pPr algn="ctr"/>
                      <a:r>
                        <a:rPr lang="en-US" sz="1400" dirty="0">
                          <a:latin typeface="Calibri" panose="020F0502020204030204" pitchFamily="34" charset="0"/>
                        </a:rPr>
                        <a:t>Strategies</a:t>
                      </a:r>
                    </a:p>
                  </a:txBody>
                  <a:tcPr marL="68580" marR="68580" marT="34290" marB="34290" anchor="ctr"/>
                </a:tc>
                <a:tc>
                  <a:txBody>
                    <a:bodyPr/>
                    <a:lstStyle/>
                    <a:p>
                      <a:pPr marL="0" algn="ctr" defTabSz="685800" rtl="0" eaLnBrk="1" latinLnBrk="0" hangingPunct="1"/>
                      <a:r>
                        <a:rPr lang="en-US" sz="1400" b="1" kern="1200" dirty="0">
                          <a:solidFill>
                            <a:schemeClr val="lt1"/>
                          </a:solidFill>
                          <a:latin typeface="Calibri" panose="020F0502020204030204" pitchFamily="34" charset="0"/>
                          <a:ea typeface="+mn-ea"/>
                          <a:cs typeface="+mn-cs"/>
                        </a:rPr>
                        <a:t>Requests</a:t>
                      </a:r>
                    </a:p>
                  </a:txBody>
                  <a:tcPr marL="68580" marR="68580" marT="34290" marB="34290" anchor="ctr"/>
                </a:tc>
                <a:tc>
                  <a:txBody>
                    <a:bodyPr/>
                    <a:lstStyle/>
                    <a:p>
                      <a:pPr algn="ctr"/>
                      <a:r>
                        <a:rPr lang="en-US" sz="1400" dirty="0">
                          <a:latin typeface="Calibri" panose="020F0502020204030204" pitchFamily="34" charset="0"/>
                        </a:rPr>
                        <a:t>Amount</a:t>
                      </a:r>
                    </a:p>
                  </a:txBody>
                  <a:tcPr marL="68580" marR="68580" marT="34290" marB="34290" anchor="ctr"/>
                </a:tc>
                <a:extLst>
                  <a:ext uri="{0D108BD9-81ED-4DB2-BD59-A6C34878D82A}">
                    <a16:rowId xmlns:a16="http://schemas.microsoft.com/office/drawing/2014/main" val="10000"/>
                  </a:ext>
                </a:extLst>
              </a:tr>
              <a:tr h="1809388">
                <a:tc>
                  <a:txBody>
                    <a:bodyPr/>
                    <a:lstStyle/>
                    <a:p>
                      <a:pPr algn="ctr"/>
                      <a:r>
                        <a:rPr lang="en-US" sz="800" dirty="0"/>
                        <a:t>Teaching and Assessing for Learning</a:t>
                      </a:r>
                    </a:p>
                  </a:txBody>
                  <a:tcPr marL="68580" marR="68580" marT="34290" marB="34290" anchor="ctr"/>
                </a:tc>
                <a:tc>
                  <a:txBody>
                    <a:bodyPr/>
                    <a:lstStyle/>
                    <a:p>
                      <a:pPr algn="ctr"/>
                      <a:r>
                        <a:rPr lang="en-US" sz="800" dirty="0"/>
                        <a:t>Curriculum and Instruction</a:t>
                      </a:r>
                    </a:p>
                  </a:txBody>
                  <a:tcPr marL="68580" marR="68580" marT="34290" marB="3429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S3-A1</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Establish and maintain a culture with innovative practices that ensures students are college and career ready with coursework aligned to these expectations</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S3-A13</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Adopt and implement a plan to increase student enrollment and success in courses that offer dual enrollment credits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latin typeface="+mn-lt"/>
                        <a:cs typeface="Arial" panose="020B0604020202020204" pitchFamily="34" charset="0"/>
                      </a:endParaRPr>
                    </a:p>
                  </a:txBody>
                  <a:tcPr marL="68580" marR="68580" marT="34290" marB="34290" anchor="ctr"/>
                </a:tc>
                <a:tc>
                  <a:txBody>
                    <a:bodyPr/>
                    <a:lstStyle/>
                    <a:p>
                      <a:pPr algn="ctr"/>
                      <a:endParaRPr lang="en-US" sz="800" dirty="0"/>
                    </a:p>
                    <a:p>
                      <a:pPr algn="ctr"/>
                      <a:endParaRPr lang="en-US" sz="800" dirty="0"/>
                    </a:p>
                    <a:p>
                      <a:pPr algn="ctr"/>
                      <a:r>
                        <a:rPr lang="en-US" sz="800" dirty="0"/>
                        <a:t>Purchase school</a:t>
                      </a:r>
                    </a:p>
                    <a:p>
                      <a:pPr algn="ctr"/>
                      <a:r>
                        <a:rPr lang="en-US" sz="800" dirty="0"/>
                        <a:t> materials/supplies </a:t>
                      </a:r>
                    </a:p>
                    <a:p>
                      <a:pPr algn="ctr"/>
                      <a:endParaRPr lang="en-US" sz="800"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Purchase MARTA  cards for students to participate in dual enrollment classes on Atlanta Tech’s campus</a:t>
                      </a:r>
                      <a:endParaRPr lang="en-US" sz="800" b="0" i="0" kern="1200" dirty="0">
                        <a:solidFill>
                          <a:schemeClr val="tx1"/>
                        </a:solidFill>
                        <a:latin typeface="+mn-lt"/>
                        <a:ea typeface="+mn-ea"/>
                        <a:cs typeface="Arial" panose="020B0604020202020204" pitchFamily="34"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80 students </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One-way trip cards</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$3.44/card</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86 days</a:t>
                      </a:r>
                    </a:p>
                    <a:p>
                      <a:pPr algn="ctr"/>
                      <a:endParaRPr lang="en-US" sz="800" dirty="0"/>
                    </a:p>
                  </a:txBody>
                  <a:tcPr marL="68580" marR="68580" marT="34290" marB="34290" anchor="ctr"/>
                </a:tc>
                <a:tc>
                  <a:txBody>
                    <a:bodyPr/>
                    <a:lstStyle/>
                    <a:p>
                      <a:pPr algn="ctr"/>
                      <a:r>
                        <a:rPr lang="en-US" sz="800" dirty="0"/>
                        <a:t>$29,957</a:t>
                      </a:r>
                    </a:p>
                    <a:p>
                      <a:pPr algn="ctr"/>
                      <a:endParaRPr lang="en-US" sz="800" dirty="0"/>
                    </a:p>
                    <a:p>
                      <a:pPr algn="ctr"/>
                      <a:endParaRPr lang="en-US" sz="800" dirty="0"/>
                    </a:p>
                    <a:p>
                      <a:pPr algn="ctr"/>
                      <a:endParaRPr lang="en-US" sz="800" dirty="0"/>
                    </a:p>
                    <a:p>
                      <a:pPr algn="ctr"/>
                      <a:endParaRPr lang="en-US" sz="800" dirty="0"/>
                    </a:p>
                    <a:p>
                      <a:pPr algn="ctr"/>
                      <a:endParaRPr lang="en-US" sz="800" dirty="0"/>
                    </a:p>
                    <a:p>
                      <a:pPr algn="ctr"/>
                      <a:endParaRPr lang="en-US" sz="800" dirty="0"/>
                    </a:p>
                    <a:p>
                      <a:pPr algn="ctr"/>
                      <a:r>
                        <a:rPr lang="en-US" sz="800" dirty="0"/>
                        <a:t>$25,000</a:t>
                      </a:r>
                    </a:p>
                    <a:p>
                      <a:pPr algn="ctr"/>
                      <a:endParaRPr lang="en-US" sz="800" dirty="0"/>
                    </a:p>
                  </a:txBody>
                  <a:tcPr marL="68580" marR="68580" marT="34290" marB="34290" anchor="ct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3D6C3DC6-EF6E-8948-BFE6-808D46D584D8}" type="slidenum">
              <a:rPr lang="en-US" smtClean="0"/>
              <a:t>13</a:t>
            </a:fld>
            <a:endParaRPr lang="en-US" dirty="0"/>
          </a:p>
        </p:txBody>
      </p:sp>
    </p:spTree>
    <p:extLst>
      <p:ext uri="{BB962C8B-B14F-4D97-AF65-F5344CB8AC3E}">
        <p14:creationId xmlns:p14="http://schemas.microsoft.com/office/powerpoint/2010/main" val="234335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C0F2C4-4560-4C86-924B-0E0A391BB09D}"/>
              </a:ext>
            </a:extLst>
          </p:cNvPr>
          <p:cNvSpPr>
            <a:spLocks noGrp="1"/>
          </p:cNvSpPr>
          <p:nvPr>
            <p:ph idx="1"/>
          </p:nvPr>
        </p:nvSpPr>
        <p:spPr>
          <a:xfrm>
            <a:off x="914400" y="1600200"/>
            <a:ext cx="8229600" cy="4525963"/>
          </a:xfrm>
        </p:spPr>
        <p:txBody>
          <a:bodyPr>
            <a:normAutofit/>
          </a:bodyPr>
          <a:lstStyle/>
          <a:p>
            <a:pPr marL="0" marR="0" indent="0">
              <a:spcBef>
                <a:spcPts val="0"/>
              </a:spcBef>
              <a:spcAft>
                <a:spcPts val="0"/>
              </a:spcAft>
              <a:buNone/>
            </a:pPr>
            <a:endParaRPr lang="en-US" sz="2600" dirty="0">
              <a:effectLst/>
              <a:latin typeface="Calibri" panose="020F0502020204030204" pitchFamily="34" charset="0"/>
              <a:ea typeface="Calibri" panose="020F0502020204030204" pitchFamily="34" charset="0"/>
            </a:endParaRPr>
          </a:p>
          <a:p>
            <a:pPr marL="0" indent="0" algn="ctr">
              <a:buNone/>
            </a:pPr>
            <a:endParaRPr lang="en-US" sz="1800" i="1" dirty="0"/>
          </a:p>
        </p:txBody>
      </p:sp>
      <p:sp>
        <p:nvSpPr>
          <p:cNvPr id="4" name="Slide Number Placeholder 3">
            <a:extLst>
              <a:ext uri="{FF2B5EF4-FFF2-40B4-BE49-F238E27FC236}">
                <a16:creationId xmlns:a16="http://schemas.microsoft.com/office/drawing/2014/main" id="{6B9CA09C-B9D5-40B0-8135-C6A9B83B9586}"/>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0" lang="en-US" sz="1050" b="1" i="0" u="none" strike="noStrike" kern="1200" cap="none" spc="0" normalizeH="0" baseline="0" noProof="0" dirty="0">
              <a:ln>
                <a:noFill/>
              </a:ln>
              <a:solidFill>
                <a:prstClr val="white"/>
              </a:solidFill>
              <a:effectLst/>
              <a:uLnTx/>
              <a:uFillTx/>
              <a:latin typeface="Calibri"/>
              <a:ea typeface="+mn-ea"/>
              <a:cs typeface="+mn-cs"/>
            </a:endParaRPr>
          </a:p>
        </p:txBody>
      </p:sp>
      <p:pic>
        <p:nvPicPr>
          <p:cNvPr id="7" name="Picture 6" descr="A blackboard with writing on it&#10;&#10;Description automatically generated with low confidence">
            <a:extLst>
              <a:ext uri="{FF2B5EF4-FFF2-40B4-BE49-F238E27FC236}">
                <a16:creationId xmlns:a16="http://schemas.microsoft.com/office/drawing/2014/main" id="{8F264F9E-C9BA-4754-8441-C353BB71CE40}"/>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786551" y="938449"/>
            <a:ext cx="6096000" cy="4057650"/>
          </a:xfrm>
          <a:prstGeom prst="rect">
            <a:avLst/>
          </a:prstGeom>
        </p:spPr>
      </p:pic>
      <p:sp>
        <p:nvSpPr>
          <p:cNvPr id="9" name="Title 8">
            <a:extLst>
              <a:ext uri="{FF2B5EF4-FFF2-40B4-BE49-F238E27FC236}">
                <a16:creationId xmlns:a16="http://schemas.microsoft.com/office/drawing/2014/main" id="{19CA14F8-C413-4500-A325-07270EB42624}"/>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830738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1858" y="1044528"/>
            <a:ext cx="8342142" cy="5672156"/>
          </a:xfrm>
        </p:spPr>
        <p:txBody>
          <a:bodyPr>
            <a:noAutofit/>
          </a:bodyPr>
          <a:lstStyle/>
          <a:p>
            <a:pPr marL="342900" lvl="0" indent="-342900" algn="l" defTabSz="914400">
              <a:spcBef>
                <a:spcPts val="0"/>
              </a:spcBef>
              <a:buAutoNum type="arabicPeriod"/>
            </a:pPr>
            <a:r>
              <a:rPr lang="en-US" sz="2000" dirty="0">
                <a:solidFill>
                  <a:srgbClr val="000000"/>
                </a:solidFill>
                <a:latin typeface="Calibri" panose="020F0502020204030204" pitchFamily="34" charset="0"/>
              </a:rPr>
              <a:t>Are our school’s priorities (from your strategic plan) reflected in this budget?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Are new positions and/or resources included in the budget to address our major priorities?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Do we know (as a team) the plan to support implementation of these priorities beyond the budget (ex. What strategies will be implemented)?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What tradeoffs are being made in order to support these priorities? </a:t>
            </a:r>
          </a:p>
          <a:p>
            <a:pPr lvl="0" algn="l" defTabSz="914400">
              <a:spcBef>
                <a:spcPts val="0"/>
              </a:spcBef>
            </a:pPr>
            <a:endParaRPr lang="en-US" sz="2000" dirty="0">
              <a:solidFill>
                <a:srgbClr val="000000"/>
              </a:solidFill>
              <a:latin typeface="Calibri" panose="020F0502020204030204" pitchFamily="34" charset="0"/>
            </a:endParaRPr>
          </a:p>
          <a:p>
            <a:pPr lvl="0" algn="l" defTabSz="914400">
              <a:spcBef>
                <a:spcPts val="0"/>
              </a:spcBef>
            </a:pPr>
            <a:r>
              <a:rPr lang="en-US" sz="2000" dirty="0">
                <a:solidFill>
                  <a:srgbClr val="000000"/>
                </a:solidFill>
                <a:latin typeface="Calibri" panose="020F0502020204030204" pitchFamily="34" charset="0"/>
              </a:rPr>
              <a:t>2. How are district and cluster priorities reflected in our budget?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Cluster priorities- what staff, materials, etc. are dedicated to supporting our cluster’s priorities?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Signature programs- what staff, materials, etc. are dedicated to supporting our signature program? </a:t>
            </a:r>
          </a:p>
          <a:p>
            <a:pPr marL="800100" lvl="1" indent="-342900" algn="l" defTabSz="914400">
              <a:spcBef>
                <a:spcPts val="0"/>
              </a:spcBef>
              <a:buFont typeface="+mj-lt"/>
              <a:buAutoNum type="alphaLcPeriod"/>
            </a:pPr>
            <a:r>
              <a:rPr lang="en-US" sz="2000" dirty="0">
                <a:solidFill>
                  <a:srgbClr val="000000"/>
                </a:solidFill>
                <a:latin typeface="Calibri" panose="020F0502020204030204" pitchFamily="34" charset="0"/>
              </a:rPr>
              <a:t>Are there positions our school will share with another school, i.e. nurse, counselor?</a:t>
            </a:r>
          </a:p>
          <a:p>
            <a:pPr lvl="0" algn="l" defTabSz="914400">
              <a:spcBef>
                <a:spcPts val="0"/>
              </a:spcBef>
            </a:pPr>
            <a:endParaRPr lang="en-US" sz="2000" dirty="0">
              <a:solidFill>
                <a:srgbClr val="000000"/>
              </a:solidFill>
              <a:latin typeface="Calibri" panose="020F0502020204030204" pitchFamily="34" charset="0"/>
            </a:endParaRPr>
          </a:p>
          <a:p>
            <a:pPr algn="l"/>
            <a:endParaRPr lang="en-US" sz="2000" dirty="0">
              <a:solidFill>
                <a:schemeClr val="tx1"/>
              </a:solidFill>
            </a:endParaRPr>
          </a:p>
        </p:txBody>
      </p:sp>
      <p:sp>
        <p:nvSpPr>
          <p:cNvPr id="4" name="Title 3"/>
          <p:cNvSpPr txBox="1">
            <a:spLocks noGrp="1"/>
          </p:cNvSpPr>
          <p:nvPr>
            <p:ph type="ctrTitle"/>
          </p:nvPr>
        </p:nvSpPr>
        <p:spPr>
          <a:xfrm>
            <a:off x="685800" y="169555"/>
            <a:ext cx="7772400" cy="523220"/>
          </a:xfrm>
          <a:prstGeom prst="rect">
            <a:avLst/>
          </a:prstGeom>
          <a:noFill/>
        </p:spPr>
        <p:txBody>
          <a:bodyPr wrap="square" rtlCol="0">
            <a:spAutoFit/>
          </a:bodyPr>
          <a:lstStyle/>
          <a:p>
            <a:r>
              <a:rPr lang="en-US" sz="2800" b="1" dirty="0">
                <a:solidFill>
                  <a:srgbClr val="000000"/>
                </a:solidFill>
                <a:latin typeface="Calibri" panose="020F0502020204030204" pitchFamily="34" charset="0"/>
              </a:rPr>
              <a:t>Questions for the GO Team to Consider</a:t>
            </a:r>
            <a:endParaRPr lang="en-US" sz="2700" b="1" dirty="0">
              <a:solidFill>
                <a:prstClr val="black"/>
              </a:solidFill>
              <a:latin typeface="Century Schoolbook" panose="02040604050505020304"/>
            </a:endParaRPr>
          </a:p>
        </p:txBody>
      </p:sp>
      <p:sp>
        <p:nvSpPr>
          <p:cNvPr id="2" name="Slide Number Placeholder 1"/>
          <p:cNvSpPr>
            <a:spLocks noGrp="1"/>
          </p:cNvSpPr>
          <p:nvPr>
            <p:ph type="sldNum" sz="quarter" idx="12"/>
          </p:nvPr>
        </p:nvSpPr>
        <p:spPr/>
        <p:txBody>
          <a:bodyPr/>
          <a:lstStyle/>
          <a:p>
            <a:fld id="{3D6C3DC6-EF6E-8948-BFE6-808D46D584D8}" type="slidenum">
              <a:rPr lang="en-US" smtClean="0"/>
              <a:t>15</a:t>
            </a:fld>
            <a:endParaRPr lang="en-US" dirty="0"/>
          </a:p>
        </p:txBody>
      </p:sp>
    </p:spTree>
    <p:extLst>
      <p:ext uri="{BB962C8B-B14F-4D97-AF65-F5344CB8AC3E}">
        <p14:creationId xmlns:p14="http://schemas.microsoft.com/office/powerpoint/2010/main" val="1275423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E63B-B8D9-4872-9937-755305413B80}"/>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CDC0F2C4-4560-4C86-924B-0E0A391BB09D}"/>
              </a:ext>
            </a:extLst>
          </p:cNvPr>
          <p:cNvSpPr>
            <a:spLocks noGrp="1"/>
          </p:cNvSpPr>
          <p:nvPr>
            <p:ph idx="1"/>
          </p:nvPr>
        </p:nvSpPr>
        <p:spPr>
          <a:xfrm>
            <a:off x="914400" y="1600200"/>
            <a:ext cx="8229600" cy="4525963"/>
          </a:xfrm>
        </p:spPr>
        <p:txBody>
          <a:bodyPr>
            <a:normAutofit/>
          </a:bodyPr>
          <a:lstStyle/>
          <a:p>
            <a:pPr marL="0" marR="0" indent="0">
              <a:spcBef>
                <a:spcPts val="0"/>
              </a:spcBef>
              <a:spcAft>
                <a:spcPts val="0"/>
              </a:spcAft>
              <a:buNone/>
            </a:pPr>
            <a:endParaRPr lang="en-US" sz="2600" dirty="0">
              <a:effectLst/>
              <a:latin typeface="Calibri" panose="020F0502020204030204" pitchFamily="34" charset="0"/>
              <a:ea typeface="Calibri" panose="020F0502020204030204" pitchFamily="34" charset="0"/>
            </a:endParaRPr>
          </a:p>
          <a:p>
            <a:pPr marL="0" indent="0" algn="ctr">
              <a:buNone/>
            </a:pPr>
            <a:endParaRPr lang="en-US" sz="1800" i="1" dirty="0"/>
          </a:p>
        </p:txBody>
      </p:sp>
      <p:sp>
        <p:nvSpPr>
          <p:cNvPr id="4" name="Slide Number Placeholder 3">
            <a:extLst>
              <a:ext uri="{FF2B5EF4-FFF2-40B4-BE49-F238E27FC236}">
                <a16:creationId xmlns:a16="http://schemas.microsoft.com/office/drawing/2014/main" id="{6B9CA09C-B9D5-40B0-8135-C6A9B83B9586}"/>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sz="1050" b="1"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Picture 5" descr="A picture containing text&#10;&#10;Description automatically generated">
            <a:extLst>
              <a:ext uri="{FF2B5EF4-FFF2-40B4-BE49-F238E27FC236}">
                <a16:creationId xmlns:a16="http://schemas.microsoft.com/office/drawing/2014/main" id="{5FD1CE9B-568C-414F-95DC-3F9C049BF7AB}"/>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160478" y="2073245"/>
            <a:ext cx="3254183" cy="2425478"/>
          </a:xfrm>
          <a:prstGeom prst="rect">
            <a:avLst/>
          </a:prstGeom>
        </p:spPr>
      </p:pic>
    </p:spTree>
    <p:extLst>
      <p:ext uri="{BB962C8B-B14F-4D97-AF65-F5344CB8AC3E}">
        <p14:creationId xmlns:p14="http://schemas.microsoft.com/office/powerpoint/2010/main" val="413062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EFEC-8114-45BB-AAB2-C447B6DCAC08}"/>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42CF02CA-D23E-4C06-8693-9F76520ECA94}"/>
              </a:ext>
            </a:extLst>
          </p:cNvPr>
          <p:cNvSpPr>
            <a:spLocks noGrp="1"/>
          </p:cNvSpPr>
          <p:nvPr>
            <p:ph idx="1"/>
          </p:nvPr>
        </p:nvSpPr>
        <p:spPr/>
        <p:txBody>
          <a:bodyPr>
            <a:normAutofit/>
          </a:bodyPr>
          <a:lstStyle/>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The Public Comment period is designed to gain input from the public</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and not for immediate responses by the Board to the public comment presented.</a:t>
            </a:r>
            <a:r>
              <a:rPr lang="en-US" sz="1300" spc="4" dirty="0">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300" spc="4"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Each member of the public</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will have 2 minutes to speak.</a:t>
            </a:r>
          </a:p>
          <a:p>
            <a:pPr marL="748665" marR="73343">
              <a:spcBef>
                <a:spcPts val="0"/>
              </a:spcBef>
            </a:pPr>
            <a:endParaRPr lang="en-US" sz="1300" spc="4"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At the end of 20 minutes, we will close public comment and move on to the next</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agenda</a:t>
            </a:r>
            <a:r>
              <a:rPr lang="en-US" sz="1300" spc="-1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item.</a:t>
            </a:r>
            <a:r>
              <a:rPr lang="en-US" sz="1300" spc="-8" dirty="0">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300" spc="-8"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If</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there</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are</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questions</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or</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information</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that</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you</a:t>
            </a:r>
            <a:r>
              <a:rPr lang="en-US" sz="1300" spc="-8"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have</a:t>
            </a:r>
            <a:r>
              <a:rPr lang="en-US" sz="1300" spc="-1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for the</a:t>
            </a:r>
            <a:r>
              <a:rPr lang="en-US" sz="1300" spc="-15" dirty="0">
                <a:latin typeface="Calibri" panose="020F0502020204030204" pitchFamily="34" charset="0"/>
                <a:ea typeface="Calibri" panose="020F0502020204030204" pitchFamily="34" charset="0"/>
                <a:cs typeface="Calibri" panose="020F0502020204030204" pitchFamily="34" charset="0"/>
              </a:rPr>
              <a:t> Board</a:t>
            </a:r>
            <a:r>
              <a:rPr lang="en-US" sz="1300" dirty="0">
                <a:latin typeface="Calibri" panose="020F0502020204030204" pitchFamily="34" charset="0"/>
                <a:ea typeface="Calibri" panose="020F0502020204030204" pitchFamily="34" charset="0"/>
                <a:cs typeface="Calibri" panose="020F0502020204030204" pitchFamily="34" charset="0"/>
              </a:rPr>
              <a:t>, you</a:t>
            </a:r>
            <a:r>
              <a:rPr lang="en-US" sz="1300" spc="-19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may contact one or more Board members after this meeting. You can</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find Board member contact information, meeting dates and agendas on ACCA’s website </a:t>
            </a:r>
            <a:r>
              <a:rPr lang="en-US" sz="1300" dirty="0">
                <a:latin typeface="Calibri" panose="020F0502020204030204" pitchFamily="34" charset="0"/>
                <a:ea typeface="Calibri" panose="020F0502020204030204" pitchFamily="34" charset="0"/>
                <a:cs typeface="Calibri" panose="020F0502020204030204" pitchFamily="34" charset="0"/>
                <a:hlinkClick r:id="rId2"/>
              </a:rPr>
              <a:t>https://www.atlantapublicschools.us/domain/10250</a:t>
            </a:r>
            <a:endParaRPr lang="en-US" sz="1300"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endParaRPr lang="en-US" sz="150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47577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5832-7238-447D-9DDE-2E71E5648CD4}"/>
              </a:ext>
            </a:extLst>
          </p:cNvPr>
          <p:cNvSpPr>
            <a:spLocks noGrp="1"/>
          </p:cNvSpPr>
          <p:nvPr>
            <p:ph type="title"/>
          </p:nvPr>
        </p:nvSpPr>
        <p:spPr>
          <a:xfrm>
            <a:off x="457200" y="274638"/>
            <a:ext cx="8229600" cy="1143000"/>
          </a:xfrm>
        </p:spPr>
        <p:txBody>
          <a:bodyPr anchor="ctr">
            <a:normAutofit/>
          </a:bodyPr>
          <a:lstStyle/>
          <a:p>
            <a:r>
              <a:rPr lang="en-US" dirty="0"/>
              <a:t>Adjournment</a:t>
            </a:r>
          </a:p>
        </p:txBody>
      </p:sp>
      <p:pic>
        <p:nvPicPr>
          <p:cNvPr id="6" name="Content Placeholder 5" descr="Text&#10;&#10;Description automatically generated">
            <a:extLst>
              <a:ext uri="{FF2B5EF4-FFF2-40B4-BE49-F238E27FC236}">
                <a16:creationId xmlns:a16="http://schemas.microsoft.com/office/drawing/2014/main" id="{D301AE31-FDA2-45CD-98AA-4BAF7334DEC7}"/>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772886" y="1719866"/>
            <a:ext cx="8229600" cy="4334256"/>
          </a:xfrm>
          <a:noFill/>
        </p:spPr>
      </p:pic>
      <p:sp>
        <p:nvSpPr>
          <p:cNvPr id="4" name="Slide Number Placeholder 3">
            <a:extLst>
              <a:ext uri="{FF2B5EF4-FFF2-40B4-BE49-F238E27FC236}">
                <a16:creationId xmlns:a16="http://schemas.microsoft.com/office/drawing/2014/main" id="{DAEFDBC8-E96F-4759-BAC0-8377D4600838}"/>
              </a:ext>
            </a:extLst>
          </p:cNvPr>
          <p:cNvSpPr>
            <a:spLocks noGrp="1"/>
          </p:cNvSpPr>
          <p:nvPr>
            <p:ph type="sldNum" sz="quarter" idx="12"/>
          </p:nvPr>
        </p:nvSpPr>
        <p:spPr>
          <a:xfrm>
            <a:off x="6553200" y="6356350"/>
            <a:ext cx="2133600" cy="365125"/>
          </a:xfrm>
        </p:spPr>
        <p:txBody>
          <a:bodyPr anchor="ct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18</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93512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D66A-C1A0-46ED-BBB6-15ECFE97E5DB}"/>
              </a:ext>
            </a:extLst>
          </p:cNvPr>
          <p:cNvSpPr>
            <a:spLocks noGrp="1"/>
          </p:cNvSpPr>
          <p:nvPr>
            <p:ph type="title"/>
          </p:nvPr>
        </p:nvSpPr>
        <p:spPr>
          <a:xfrm>
            <a:off x="457200" y="274638"/>
            <a:ext cx="8229600" cy="1143000"/>
          </a:xfrm>
        </p:spPr>
        <p:txBody>
          <a:bodyPr anchor="ctr">
            <a:normAutofit/>
          </a:bodyPr>
          <a:lstStyle/>
          <a:p>
            <a:pPr algn="ctr">
              <a:lnSpc>
                <a:spcPct val="90000"/>
              </a:lnSpc>
            </a:pPr>
            <a:r>
              <a:rPr lang="en-US" sz="2400" dirty="0"/>
              <a:t>Welcome </a:t>
            </a:r>
            <a:br>
              <a:rPr lang="en-US" sz="2400" dirty="0"/>
            </a:br>
            <a:r>
              <a:rPr lang="en-US" sz="2400" dirty="0"/>
              <a:t>ACCA Board Members </a:t>
            </a:r>
            <a:br>
              <a:rPr lang="en-US" sz="2400" dirty="0"/>
            </a:br>
            <a:r>
              <a:rPr lang="en-US" sz="2400" dirty="0"/>
              <a:t>&amp; Visitors!</a:t>
            </a:r>
          </a:p>
        </p:txBody>
      </p:sp>
      <p:pic>
        <p:nvPicPr>
          <p:cNvPr id="4098" name="Picture 2" descr="William Smith">
            <a:extLst>
              <a:ext uri="{FF2B5EF4-FFF2-40B4-BE49-F238E27FC236}">
                <a16:creationId xmlns:a16="http://schemas.microsoft.com/office/drawing/2014/main" id="{D0482C3B-BF4B-4AAA-B60B-45537CD03A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01"/>
          <a:stretch/>
        </p:blipFill>
        <p:spPr bwMode="auto">
          <a:xfrm>
            <a:off x="752474" y="1989818"/>
            <a:ext cx="4040188" cy="3951288"/>
          </a:xfrm>
          <a:prstGeom prst="rect">
            <a:avLst/>
          </a:prstGeom>
          <a:solidFill>
            <a:srgbClr val="FFFFFF"/>
          </a:solidFill>
        </p:spPr>
      </p:pic>
      <p:sp>
        <p:nvSpPr>
          <p:cNvPr id="3" name="Content Placeholder 2">
            <a:extLst>
              <a:ext uri="{FF2B5EF4-FFF2-40B4-BE49-F238E27FC236}">
                <a16:creationId xmlns:a16="http://schemas.microsoft.com/office/drawing/2014/main" id="{909C5DF7-1E34-4F68-98DE-46A14EB71997}"/>
              </a:ext>
            </a:extLst>
          </p:cNvPr>
          <p:cNvSpPr>
            <a:spLocks noGrp="1"/>
          </p:cNvSpPr>
          <p:nvPr>
            <p:ph sz="quarter" idx="4"/>
          </p:nvPr>
        </p:nvSpPr>
        <p:spPr>
          <a:xfrm>
            <a:off x="4847091" y="1987550"/>
            <a:ext cx="4041775" cy="3951288"/>
          </a:xfrm>
        </p:spPr>
        <p:txBody>
          <a:bodyPr>
            <a:normAutofit/>
          </a:bodyPr>
          <a:lstStyle/>
          <a:p>
            <a:pPr marL="0" indent="0">
              <a:buNone/>
            </a:pPr>
            <a:endParaRPr lang="en-US" i="1"/>
          </a:p>
          <a:p>
            <a:pPr marL="0" indent="0">
              <a:buNone/>
            </a:pPr>
            <a:endParaRPr lang="en-US" i="1"/>
          </a:p>
          <a:p>
            <a:pPr marL="0" indent="0">
              <a:buNone/>
            </a:pPr>
            <a:endParaRPr lang="en-US" i="1"/>
          </a:p>
          <a:p>
            <a:pPr marL="0" indent="0">
              <a:buNone/>
            </a:pPr>
            <a:r>
              <a:rPr lang="en-US" i="1"/>
              <a:t>Presiding</a:t>
            </a:r>
          </a:p>
          <a:p>
            <a:pPr marL="0" indent="0">
              <a:buNone/>
            </a:pPr>
            <a:r>
              <a:rPr lang="en-US" b="1"/>
              <a:t>William F. Smith</a:t>
            </a:r>
          </a:p>
          <a:p>
            <a:pPr marL="0" indent="0">
              <a:buNone/>
            </a:pPr>
            <a:r>
              <a:rPr lang="en-US" i="1"/>
              <a:t>Chair, ACCA Board of Directors</a:t>
            </a:r>
          </a:p>
          <a:p>
            <a:pPr marL="0" indent="0">
              <a:buNone/>
            </a:pPr>
            <a:r>
              <a:rPr lang="en-US" b="1"/>
              <a:t>Director of TechOps Training and Development </a:t>
            </a:r>
          </a:p>
          <a:p>
            <a:pPr marL="0" indent="0">
              <a:buNone/>
            </a:pPr>
            <a:r>
              <a:rPr lang="en-US" b="1"/>
              <a:t>Delta Air Lines</a:t>
            </a:r>
          </a:p>
          <a:p>
            <a:pPr marL="0" indent="0">
              <a:buNone/>
            </a:pPr>
            <a:endParaRPr lang="en-US"/>
          </a:p>
          <a:p>
            <a:endParaRPr lang="en-US" dirty="0"/>
          </a:p>
        </p:txBody>
      </p:sp>
      <p:sp>
        <p:nvSpPr>
          <p:cNvPr id="75" name="Slide Number Placeholder 6">
            <a:extLst>
              <a:ext uri="{FF2B5EF4-FFF2-40B4-BE49-F238E27FC236}">
                <a16:creationId xmlns:a16="http://schemas.microsoft.com/office/drawing/2014/main" id="{05DA41C5-48B8-4A1A-B5A1-4DCB9A4CC853}"/>
              </a:ext>
            </a:extLst>
          </p:cNvPr>
          <p:cNvSpPr>
            <a:spLocks noGrp="1"/>
          </p:cNvSpPr>
          <p:nvPr>
            <p:ph type="sldNum" sz="quarter" idx="12"/>
          </p:nvPr>
        </p:nvSpPr>
        <p:spPr>
          <a:xfrm>
            <a:off x="6553200" y="6356350"/>
            <a:ext cx="2133600" cy="365125"/>
          </a:xfrm>
        </p:spPr>
        <p:txBody>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2</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6957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E18A-4AD9-424A-AE09-17737A40B496}"/>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B5CA8423-981F-407E-BA1E-92A6646EA196}"/>
              </a:ext>
            </a:extLst>
          </p:cNvPr>
          <p:cNvSpPr>
            <a:spLocks noGrp="1"/>
          </p:cNvSpPr>
          <p:nvPr>
            <p:ph idx="1"/>
          </p:nvPr>
        </p:nvSpPr>
        <p:spPr/>
        <p:txBody>
          <a:bodyPr>
            <a:normAutofit/>
          </a:bodyPr>
          <a:lstStyle/>
          <a:p>
            <a:pPr lvl="0">
              <a:lnSpc>
                <a:spcPct val="100000"/>
              </a:lnSpc>
            </a:pPr>
            <a:r>
              <a:rPr lang="en-US" b="1" dirty="0"/>
              <a:t>Thank you for joining us!  </a:t>
            </a:r>
          </a:p>
          <a:p>
            <a:pPr lvl="0">
              <a:lnSpc>
                <a:spcPct val="100000"/>
              </a:lnSpc>
            </a:pPr>
            <a:r>
              <a:rPr lang="en-US" dirty="0"/>
              <a:t>Interested in addressing the board today?  Please sign up at the entry table and you will have the opportunity to address the board at the end of today’s meeting.  Each participant will be given two minutes to address the board during Public Comment.</a:t>
            </a:r>
          </a:p>
        </p:txBody>
      </p:sp>
      <p:sp>
        <p:nvSpPr>
          <p:cNvPr id="4" name="Slide Number Placeholder 3">
            <a:extLst>
              <a:ext uri="{FF2B5EF4-FFF2-40B4-BE49-F238E27FC236}">
                <a16:creationId xmlns:a16="http://schemas.microsoft.com/office/drawing/2014/main" id="{020E215E-BC72-4E84-BB3F-5AF5901CEE5F}"/>
              </a:ext>
            </a:extLst>
          </p:cNvPr>
          <p:cNvSpPr>
            <a:spLocks noGrp="1"/>
          </p:cNvSpPr>
          <p:nvPr>
            <p:ph type="sldNum" sz="quarter" idx="12"/>
          </p:nvPr>
        </p:nvSpPr>
        <p:spPr/>
        <p:txBody>
          <a:bodyPr/>
          <a:lstStyle/>
          <a:p>
            <a:fld id="{3D6C3DC6-EF6E-8948-BFE6-808D46D584D8}" type="slidenum">
              <a:rPr lang="en-US" smtClean="0"/>
              <a:t>3</a:t>
            </a:fld>
            <a:endParaRPr lang="en-US" dirty="0"/>
          </a:p>
        </p:txBody>
      </p:sp>
    </p:spTree>
    <p:extLst>
      <p:ext uri="{BB962C8B-B14F-4D97-AF65-F5344CB8AC3E}">
        <p14:creationId xmlns:p14="http://schemas.microsoft.com/office/powerpoint/2010/main" val="200796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pPr algn="ctr"/>
            <a:r>
              <a:rPr lang="en-US" dirty="0"/>
              <a:t>Virtual Meeting Norms</a:t>
            </a:r>
          </a:p>
        </p:txBody>
      </p:sp>
      <p:sp>
        <p:nvSpPr>
          <p:cNvPr id="12" name="Slide Number Placeholder 3">
            <a:extLst>
              <a:ext uri="{FF2B5EF4-FFF2-40B4-BE49-F238E27FC236}">
                <a16:creationId xmlns:a16="http://schemas.microsoft.com/office/drawing/2014/main" id="{0C148002-9EB8-495A-BB1C-15E96B88E541}"/>
              </a:ext>
            </a:extLst>
          </p:cNvPr>
          <p:cNvSpPr>
            <a:spLocks noGrp="1"/>
          </p:cNvSpPr>
          <p:nvPr>
            <p:ph type="sldNum" sz="quarter" idx="12"/>
          </p:nvPr>
        </p:nvSpPr>
        <p:spPr>
          <a:xfrm>
            <a:off x="6553200" y="6356350"/>
            <a:ext cx="2133600" cy="365125"/>
          </a:xfrm>
        </p:spPr>
        <p:txBody>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4</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graphicFrame>
        <p:nvGraphicFramePr>
          <p:cNvPr id="5" name="Content Placeholder 2">
            <a:extLst>
              <a:ext uri="{FF2B5EF4-FFF2-40B4-BE49-F238E27FC236}">
                <a16:creationId xmlns:a16="http://schemas.microsoft.com/office/drawing/2014/main" id="{F2179279-CDE3-4237-9181-42ACA62AC4BA}"/>
              </a:ext>
            </a:extLst>
          </p:cNvPr>
          <p:cNvGraphicFramePr>
            <a:graphicFrameLocks noGrp="1"/>
          </p:cNvGraphicFramePr>
          <p:nvPr>
            <p:ph idx="1"/>
            <p:extLst>
              <p:ext uri="{D42A27DB-BD31-4B8C-83A1-F6EECF244321}">
                <p14:modId xmlns:p14="http://schemas.microsoft.com/office/powerpoint/2010/main" val="11734482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296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5386-F21A-4F1D-A74D-C05A58EA2EC1}"/>
              </a:ext>
            </a:extLst>
          </p:cNvPr>
          <p:cNvSpPr>
            <a:spLocks noGrp="1"/>
          </p:cNvSpPr>
          <p:nvPr>
            <p:ph type="title"/>
          </p:nvPr>
        </p:nvSpPr>
        <p:spPr>
          <a:xfrm>
            <a:off x="571501" y="559678"/>
            <a:ext cx="8011184" cy="4952492"/>
          </a:xfrm>
        </p:spPr>
        <p:txBody>
          <a:bodyPr/>
          <a:lstStyle/>
          <a:p>
            <a:pPr algn="ctr"/>
            <a:r>
              <a:rPr lang="en-US" dirty="0"/>
              <a:t>Agenda</a:t>
            </a:r>
          </a:p>
        </p:txBody>
      </p:sp>
      <p:sp>
        <p:nvSpPr>
          <p:cNvPr id="3" name="Content Placeholder 2">
            <a:extLst>
              <a:ext uri="{FF2B5EF4-FFF2-40B4-BE49-F238E27FC236}">
                <a16:creationId xmlns:a16="http://schemas.microsoft.com/office/drawing/2014/main" id="{07A464EA-7BA3-4BE6-B9E3-C9D172B001FE}"/>
              </a:ext>
            </a:extLst>
          </p:cNvPr>
          <p:cNvSpPr>
            <a:spLocks noGrp="1"/>
          </p:cNvSpPr>
          <p:nvPr>
            <p:ph idx="1"/>
          </p:nvPr>
        </p:nvSpPr>
        <p:spPr>
          <a:xfrm>
            <a:off x="1001485" y="1719943"/>
            <a:ext cx="8229600" cy="4525963"/>
          </a:xfrm>
        </p:spPr>
        <p:txBody>
          <a:bodyPr/>
          <a:lstStyle/>
          <a:p>
            <a:pPr marL="0" marR="0" indent="0" algn="ctr">
              <a:lnSpc>
                <a:spcPct val="107000"/>
              </a:lnSpc>
              <a:spcBef>
                <a:spcPts val="0"/>
              </a:spcBef>
              <a:spcAft>
                <a:spcPts val="0"/>
              </a:spcAft>
              <a:buNone/>
            </a:pPr>
            <a:r>
              <a:rPr lang="en-US" sz="16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Call to order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Roll Call; Establish Quorum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Action Items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200" b="1" dirty="0">
                <a:effectLst/>
                <a:latin typeface="Calibri" panose="020F0502020204030204" pitchFamily="34" charset="0"/>
                <a:ea typeface="Calibri" panose="020F0502020204030204" pitchFamily="34" charset="0"/>
                <a:cs typeface="Arial" panose="020B0604020202020204" pitchFamily="34" charset="0"/>
              </a:rPr>
              <a:t>Approval of Agenda</a:t>
            </a:r>
            <a:r>
              <a:rPr lang="en-US" sz="1200"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200" b="1" dirty="0">
                <a:effectLst/>
                <a:latin typeface="Calibri" panose="020F0502020204030204" pitchFamily="34" charset="0"/>
                <a:ea typeface="Calibri" panose="020F0502020204030204" pitchFamily="34" charset="0"/>
                <a:cs typeface="Arial" panose="020B0604020202020204" pitchFamily="34" charset="0"/>
              </a:rPr>
              <a:t>Approval of Previous Minutes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Discussion Items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200" b="1" dirty="0">
                <a:effectLst/>
                <a:latin typeface="Calibri" panose="020F0502020204030204" pitchFamily="34" charset="0"/>
                <a:ea typeface="Calibri" panose="020F0502020204030204" pitchFamily="34" charset="0"/>
                <a:cs typeface="Arial" panose="020B0604020202020204" pitchFamily="34" charset="0"/>
              </a:rPr>
              <a:t>Budget Development Presentation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Announcements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Public Comment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Clr>
                <a:srgbClr val="D47B22"/>
              </a:buClr>
              <a:buFont typeface="+mj-lt"/>
              <a:buAutoNum type="romanUcPeriod"/>
            </a:pPr>
            <a:r>
              <a:rPr lang="en-US" sz="1200" b="1" dirty="0">
                <a:effectLst/>
                <a:latin typeface="Calibri" panose="020F0502020204030204" pitchFamily="34" charset="0"/>
                <a:ea typeface="Calibri" panose="020F0502020204030204" pitchFamily="34" charset="0"/>
                <a:cs typeface="Arial" panose="020B0604020202020204" pitchFamily="34" charset="0"/>
              </a:rPr>
              <a:t>Adjournment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A2242C90-E287-4358-9C8B-08916610F76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05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3074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AB70-0636-4BF3-BF14-11D556BCEC92}"/>
              </a:ext>
            </a:extLst>
          </p:cNvPr>
          <p:cNvSpPr>
            <a:spLocks noGrp="1"/>
          </p:cNvSpPr>
          <p:nvPr>
            <p:ph type="title"/>
          </p:nvPr>
        </p:nvSpPr>
        <p:spPr>
          <a:xfrm>
            <a:off x="571500" y="559678"/>
            <a:ext cx="2675936" cy="4952492"/>
          </a:xfrm>
        </p:spPr>
        <p:txBody>
          <a:bodyPr>
            <a:normAutofit/>
          </a:bodyPr>
          <a:lstStyle/>
          <a:p>
            <a:r>
              <a:rPr lang="en-US" sz="2400" b="1" dirty="0">
                <a:solidFill>
                  <a:schemeClr val="tx1"/>
                </a:solidFill>
              </a:rPr>
              <a:t>Approved </a:t>
            </a:r>
            <a:br>
              <a:rPr lang="en-US" sz="2400" b="1" dirty="0">
                <a:solidFill>
                  <a:schemeClr val="tx1"/>
                </a:solidFill>
              </a:rPr>
            </a:br>
            <a:r>
              <a:rPr lang="en-US" sz="2400" b="1" dirty="0">
                <a:solidFill>
                  <a:schemeClr val="tx1"/>
                </a:solidFill>
              </a:rPr>
              <a:t>Ranking of Priorities</a:t>
            </a:r>
          </a:p>
        </p:txBody>
      </p:sp>
      <p:sp>
        <p:nvSpPr>
          <p:cNvPr id="4" name="Slide Number Placeholder 3">
            <a:extLst>
              <a:ext uri="{FF2B5EF4-FFF2-40B4-BE49-F238E27FC236}">
                <a16:creationId xmlns:a16="http://schemas.microsoft.com/office/drawing/2014/main" id="{5BB84B3D-1260-44E8-AD03-B38BDB6C0A07}"/>
              </a:ext>
            </a:extLst>
          </p:cNvPr>
          <p:cNvSpPr>
            <a:spLocks noGrp="1"/>
          </p:cNvSpPr>
          <p:nvPr>
            <p:ph type="sldNum" sz="quarter" idx="12"/>
          </p:nvPr>
        </p:nvSpPr>
        <p:spPr>
          <a:xfrm>
            <a:off x="8838008" y="5607592"/>
            <a:ext cx="305991" cy="365125"/>
          </a:xfrm>
        </p:spPr>
        <p:txBody>
          <a:bodyPr>
            <a:normAutofit/>
          </a:bodyPr>
          <a:lstStyle/>
          <a:p>
            <a:pPr>
              <a:spcAft>
                <a:spcPts val="600"/>
              </a:spcAft>
            </a:pPr>
            <a:fld id="{3D6C3DC6-EF6E-8948-BFE6-808D46D584D8}" type="slidenum">
              <a:rPr lang="en-US" smtClean="0"/>
              <a:pPr>
                <a:spcAft>
                  <a:spcPts val="600"/>
                </a:spcAft>
              </a:pPr>
              <a:t>6</a:t>
            </a:fld>
            <a:endParaRPr lang="en-US"/>
          </a:p>
        </p:txBody>
      </p:sp>
      <p:graphicFrame>
        <p:nvGraphicFramePr>
          <p:cNvPr id="6" name="Content Placeholder 2">
            <a:extLst>
              <a:ext uri="{FF2B5EF4-FFF2-40B4-BE49-F238E27FC236}">
                <a16:creationId xmlns:a16="http://schemas.microsoft.com/office/drawing/2014/main" id="{09275EB2-C601-4252-9F57-7A5D8CCA6B31}"/>
              </a:ext>
            </a:extLst>
          </p:cNvPr>
          <p:cNvGraphicFramePr>
            <a:graphicFrameLocks noGrp="1"/>
          </p:cNvGraphicFramePr>
          <p:nvPr>
            <p:ph idx="1"/>
            <p:extLst>
              <p:ext uri="{D42A27DB-BD31-4B8C-83A1-F6EECF244321}">
                <p14:modId xmlns:p14="http://schemas.microsoft.com/office/powerpoint/2010/main" val="4262090017"/>
              </p:ext>
            </p:extLst>
          </p:nvPr>
        </p:nvGraphicFramePr>
        <p:xfrm>
          <a:off x="3886200" y="568325"/>
          <a:ext cx="4686300" cy="5656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8717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7725" y="709358"/>
            <a:ext cx="8406158" cy="158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7271" y="6219824"/>
            <a:ext cx="1160412" cy="523875"/>
          </a:xfrm>
          <a:prstGeom prst="rect">
            <a:avLst/>
          </a:prstGeom>
        </p:spPr>
      </p:pic>
      <p:sp>
        <p:nvSpPr>
          <p:cNvPr id="2" name="TextBox 1"/>
          <p:cNvSpPr txBox="1"/>
          <p:nvPr/>
        </p:nvSpPr>
        <p:spPr>
          <a:xfrm>
            <a:off x="880716" y="76243"/>
            <a:ext cx="8166967" cy="584775"/>
          </a:xfrm>
          <a:prstGeom prst="rect">
            <a:avLst/>
          </a:prstGeom>
          <a:noFill/>
        </p:spPr>
        <p:txBody>
          <a:bodyPr wrap="square" rtlCol="0">
            <a:spAutoFit/>
          </a:bodyPr>
          <a:lstStyle/>
          <a:p>
            <a:pPr algn="ctr"/>
            <a:r>
              <a:rPr lang="en-US" sz="3200" b="1" i="1" dirty="0">
                <a:latin typeface="+mj-lt"/>
              </a:rPr>
              <a:t>FY23 Budget Parameters</a:t>
            </a:r>
          </a:p>
        </p:txBody>
      </p:sp>
      <p:graphicFrame>
        <p:nvGraphicFramePr>
          <p:cNvPr id="4" name="Table 3"/>
          <p:cNvGraphicFramePr>
            <a:graphicFrameLocks noGrp="1"/>
          </p:cNvGraphicFramePr>
          <p:nvPr/>
        </p:nvGraphicFramePr>
        <p:xfrm>
          <a:off x="994298" y="1057247"/>
          <a:ext cx="7723574" cy="4361303"/>
        </p:xfrm>
        <a:graphic>
          <a:graphicData uri="http://schemas.openxmlformats.org/drawingml/2006/table">
            <a:tbl>
              <a:tblPr firstRow="1" bandRow="1">
                <a:tableStyleId>{5C22544A-7EE6-4342-B048-85BDC9FD1C3A}</a:tableStyleId>
              </a:tblPr>
              <a:tblGrid>
                <a:gridCol w="3588335">
                  <a:extLst>
                    <a:ext uri="{9D8B030D-6E8A-4147-A177-3AD203B41FA5}">
                      <a16:colId xmlns:a16="http://schemas.microsoft.com/office/drawing/2014/main" val="20000"/>
                    </a:ext>
                  </a:extLst>
                </a:gridCol>
                <a:gridCol w="4135239">
                  <a:extLst>
                    <a:ext uri="{9D8B030D-6E8A-4147-A177-3AD203B41FA5}">
                      <a16:colId xmlns:a16="http://schemas.microsoft.com/office/drawing/2014/main" val="20001"/>
                    </a:ext>
                  </a:extLst>
                </a:gridCol>
              </a:tblGrid>
              <a:tr h="825623">
                <a:tc>
                  <a:txBody>
                    <a:bodyPr/>
                    <a:lstStyle/>
                    <a:p>
                      <a:pPr algn="ctr"/>
                      <a:endParaRPr lang="en-US" sz="2000" dirty="0">
                        <a:latin typeface="Arial" panose="020B0604020202020204" pitchFamily="34" charset="0"/>
                        <a:cs typeface="Arial" panose="020B0604020202020204" pitchFamily="34" charset="0"/>
                      </a:endParaRPr>
                    </a:p>
                    <a:p>
                      <a:pPr algn="ctr"/>
                      <a:r>
                        <a:rPr lang="en-US" sz="2000" dirty="0">
                          <a:latin typeface="Arial" panose="020B0604020202020204" pitchFamily="34" charset="0"/>
                          <a:cs typeface="Arial" panose="020B0604020202020204" pitchFamily="34" charset="0"/>
                        </a:rPr>
                        <a:t>FY23 </a:t>
                      </a:r>
                      <a:r>
                        <a:rPr lang="en-US" sz="2000" baseline="0" dirty="0">
                          <a:latin typeface="Arial" panose="020B0604020202020204" pitchFamily="34" charset="0"/>
                          <a:cs typeface="Arial" panose="020B0604020202020204" pitchFamily="34" charset="0"/>
                        </a:rPr>
                        <a:t>School Priorities</a:t>
                      </a:r>
                      <a:endParaRPr lang="en-US" sz="2000" dirty="0">
                        <a:latin typeface="Arial" panose="020B0604020202020204" pitchFamily="34" charset="0"/>
                        <a:cs typeface="Arial" panose="020B0604020202020204" pitchFamily="34" charset="0"/>
                      </a:endParaRPr>
                    </a:p>
                  </a:txBody>
                  <a:tcPr/>
                </a:tc>
                <a:tc>
                  <a:txBody>
                    <a:bodyPr/>
                    <a:lstStyle/>
                    <a:p>
                      <a:pPr algn="ctr"/>
                      <a:endParaRPr lang="en-US" sz="2000" dirty="0">
                        <a:latin typeface="Arial" panose="020B0604020202020204" pitchFamily="34" charset="0"/>
                        <a:cs typeface="Arial" panose="020B0604020202020204" pitchFamily="34" charset="0"/>
                      </a:endParaRPr>
                    </a:p>
                    <a:p>
                      <a:pPr algn="ctr"/>
                      <a:r>
                        <a:rPr lang="en-US" sz="2000" dirty="0">
                          <a:latin typeface="Arial" panose="020B0604020202020204" pitchFamily="34" charset="0"/>
                          <a:cs typeface="Arial" panose="020B0604020202020204" pitchFamily="34" charset="0"/>
                        </a:rPr>
                        <a:t>Rationale</a:t>
                      </a:r>
                    </a:p>
                  </a:txBody>
                  <a:tcPr/>
                </a:tc>
                <a:extLst>
                  <a:ext uri="{0D108BD9-81ED-4DB2-BD59-A6C34878D82A}">
                    <a16:rowId xmlns:a16="http://schemas.microsoft.com/office/drawing/2014/main" val="10000"/>
                  </a:ext>
                </a:extLst>
              </a:tr>
              <a:tr h="825623">
                <a:tc>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n-US" sz="2000" dirty="0"/>
                        <a:t>Economic and Workforce Development</a:t>
                      </a: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txBody>
                  <a:tcPr/>
                </a:tc>
                <a:tc>
                  <a:txBody>
                    <a:bodyPr/>
                    <a:lstStyle/>
                    <a:p>
                      <a:pPr algn="ctr"/>
                      <a:r>
                        <a:rPr lang="en-US" sz="2000" dirty="0"/>
                        <a:t>Increase student participation in work-based learning opportunities </a:t>
                      </a:r>
                    </a:p>
                    <a:p>
                      <a:pPr algn="ctr"/>
                      <a:endParaRPr lang="en-US" sz="2000" dirty="0"/>
                    </a:p>
                    <a:p>
                      <a:pPr algn="ctr"/>
                      <a:r>
                        <a:rPr lang="en-US" sz="2000" dirty="0"/>
                        <a:t>Ensure all pathway offerings at ACCA are customized to meet Metro-Atlanta business and industry needs</a:t>
                      </a:r>
                    </a:p>
                    <a:p>
                      <a:pPr algn="ctr"/>
                      <a:endParaRPr lang="en-US" sz="2000" dirty="0"/>
                    </a:p>
                  </a:txBody>
                  <a:tcPr/>
                </a:tc>
                <a:extLst>
                  <a:ext uri="{0D108BD9-81ED-4DB2-BD59-A6C34878D82A}">
                    <a16:rowId xmlns:a16="http://schemas.microsoft.com/office/drawing/2014/main" val="10001"/>
                  </a:ext>
                </a:extLst>
              </a:tr>
              <a:tr h="8256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ea typeface="Calibri" panose="020F0502020204030204" pitchFamily="34" charset="0"/>
                          <a:cs typeface="Times New Roman" panose="02020603050405020304" pitchFamily="18" charset="0"/>
                        </a:rPr>
                        <a:t>Teaching and Assessing for Learning</a:t>
                      </a:r>
                    </a:p>
                    <a:p>
                      <a:pPr algn="ctr"/>
                      <a:endParaRPr lang="en-US" sz="200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dirty="0">
                          <a:solidFill>
                            <a:prstClr val="black"/>
                          </a:solidFill>
                        </a:rPr>
                        <a:t>Implement a plan to increase student enrollment and success in courses that offer dual enrollment credits .</a:t>
                      </a:r>
                    </a:p>
                    <a:p>
                      <a:pPr algn="ctr"/>
                      <a:endParaRPr lang="en-US" sz="2000" dirty="0"/>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D6C3DC6-EF6E-8948-BFE6-808D46D584D8}" type="slidenum">
              <a:rPr lang="en-US" smtClean="0"/>
              <a:t>7</a:t>
            </a:fld>
            <a:endParaRPr lang="en-US" dirty="0"/>
          </a:p>
        </p:txBody>
      </p:sp>
    </p:spTree>
    <p:extLst>
      <p:ext uri="{BB962C8B-B14F-4D97-AF65-F5344CB8AC3E}">
        <p14:creationId xmlns:p14="http://schemas.microsoft.com/office/powerpoint/2010/main" val="143009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825" b="0" i="1" u="none" strike="noStrike" kern="1200" cap="none" spc="0" normalizeH="0" baseline="0" noProof="0" smtClean="0">
                <a:ln>
                  <a:noFill/>
                </a:ln>
                <a:solidFill>
                  <a:srgbClr val="F5F5F5"/>
                </a:solidFill>
                <a:effectLst/>
                <a:uLnTx/>
                <a:uFillTx/>
                <a:latin typeface="Century Schoolbook" panose="0204060405050502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825" b="0" i="1" u="none" strike="noStrike" kern="1200" cap="none" spc="0" normalizeH="0" baseline="0" noProof="0" dirty="0">
              <a:ln>
                <a:noFill/>
              </a:ln>
              <a:solidFill>
                <a:srgbClr val="F5F5F5"/>
              </a:solidFill>
              <a:effectLst/>
              <a:uLnTx/>
              <a:uFillTx/>
              <a:latin typeface="Century Schoolbook" panose="02040604050505020304"/>
              <a:ea typeface="+mn-ea"/>
              <a:cs typeface="+mn-cs"/>
            </a:endParaRPr>
          </a:p>
        </p:txBody>
      </p:sp>
      <p:sp>
        <p:nvSpPr>
          <p:cNvPr id="4" name="Title 1"/>
          <p:cNvSpPr txBox="1">
            <a:spLocks/>
          </p:cNvSpPr>
          <p:nvPr/>
        </p:nvSpPr>
        <p:spPr>
          <a:xfrm>
            <a:off x="457200" y="150073"/>
            <a:ext cx="8229600" cy="390380"/>
          </a:xfrm>
          <a:prstGeom prst="rect">
            <a:avLst/>
          </a:prstGeom>
        </p:spPr>
        <p:txBody>
          <a:bodyPr vert="horz" lIns="91440" tIns="45720" rIns="91440" bIns="45720" rtlCol="0" anchor="ctr">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ysClr val="windowText" lastClr="000000"/>
                </a:solidFill>
                <a:effectLst/>
                <a:uLnTx/>
                <a:uFillTx/>
                <a:latin typeface="Calibri"/>
                <a:ea typeface="+mj-ea"/>
                <a:cs typeface="+mj-cs"/>
              </a:rPr>
              <a:t>School Allocation</a:t>
            </a:r>
          </a:p>
        </p:txBody>
      </p:sp>
      <p:graphicFrame>
        <p:nvGraphicFramePr>
          <p:cNvPr id="6" name="Table 5">
            <a:extLst>
              <a:ext uri="{FF2B5EF4-FFF2-40B4-BE49-F238E27FC236}">
                <a16:creationId xmlns:a16="http://schemas.microsoft.com/office/drawing/2014/main" id="{B478C836-8256-494B-B410-B0C6A6F86BD8}"/>
              </a:ext>
            </a:extLst>
          </p:cNvPr>
          <p:cNvGraphicFramePr>
            <a:graphicFrameLocks noGrp="1"/>
          </p:cNvGraphicFramePr>
          <p:nvPr/>
        </p:nvGraphicFramePr>
        <p:xfrm>
          <a:off x="2310962" y="692885"/>
          <a:ext cx="4522076" cy="5777258"/>
        </p:xfrm>
        <a:graphic>
          <a:graphicData uri="http://schemas.openxmlformats.org/drawingml/2006/table">
            <a:tbl>
              <a:tblPr/>
              <a:tblGrid>
                <a:gridCol w="1434772">
                  <a:extLst>
                    <a:ext uri="{9D8B030D-6E8A-4147-A177-3AD203B41FA5}">
                      <a16:colId xmlns:a16="http://schemas.microsoft.com/office/drawing/2014/main" val="3145945022"/>
                    </a:ext>
                  </a:extLst>
                </a:gridCol>
                <a:gridCol w="915812">
                  <a:extLst>
                    <a:ext uri="{9D8B030D-6E8A-4147-A177-3AD203B41FA5}">
                      <a16:colId xmlns:a16="http://schemas.microsoft.com/office/drawing/2014/main" val="3232299722"/>
                    </a:ext>
                  </a:extLst>
                </a:gridCol>
                <a:gridCol w="993147">
                  <a:extLst>
                    <a:ext uri="{9D8B030D-6E8A-4147-A177-3AD203B41FA5}">
                      <a16:colId xmlns:a16="http://schemas.microsoft.com/office/drawing/2014/main" val="2183143959"/>
                    </a:ext>
                  </a:extLst>
                </a:gridCol>
                <a:gridCol w="1178345">
                  <a:extLst>
                    <a:ext uri="{9D8B030D-6E8A-4147-A177-3AD203B41FA5}">
                      <a16:colId xmlns:a16="http://schemas.microsoft.com/office/drawing/2014/main" val="2690341309"/>
                    </a:ext>
                  </a:extLst>
                </a:gridCol>
              </a:tblGrid>
              <a:tr h="191883">
                <a:tc gridSpan="4">
                  <a:txBody>
                    <a:bodyPr/>
                    <a:lstStyle/>
                    <a:p>
                      <a:pPr algn="ctr" fontAlgn="b"/>
                      <a:r>
                        <a:rPr lang="en-US" sz="1000" b="1" i="0" u="none" strike="noStrike">
                          <a:solidFill>
                            <a:srgbClr val="FFFFFF"/>
                          </a:solidFill>
                          <a:effectLst/>
                          <a:latin typeface="Calibri" panose="020F0502020204030204" pitchFamily="34" charset="0"/>
                        </a:rPr>
                        <a:t>FY2023 TOTAL SCHOOL ALLOCATIONS</a:t>
                      </a:r>
                    </a:p>
                  </a:txBody>
                  <a:tcPr marL="6111" marR="6111" marT="6111" marB="29332" anchor="b">
                    <a:lnL>
                      <a:noFill/>
                    </a:lnL>
                    <a:lnR>
                      <a:noFill/>
                    </a:lnR>
                    <a:lnT>
                      <a:noFill/>
                    </a:lnT>
                    <a:lnB>
                      <a:noFill/>
                    </a:lnB>
                    <a:solidFill>
                      <a:srgbClr val="3362A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50014410"/>
                  </a:ext>
                </a:extLst>
              </a:tr>
              <a:tr h="172328">
                <a:tc>
                  <a:txBody>
                    <a:bodyPr/>
                    <a:lstStyle/>
                    <a:p>
                      <a:pPr algn="l" fontAlgn="b"/>
                      <a:r>
                        <a:rPr lang="en-US" sz="900" b="0" i="0" u="none" strike="noStrike">
                          <a:effectLst/>
                          <a:latin typeface="Calibri" panose="020F0502020204030204" pitchFamily="34" charset="0"/>
                        </a:rPr>
                        <a:t>School</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ACCA</a:t>
                      </a:r>
                    </a:p>
                  </a:txBody>
                  <a:tcPr marL="6111" marR="6111" marT="6111" marB="29332"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4963793"/>
                  </a:ext>
                </a:extLst>
              </a:tr>
              <a:tr h="172328">
                <a:tc>
                  <a:txBody>
                    <a:bodyPr/>
                    <a:lstStyle/>
                    <a:p>
                      <a:pPr algn="l" fontAlgn="b"/>
                      <a:r>
                        <a:rPr lang="en-US" sz="900" b="0" i="0" u="none" strike="noStrike">
                          <a:effectLst/>
                          <a:latin typeface="Calibri" panose="020F0502020204030204" pitchFamily="34" charset="0"/>
                        </a:rPr>
                        <a:t>Location</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 6097 </a:t>
                      </a:r>
                    </a:p>
                  </a:txBody>
                  <a:tcPr marL="6111" marR="6111" marT="6111" marB="29332"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5957462"/>
                  </a:ext>
                </a:extLst>
              </a:tr>
              <a:tr h="172328">
                <a:tc>
                  <a:txBody>
                    <a:bodyPr/>
                    <a:lstStyle/>
                    <a:p>
                      <a:pPr algn="l" fontAlgn="b"/>
                      <a:r>
                        <a:rPr lang="en-US" sz="900" b="0" i="0" u="none" strike="noStrike">
                          <a:effectLst/>
                          <a:latin typeface="Calibri" panose="020F0502020204030204" pitchFamily="34" charset="0"/>
                        </a:rPr>
                        <a:t>Level</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 HS </a:t>
                      </a:r>
                    </a:p>
                  </a:txBody>
                  <a:tcPr marL="6111" marR="6111" marT="6111" marB="29332"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6896559"/>
                  </a:ext>
                </a:extLst>
              </a:tr>
              <a:tr h="172328">
                <a:tc>
                  <a:txBody>
                    <a:bodyPr/>
                    <a:lstStyle/>
                    <a:p>
                      <a:pPr algn="l" fontAlgn="b"/>
                      <a:r>
                        <a:rPr lang="en-US" sz="900" b="0" i="0" u="none" strike="noStrike">
                          <a:effectLst/>
                          <a:latin typeface="Calibri" panose="020F0502020204030204" pitchFamily="34" charset="0"/>
                        </a:rPr>
                        <a:t>FY2023 Projected Enrollment</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7163985"/>
                  </a:ext>
                </a:extLst>
              </a:tr>
              <a:tr h="172328">
                <a:tc>
                  <a:txBody>
                    <a:bodyPr/>
                    <a:lstStyle/>
                    <a:p>
                      <a:pPr algn="l" fontAlgn="b"/>
                      <a:r>
                        <a:rPr lang="en-US" sz="900" b="0" i="0" u="none" strike="noStrike">
                          <a:effectLst/>
                          <a:latin typeface="Calibri" panose="020F0502020204030204" pitchFamily="34" charset="0"/>
                        </a:rPr>
                        <a:t>Change in Enrollment</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5125314"/>
                  </a:ext>
                </a:extLst>
              </a:tr>
              <a:tr h="172328">
                <a:tc>
                  <a:txBody>
                    <a:bodyPr/>
                    <a:lstStyle/>
                    <a:p>
                      <a:pPr algn="l" fontAlgn="b"/>
                      <a:r>
                        <a:rPr lang="en-US" sz="900" b="0" i="0" u="none" strike="noStrike">
                          <a:effectLst/>
                          <a:latin typeface="Calibri" panose="020F0502020204030204" pitchFamily="34" charset="0"/>
                        </a:rPr>
                        <a:t>Total Earned</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900" b="1" i="0" u="none" strike="noStrike">
                          <a:effectLst/>
                          <a:latin typeface="Calibri" panose="020F0502020204030204" pitchFamily="34" charset="0"/>
                        </a:rPr>
                        <a:t>$2,483,011</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6592264"/>
                  </a:ext>
                </a:extLst>
              </a:tr>
              <a:tr h="191883">
                <a:tc>
                  <a:txBody>
                    <a:bodyPr/>
                    <a:lstStyle/>
                    <a:p>
                      <a:pPr algn="ctr" fontAlgn="b"/>
                      <a:endParaRPr lang="en-US" sz="1000" b="1" i="0" u="none" strike="noStrike">
                        <a:solidFill>
                          <a:srgbClr val="FFFFFF"/>
                        </a:solidFill>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000" b="1" i="0" u="none" strike="noStrike">
                        <a:solidFill>
                          <a:srgbClr val="FFFFFF"/>
                        </a:solidFill>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000" b="1" i="0" u="none" strike="noStrike">
                        <a:solidFill>
                          <a:srgbClr val="FFFFFF"/>
                        </a:solidFill>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000" b="1" i="0" u="none" strike="noStrike">
                        <a:solidFill>
                          <a:srgbClr val="FFFFFF"/>
                        </a:solidFill>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3809396"/>
                  </a:ext>
                </a:extLst>
              </a:tr>
              <a:tr h="152773">
                <a:tc>
                  <a:txBody>
                    <a:bodyPr/>
                    <a:lstStyle/>
                    <a:p>
                      <a:pPr algn="l" fontAlgn="b"/>
                      <a:r>
                        <a:rPr lang="en-US" sz="800" b="1" i="0" u="none" strike="noStrike">
                          <a:effectLst/>
                          <a:latin typeface="Calibri" panose="020F0502020204030204" pitchFamily="34" charset="0"/>
                        </a:rPr>
                        <a:t>Additional Earnings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342888632"/>
                  </a:ext>
                </a:extLst>
              </a:tr>
              <a:tr h="152773">
                <a:tc>
                  <a:txBody>
                    <a:bodyPr/>
                    <a:lstStyle/>
                    <a:p>
                      <a:pPr algn="l" fontAlgn="b"/>
                      <a:r>
                        <a:rPr lang="en-US" sz="800" b="0" i="0" u="none" strike="noStrike">
                          <a:effectLst/>
                          <a:latin typeface="Calibri" panose="020F0502020204030204" pitchFamily="34" charset="0"/>
                        </a:rPr>
                        <a:t>Signature</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44622"/>
                  </a:ext>
                </a:extLst>
              </a:tr>
              <a:tr h="152773">
                <a:tc>
                  <a:txBody>
                    <a:bodyPr/>
                    <a:lstStyle/>
                    <a:p>
                      <a:pPr algn="l" fontAlgn="b"/>
                      <a:r>
                        <a:rPr lang="en-US" sz="800" b="0" i="0" u="none" strike="noStrike">
                          <a:effectLst/>
                          <a:latin typeface="Calibri" panose="020F0502020204030204" pitchFamily="34" charset="0"/>
                        </a:rPr>
                        <a:t>Turnaround</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7934129"/>
                  </a:ext>
                </a:extLst>
              </a:tr>
              <a:tr h="152773">
                <a:tc>
                  <a:txBody>
                    <a:bodyPr/>
                    <a:lstStyle/>
                    <a:p>
                      <a:pPr algn="l" fontAlgn="b"/>
                      <a:r>
                        <a:rPr lang="en-US" sz="800" b="0" i="0" u="none" strike="noStrike">
                          <a:effectLst/>
                          <a:latin typeface="Calibri" panose="020F0502020204030204" pitchFamily="34" charset="0"/>
                        </a:rPr>
                        <a:t>Title I</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021756"/>
                  </a:ext>
                </a:extLst>
              </a:tr>
              <a:tr h="152773">
                <a:tc>
                  <a:txBody>
                    <a:bodyPr/>
                    <a:lstStyle/>
                    <a:p>
                      <a:pPr algn="l" fontAlgn="b"/>
                      <a:r>
                        <a:rPr lang="en-US" sz="800" b="0" i="0" u="none" strike="noStrike">
                          <a:effectLst/>
                          <a:latin typeface="Calibri" panose="020F0502020204030204" pitchFamily="34" charset="0"/>
                        </a:rPr>
                        <a:t>Title I Holdback</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533369"/>
                  </a:ext>
                </a:extLst>
              </a:tr>
              <a:tr h="152773">
                <a:tc>
                  <a:txBody>
                    <a:bodyPr/>
                    <a:lstStyle/>
                    <a:p>
                      <a:pPr algn="l" fontAlgn="b"/>
                      <a:r>
                        <a:rPr lang="en-US" sz="800" b="0" i="0" u="none" strike="noStrike">
                          <a:effectLst/>
                          <a:latin typeface="Calibri" panose="020F0502020204030204" pitchFamily="34" charset="0"/>
                        </a:rPr>
                        <a:t>Title I Family Engagement</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6634495"/>
                  </a:ext>
                </a:extLst>
              </a:tr>
              <a:tr h="152773">
                <a:tc>
                  <a:txBody>
                    <a:bodyPr/>
                    <a:lstStyle/>
                    <a:p>
                      <a:pPr algn="l" fontAlgn="b"/>
                      <a:r>
                        <a:rPr lang="en-US" sz="800" b="0" i="0" u="none" strike="noStrike">
                          <a:effectLst/>
                          <a:latin typeface="Calibri" panose="020F0502020204030204" pitchFamily="34" charset="0"/>
                        </a:rPr>
                        <a:t>Title I School Improvement</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4173674"/>
                  </a:ext>
                </a:extLst>
              </a:tr>
              <a:tr h="152773">
                <a:tc>
                  <a:txBody>
                    <a:bodyPr/>
                    <a:lstStyle/>
                    <a:p>
                      <a:pPr algn="l" fontAlgn="b"/>
                      <a:r>
                        <a:rPr lang="en-US" sz="800" b="0" i="0" u="none" strike="noStrike">
                          <a:effectLst/>
                          <a:latin typeface="Calibri" panose="020F0502020204030204" pitchFamily="34" charset="0"/>
                        </a:rPr>
                        <a:t>Title IV Behavior</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902517"/>
                  </a:ext>
                </a:extLst>
              </a:tr>
              <a:tr h="152773">
                <a:tc>
                  <a:txBody>
                    <a:bodyPr/>
                    <a:lstStyle/>
                    <a:p>
                      <a:pPr algn="l" fontAlgn="b"/>
                      <a:r>
                        <a:rPr lang="en-US" sz="800" b="0" i="0" u="none" strike="noStrike">
                          <a:effectLst/>
                          <a:latin typeface="Calibri" panose="020F0502020204030204" pitchFamily="34" charset="0"/>
                        </a:rPr>
                        <a:t>Summer Bridge</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562592"/>
                  </a:ext>
                </a:extLst>
              </a:tr>
              <a:tr h="152773">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805401"/>
                  </a:ext>
                </a:extLst>
              </a:tr>
              <a:tr h="152773">
                <a:tc>
                  <a:txBody>
                    <a:bodyPr/>
                    <a:lstStyle/>
                    <a:p>
                      <a:pPr algn="l" fontAlgn="b"/>
                      <a:r>
                        <a:rPr lang="en-US" sz="800" b="0" i="0" u="none" strike="noStrike">
                          <a:effectLst/>
                          <a:latin typeface="Calibri" panose="020F0502020204030204" pitchFamily="34" charset="0"/>
                        </a:rPr>
                        <a:t>Field Trip Transportation</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$21,000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941683"/>
                  </a:ext>
                </a:extLst>
              </a:tr>
              <a:tr h="152773">
                <a:tc>
                  <a:txBody>
                    <a:bodyPr/>
                    <a:lstStyle/>
                    <a:p>
                      <a:pPr algn="l" fontAlgn="b"/>
                      <a:r>
                        <a:rPr lang="en-US" sz="800" b="0" i="0" u="none" strike="noStrike">
                          <a:effectLst/>
                          <a:latin typeface="Calibri" panose="020F0502020204030204" pitchFamily="34" charset="0"/>
                        </a:rPr>
                        <a:t>Dual Campus Supplement</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579923"/>
                  </a:ext>
                </a:extLst>
              </a:tr>
              <a:tr h="152773">
                <a:tc>
                  <a:txBody>
                    <a:bodyPr/>
                    <a:lstStyle/>
                    <a:p>
                      <a:pPr algn="l" fontAlgn="b"/>
                      <a:r>
                        <a:rPr lang="en-US" sz="800" b="0" i="0" u="none" strike="noStrike">
                          <a:effectLst/>
                          <a:latin typeface="Calibri" panose="020F0502020204030204" pitchFamily="34" charset="0"/>
                        </a:rPr>
                        <a:t>District Funded Stipends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236307"/>
                  </a:ext>
                </a:extLst>
              </a:tr>
              <a:tr h="152773">
                <a:tc>
                  <a:txBody>
                    <a:bodyPr/>
                    <a:lstStyle/>
                    <a:p>
                      <a:pPr algn="l" fontAlgn="b"/>
                      <a:r>
                        <a:rPr lang="en-US" sz="800" b="0" i="0" u="none" strike="noStrike">
                          <a:effectLst/>
                          <a:latin typeface="Calibri" panose="020F0502020204030204" pitchFamily="34" charset="0"/>
                        </a:rPr>
                        <a:t>Substitute Teachers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9353756"/>
                  </a:ext>
                </a:extLst>
              </a:tr>
              <a:tr h="152773">
                <a:tc>
                  <a:txBody>
                    <a:bodyPr/>
                    <a:lstStyle/>
                    <a:p>
                      <a:pPr algn="l" fontAlgn="b"/>
                      <a:r>
                        <a:rPr lang="en-US" sz="800" b="0" i="0" u="none" strike="noStrike">
                          <a:effectLst/>
                          <a:latin typeface="Calibri" panose="020F0502020204030204" pitchFamily="34" charset="0"/>
                        </a:rPr>
                        <a:t>Textbooks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2370664"/>
                  </a:ext>
                </a:extLst>
              </a:tr>
              <a:tr h="152773">
                <a:tc>
                  <a:txBody>
                    <a:bodyPr/>
                    <a:lstStyle/>
                    <a:p>
                      <a:pPr algn="l" fontAlgn="b"/>
                      <a:r>
                        <a:rPr lang="en-US" sz="800" b="0" i="0" u="none" strike="noStrike">
                          <a:effectLst/>
                          <a:latin typeface="Calibri" panose="020F0502020204030204" pitchFamily="34" charset="0"/>
                        </a:rPr>
                        <a:t>Per Pupil</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$108,284</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324637"/>
                  </a:ext>
                </a:extLst>
              </a:tr>
              <a:tr h="152773">
                <a:tc>
                  <a:txBody>
                    <a:bodyPr/>
                    <a:lstStyle/>
                    <a:p>
                      <a:pPr algn="l" fontAlgn="b"/>
                      <a:r>
                        <a:rPr lang="en-US" sz="800" b="0" i="0" u="none" strike="noStrike">
                          <a:effectLst/>
                          <a:latin typeface="Calibri" panose="020F0502020204030204" pitchFamily="34" charset="0"/>
                        </a:rPr>
                        <a:t>Flex</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8978665"/>
                  </a:ext>
                </a:extLst>
              </a:tr>
              <a:tr h="152773">
                <a:tc>
                  <a:txBody>
                    <a:bodyPr/>
                    <a:lstStyle/>
                    <a:p>
                      <a:pPr algn="l" fontAlgn="b"/>
                      <a:r>
                        <a:rPr lang="en-US" sz="800" b="0" i="0" u="none" strike="noStrike">
                          <a:effectLst/>
                          <a:latin typeface="Calibri" panose="020F0502020204030204" pitchFamily="34" charset="0"/>
                        </a:rPr>
                        <a:t>Additional Flex</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770824"/>
                  </a:ext>
                </a:extLst>
              </a:tr>
              <a:tr h="152773">
                <a:tc>
                  <a:txBody>
                    <a:bodyPr/>
                    <a:lstStyle/>
                    <a:p>
                      <a:pPr algn="l" fontAlgn="b"/>
                      <a:r>
                        <a:rPr lang="en-US" sz="800" b="0" i="0" u="none" strike="noStrike">
                          <a:effectLst/>
                          <a:latin typeface="Calibri" panose="020F0502020204030204" pitchFamily="34" charset="0"/>
                        </a:rPr>
                        <a:t>Cluster</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457461"/>
                  </a:ext>
                </a:extLst>
              </a:tr>
              <a:tr h="152773">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054461"/>
                  </a:ext>
                </a:extLst>
              </a:tr>
              <a:tr h="152773">
                <a:tc>
                  <a:txBody>
                    <a:bodyPr/>
                    <a:lstStyle/>
                    <a:p>
                      <a:pPr algn="l" fontAlgn="b"/>
                      <a:r>
                        <a:rPr lang="en-US" sz="800" b="0" i="0" u="none" strike="noStrike">
                          <a:effectLst/>
                          <a:latin typeface="Calibri" panose="020F0502020204030204" pitchFamily="34" charset="0"/>
                        </a:rPr>
                        <a:t>Reduction to School Budgets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6668673"/>
                  </a:ext>
                </a:extLst>
              </a:tr>
              <a:tr h="152773">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0294937"/>
                  </a:ext>
                </a:extLst>
              </a:tr>
              <a:tr h="152773">
                <a:tc>
                  <a:txBody>
                    <a:bodyPr/>
                    <a:lstStyle/>
                    <a:p>
                      <a:pPr algn="l" fontAlgn="b"/>
                      <a:r>
                        <a:rPr lang="en-US" sz="800" b="0" i="0" u="none" strike="noStrike">
                          <a:effectLst/>
                          <a:latin typeface="Calibri" panose="020F0502020204030204" pitchFamily="34" charset="0"/>
                        </a:rPr>
                        <a:t>Total FTE Allotments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25.90</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effectLst/>
                          <a:latin typeface="Calibri" panose="020F0502020204030204" pitchFamily="34" charset="0"/>
                        </a:rPr>
                        <a:t>$2,353,727</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7504379"/>
                  </a:ext>
                </a:extLst>
              </a:tr>
              <a:tr h="152773">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0"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0516508"/>
                  </a:ext>
                </a:extLst>
              </a:tr>
              <a:tr h="152773">
                <a:tc>
                  <a:txBody>
                    <a:bodyPr/>
                    <a:lstStyle/>
                    <a:p>
                      <a:pPr algn="l" fontAlgn="b"/>
                      <a:r>
                        <a:rPr lang="en-US" sz="800" b="1" i="0" u="none" strike="noStrike">
                          <a:effectLst/>
                          <a:latin typeface="Calibri" panose="020F0502020204030204" pitchFamily="34" charset="0"/>
                        </a:rPr>
                        <a:t>Total Additional Earnings</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800" b="1" i="0" u="none" strike="noStrike">
                          <a:effectLst/>
                          <a:latin typeface="Calibri" panose="020F0502020204030204" pitchFamily="34" charset="0"/>
                        </a:rPr>
                        <a:t>$2,483,011</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2783420628"/>
                  </a:ext>
                </a:extLst>
              </a:tr>
              <a:tr h="133218">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3663240"/>
                  </a:ext>
                </a:extLst>
              </a:tr>
              <a:tr h="133218">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6111" marR="6111" marT="6111" marB="29332"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38685"/>
                  </a:ext>
                </a:extLst>
              </a:tr>
              <a:tr h="152773">
                <a:tc>
                  <a:txBody>
                    <a:bodyPr/>
                    <a:lstStyle/>
                    <a:p>
                      <a:pPr algn="l" fontAlgn="b"/>
                      <a:r>
                        <a:rPr lang="en-US" sz="800" b="1" i="0" u="none" strike="noStrike">
                          <a:effectLst/>
                          <a:latin typeface="Calibri" panose="020F0502020204030204" pitchFamily="34" charset="0"/>
                        </a:rPr>
                        <a:t>Total Allocation</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800" b="1" i="0" u="none" strike="noStrike">
                        <a:effectLst/>
                        <a:latin typeface="Calibri" panose="020F0502020204030204" pitchFamily="34" charset="0"/>
                      </a:endParaRP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800" b="1" i="0" u="none" strike="noStrike" dirty="0">
                          <a:effectLst/>
                          <a:latin typeface="Calibri" panose="020F0502020204030204" pitchFamily="34" charset="0"/>
                        </a:rPr>
                        <a:t>$2,483,011</a:t>
                      </a:r>
                    </a:p>
                  </a:txBody>
                  <a:tcPr marL="6111" marR="6111" marT="6111" marB="29332"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770568616"/>
                  </a:ext>
                </a:extLst>
              </a:tr>
            </a:tbl>
          </a:graphicData>
        </a:graphic>
      </p:graphicFrame>
    </p:spTree>
    <p:extLst>
      <p:ext uri="{BB962C8B-B14F-4D97-AF65-F5344CB8AC3E}">
        <p14:creationId xmlns:p14="http://schemas.microsoft.com/office/powerpoint/2010/main" val="2460890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A8F0-8407-43B0-85BC-2749FD17A02A}"/>
              </a:ext>
            </a:extLst>
          </p:cNvPr>
          <p:cNvSpPr>
            <a:spLocks noGrp="1"/>
          </p:cNvSpPr>
          <p:nvPr>
            <p:ph type="title"/>
          </p:nvPr>
        </p:nvSpPr>
        <p:spPr/>
        <p:txBody>
          <a:bodyPr/>
          <a:lstStyle/>
          <a:p>
            <a:r>
              <a:rPr lang="en-US" dirty="0"/>
              <a:t>Updated Allocation</a:t>
            </a:r>
          </a:p>
        </p:txBody>
      </p:sp>
      <p:graphicFrame>
        <p:nvGraphicFramePr>
          <p:cNvPr id="5" name="Content Placeholder 4">
            <a:extLst>
              <a:ext uri="{FF2B5EF4-FFF2-40B4-BE49-F238E27FC236}">
                <a16:creationId xmlns:a16="http://schemas.microsoft.com/office/drawing/2014/main" id="{00563697-C0AC-4FEF-92C8-EC5E1D413AD2}"/>
              </a:ext>
            </a:extLst>
          </p:cNvPr>
          <p:cNvGraphicFramePr>
            <a:graphicFrameLocks noGrp="1"/>
          </p:cNvGraphicFramePr>
          <p:nvPr>
            <p:ph idx="1"/>
          </p:nvPr>
        </p:nvGraphicFramePr>
        <p:xfrm>
          <a:off x="2762789" y="1600201"/>
          <a:ext cx="3618422" cy="4525960"/>
        </p:xfrm>
        <a:graphic>
          <a:graphicData uri="http://schemas.openxmlformats.org/drawingml/2006/table">
            <a:tbl>
              <a:tblPr/>
              <a:tblGrid>
                <a:gridCol w="1148059">
                  <a:extLst>
                    <a:ext uri="{9D8B030D-6E8A-4147-A177-3AD203B41FA5}">
                      <a16:colId xmlns:a16="http://schemas.microsoft.com/office/drawing/2014/main" val="726522708"/>
                    </a:ext>
                  </a:extLst>
                </a:gridCol>
                <a:gridCol w="732804">
                  <a:extLst>
                    <a:ext uri="{9D8B030D-6E8A-4147-A177-3AD203B41FA5}">
                      <a16:colId xmlns:a16="http://schemas.microsoft.com/office/drawing/2014/main" val="3727989827"/>
                    </a:ext>
                  </a:extLst>
                </a:gridCol>
                <a:gridCol w="794685">
                  <a:extLst>
                    <a:ext uri="{9D8B030D-6E8A-4147-A177-3AD203B41FA5}">
                      <a16:colId xmlns:a16="http://schemas.microsoft.com/office/drawing/2014/main" val="140206672"/>
                    </a:ext>
                  </a:extLst>
                </a:gridCol>
                <a:gridCol w="942874">
                  <a:extLst>
                    <a:ext uri="{9D8B030D-6E8A-4147-A177-3AD203B41FA5}">
                      <a16:colId xmlns:a16="http://schemas.microsoft.com/office/drawing/2014/main" val="920051814"/>
                    </a:ext>
                  </a:extLst>
                </a:gridCol>
              </a:tblGrid>
              <a:tr h="153538">
                <a:tc gridSpan="4">
                  <a:txBody>
                    <a:bodyPr/>
                    <a:lstStyle/>
                    <a:p>
                      <a:pPr algn="ctr" fontAlgn="b"/>
                      <a:r>
                        <a:rPr lang="en-US" sz="800" b="1" i="0" u="none" strike="noStrike">
                          <a:solidFill>
                            <a:srgbClr val="FFFFFF"/>
                          </a:solidFill>
                          <a:effectLst/>
                          <a:latin typeface="Calibri" panose="020F0502020204030204" pitchFamily="34" charset="0"/>
                        </a:rPr>
                        <a:t>FY2023 TOTAL SCHOOL ALLOCATIONS</a:t>
                      </a:r>
                    </a:p>
                  </a:txBody>
                  <a:tcPr marL="4890" marR="4890" marT="4890" marB="23471" anchor="b">
                    <a:lnL>
                      <a:noFill/>
                    </a:lnL>
                    <a:lnR>
                      <a:noFill/>
                    </a:lnR>
                    <a:lnT>
                      <a:noFill/>
                    </a:lnT>
                    <a:lnB>
                      <a:noFill/>
                    </a:lnB>
                    <a:solidFill>
                      <a:srgbClr val="3362A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0615676"/>
                  </a:ext>
                </a:extLst>
              </a:tr>
              <a:tr h="137891">
                <a:tc>
                  <a:txBody>
                    <a:bodyPr/>
                    <a:lstStyle/>
                    <a:p>
                      <a:pPr algn="l" fontAlgn="b"/>
                      <a:r>
                        <a:rPr lang="en-US" sz="700" b="0" i="0" u="none" strike="noStrike">
                          <a:effectLst/>
                          <a:latin typeface="Calibri" panose="020F0502020204030204" pitchFamily="34" charset="0"/>
                        </a:rPr>
                        <a:t>School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ACCA</a:t>
                      </a:r>
                    </a:p>
                  </a:txBody>
                  <a:tcPr marL="4890" marR="4890" marT="4890" marB="23471"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3816638"/>
                  </a:ext>
                </a:extLst>
              </a:tr>
              <a:tr h="137891">
                <a:tc>
                  <a:txBody>
                    <a:bodyPr/>
                    <a:lstStyle/>
                    <a:p>
                      <a:pPr algn="l" fontAlgn="b"/>
                      <a:r>
                        <a:rPr lang="en-US" sz="700" b="0" i="0" u="none" strike="noStrike">
                          <a:effectLst/>
                          <a:latin typeface="Calibri" panose="020F0502020204030204" pitchFamily="34" charset="0"/>
                        </a:rPr>
                        <a:t>Location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 6097 </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389217"/>
                  </a:ext>
                </a:extLst>
              </a:tr>
              <a:tr h="137891">
                <a:tc>
                  <a:txBody>
                    <a:bodyPr/>
                    <a:lstStyle/>
                    <a:p>
                      <a:pPr algn="l" fontAlgn="b"/>
                      <a:r>
                        <a:rPr lang="en-US" sz="700" b="0" i="0" u="none" strike="noStrike">
                          <a:effectLst/>
                          <a:latin typeface="Calibri" panose="020F0502020204030204" pitchFamily="34" charset="0"/>
                        </a:rPr>
                        <a:t>Level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 HS </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2858357"/>
                  </a:ext>
                </a:extLst>
              </a:tr>
              <a:tr h="137891">
                <a:tc>
                  <a:txBody>
                    <a:bodyPr/>
                    <a:lstStyle/>
                    <a:p>
                      <a:pPr algn="l" fontAlgn="b"/>
                      <a:r>
                        <a:rPr lang="en-US" sz="700" b="0" i="0" u="none" strike="noStrike">
                          <a:effectLst/>
                          <a:latin typeface="Calibri" panose="020F0502020204030204" pitchFamily="34" charset="0"/>
                        </a:rPr>
                        <a:t>FY2023 Projected Enrollment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974296"/>
                  </a:ext>
                </a:extLst>
              </a:tr>
              <a:tr h="137891">
                <a:tc>
                  <a:txBody>
                    <a:bodyPr/>
                    <a:lstStyle/>
                    <a:p>
                      <a:pPr algn="l" fontAlgn="b"/>
                      <a:r>
                        <a:rPr lang="en-US" sz="700" b="0" i="0" u="none" strike="noStrike">
                          <a:effectLst/>
                          <a:latin typeface="Calibri" panose="020F0502020204030204" pitchFamily="34" charset="0"/>
                        </a:rPr>
                        <a:t>Change in Enrollment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8666836"/>
                  </a:ext>
                </a:extLst>
              </a:tr>
              <a:tr h="137891">
                <a:tc>
                  <a:txBody>
                    <a:bodyPr/>
                    <a:lstStyle/>
                    <a:p>
                      <a:pPr algn="l" fontAlgn="b"/>
                      <a:r>
                        <a:rPr lang="en-US" sz="700" b="0" i="0" u="none" strike="noStrike">
                          <a:effectLst/>
                          <a:latin typeface="Calibri" panose="020F0502020204030204" pitchFamily="34" charset="0"/>
                        </a:rPr>
                        <a:t>Total Earned</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2284226"/>
                  </a:ext>
                </a:extLst>
              </a:tr>
              <a:tr h="153538">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9662586"/>
                  </a:ext>
                </a:extLst>
              </a:tr>
              <a:tr h="122244">
                <a:tc>
                  <a:txBody>
                    <a:bodyPr/>
                    <a:lstStyle/>
                    <a:p>
                      <a:pPr algn="l" fontAlgn="b"/>
                      <a:r>
                        <a:rPr lang="en-US" sz="600" b="1" i="0" u="none" strike="noStrike">
                          <a:effectLst/>
                          <a:latin typeface="Calibri" panose="020F0502020204030204" pitchFamily="34" charset="0"/>
                        </a:rPr>
                        <a:t>Additional Earnings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4087144411"/>
                  </a:ext>
                </a:extLst>
              </a:tr>
              <a:tr h="122244">
                <a:tc>
                  <a:txBody>
                    <a:bodyPr/>
                    <a:lstStyle/>
                    <a:p>
                      <a:pPr algn="l" fontAlgn="b"/>
                      <a:r>
                        <a:rPr lang="en-US" sz="600" b="0" i="0" u="none" strike="noStrike">
                          <a:effectLst/>
                          <a:latin typeface="Calibri" panose="020F0502020204030204" pitchFamily="34" charset="0"/>
                        </a:rPr>
                        <a:t>Signature</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5832540"/>
                  </a:ext>
                </a:extLst>
              </a:tr>
              <a:tr h="122244">
                <a:tc>
                  <a:txBody>
                    <a:bodyPr/>
                    <a:lstStyle/>
                    <a:p>
                      <a:pPr algn="l" fontAlgn="b"/>
                      <a:r>
                        <a:rPr lang="en-US" sz="600" b="0" i="0" u="none" strike="noStrike">
                          <a:effectLst/>
                          <a:latin typeface="Calibri" panose="020F0502020204030204" pitchFamily="34" charset="0"/>
                        </a:rPr>
                        <a:t>Turnaround</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273181"/>
                  </a:ext>
                </a:extLst>
              </a:tr>
              <a:tr h="122244">
                <a:tc>
                  <a:txBody>
                    <a:bodyPr/>
                    <a:lstStyle/>
                    <a:p>
                      <a:pPr algn="l" fontAlgn="b"/>
                      <a:r>
                        <a:rPr lang="en-US" sz="600" b="0" i="0" u="none" strike="noStrike">
                          <a:effectLst/>
                          <a:latin typeface="Calibri" panose="020F0502020204030204" pitchFamily="34" charset="0"/>
                        </a:rPr>
                        <a:t>Title I</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830001"/>
                  </a:ext>
                </a:extLst>
              </a:tr>
              <a:tr h="122244">
                <a:tc>
                  <a:txBody>
                    <a:bodyPr/>
                    <a:lstStyle/>
                    <a:p>
                      <a:pPr algn="l" fontAlgn="b"/>
                      <a:r>
                        <a:rPr lang="en-US" sz="600" b="0" i="0" u="none" strike="noStrike">
                          <a:effectLst/>
                          <a:latin typeface="Calibri" panose="020F0502020204030204" pitchFamily="34" charset="0"/>
                        </a:rPr>
                        <a:t>Title I Holdback</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214888"/>
                  </a:ext>
                </a:extLst>
              </a:tr>
              <a:tr h="122244">
                <a:tc>
                  <a:txBody>
                    <a:bodyPr/>
                    <a:lstStyle/>
                    <a:p>
                      <a:pPr algn="l" fontAlgn="b"/>
                      <a:r>
                        <a:rPr lang="en-US" sz="600" b="0" i="0" u="none" strike="noStrike">
                          <a:effectLst/>
                          <a:latin typeface="Calibri" panose="020F0502020204030204" pitchFamily="34" charset="0"/>
                        </a:rPr>
                        <a:t>Title I Family Engagement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5756321"/>
                  </a:ext>
                </a:extLst>
              </a:tr>
              <a:tr h="122244">
                <a:tc>
                  <a:txBody>
                    <a:bodyPr/>
                    <a:lstStyle/>
                    <a:p>
                      <a:pPr algn="l" fontAlgn="b"/>
                      <a:r>
                        <a:rPr lang="en-US" sz="600" b="0" i="0" u="none" strike="noStrike">
                          <a:effectLst/>
                          <a:latin typeface="Calibri" panose="020F0502020204030204" pitchFamily="34" charset="0"/>
                        </a:rPr>
                        <a:t>Title I School Improvement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269715"/>
                  </a:ext>
                </a:extLst>
              </a:tr>
              <a:tr h="122244">
                <a:tc>
                  <a:txBody>
                    <a:bodyPr/>
                    <a:lstStyle/>
                    <a:p>
                      <a:pPr algn="l" fontAlgn="b"/>
                      <a:r>
                        <a:rPr lang="en-US" sz="600" b="0" i="0" u="none" strike="noStrike">
                          <a:effectLst/>
                          <a:latin typeface="Calibri" panose="020F0502020204030204" pitchFamily="34" charset="0"/>
                        </a:rPr>
                        <a:t>Title IV Behavior</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424772"/>
                  </a:ext>
                </a:extLst>
              </a:tr>
              <a:tr h="122244">
                <a:tc>
                  <a:txBody>
                    <a:bodyPr/>
                    <a:lstStyle/>
                    <a:p>
                      <a:pPr algn="l" fontAlgn="b"/>
                      <a:r>
                        <a:rPr lang="en-US" sz="600" b="0" i="0" u="none" strike="noStrike">
                          <a:effectLst/>
                          <a:latin typeface="Calibri" panose="020F0502020204030204" pitchFamily="34" charset="0"/>
                        </a:rPr>
                        <a:t>Summer Bridge</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767270"/>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2580433"/>
                  </a:ext>
                </a:extLst>
              </a:tr>
              <a:tr h="122244">
                <a:tc>
                  <a:txBody>
                    <a:bodyPr/>
                    <a:lstStyle/>
                    <a:p>
                      <a:pPr algn="l" fontAlgn="b"/>
                      <a:r>
                        <a:rPr lang="en-US" sz="600" b="0" i="0" u="none" strike="noStrike">
                          <a:effectLst/>
                          <a:latin typeface="Calibri" panose="020F0502020204030204" pitchFamily="34" charset="0"/>
                        </a:rPr>
                        <a:t>Field Trip Transportation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310358"/>
                  </a:ext>
                </a:extLst>
              </a:tr>
              <a:tr h="122244">
                <a:tc>
                  <a:txBody>
                    <a:bodyPr/>
                    <a:lstStyle/>
                    <a:p>
                      <a:pPr algn="l" fontAlgn="b"/>
                      <a:r>
                        <a:rPr lang="en-US" sz="600" b="0" i="0" u="none" strike="noStrike">
                          <a:effectLst/>
                          <a:latin typeface="Calibri" panose="020F0502020204030204" pitchFamily="34" charset="0"/>
                        </a:rPr>
                        <a:t>Dual Campus Supplement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156072"/>
                  </a:ext>
                </a:extLst>
              </a:tr>
              <a:tr h="122244">
                <a:tc>
                  <a:txBody>
                    <a:bodyPr/>
                    <a:lstStyle/>
                    <a:p>
                      <a:pPr algn="l" fontAlgn="b"/>
                      <a:r>
                        <a:rPr lang="en-US" sz="600" b="0" i="0" u="none" strike="noStrike">
                          <a:effectLst/>
                          <a:latin typeface="Calibri" panose="020F0502020204030204" pitchFamily="34" charset="0"/>
                        </a:rPr>
                        <a:t>District Funded Stipends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992190"/>
                  </a:ext>
                </a:extLst>
              </a:tr>
              <a:tr h="122244">
                <a:tc>
                  <a:txBody>
                    <a:bodyPr/>
                    <a:lstStyle/>
                    <a:p>
                      <a:pPr algn="l" fontAlgn="b"/>
                      <a:r>
                        <a:rPr lang="en-US" sz="600" b="0" i="0" u="none" strike="noStrike">
                          <a:effectLst/>
                          <a:latin typeface="Calibri" panose="020F0502020204030204" pitchFamily="34" charset="0"/>
                        </a:rPr>
                        <a:t>Substitute Teachers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945471"/>
                  </a:ext>
                </a:extLst>
              </a:tr>
              <a:tr h="122244">
                <a:tc>
                  <a:txBody>
                    <a:bodyPr/>
                    <a:lstStyle/>
                    <a:p>
                      <a:pPr algn="l" fontAlgn="b"/>
                      <a:r>
                        <a:rPr lang="en-US" sz="600" b="0" i="0" u="none" strike="noStrike">
                          <a:effectLst/>
                          <a:latin typeface="Calibri" panose="020F0502020204030204" pitchFamily="34" charset="0"/>
                        </a:rPr>
                        <a:t>Textbooks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41737"/>
                  </a:ext>
                </a:extLst>
              </a:tr>
              <a:tr h="122244">
                <a:tc>
                  <a:txBody>
                    <a:bodyPr/>
                    <a:lstStyle/>
                    <a:p>
                      <a:pPr algn="l" fontAlgn="b"/>
                      <a:r>
                        <a:rPr lang="en-US" sz="600" b="0" i="0" u="none" strike="noStrike">
                          <a:effectLst/>
                          <a:latin typeface="Calibri" panose="020F0502020204030204" pitchFamily="34" charset="0"/>
                        </a:rPr>
                        <a:t>Per Pupil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$46,869</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1403131"/>
                  </a:ext>
                </a:extLst>
              </a:tr>
              <a:tr h="122244">
                <a:tc>
                  <a:txBody>
                    <a:bodyPr/>
                    <a:lstStyle/>
                    <a:p>
                      <a:pPr algn="l" fontAlgn="b"/>
                      <a:r>
                        <a:rPr lang="en-US" sz="600" b="0" i="0" u="none" strike="noStrike">
                          <a:effectLst/>
                          <a:latin typeface="Calibri" panose="020F0502020204030204" pitchFamily="34" charset="0"/>
                        </a:rPr>
                        <a:t>Flex</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$93,123</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008059"/>
                  </a:ext>
                </a:extLst>
              </a:tr>
              <a:tr h="122244">
                <a:tc>
                  <a:txBody>
                    <a:bodyPr/>
                    <a:lstStyle/>
                    <a:p>
                      <a:pPr algn="l" fontAlgn="b"/>
                      <a:r>
                        <a:rPr lang="en-US" sz="600" b="0" i="0" u="none" strike="noStrike">
                          <a:effectLst/>
                          <a:latin typeface="Calibri" panose="020F0502020204030204" pitchFamily="34" charset="0"/>
                        </a:rPr>
                        <a:t>Additional Flex</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$7,000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322472"/>
                  </a:ext>
                </a:extLst>
              </a:tr>
              <a:tr h="122244">
                <a:tc>
                  <a:txBody>
                    <a:bodyPr/>
                    <a:lstStyle/>
                    <a:p>
                      <a:pPr algn="l" fontAlgn="b"/>
                      <a:r>
                        <a:rPr lang="en-US" sz="600" b="0" i="0" u="none" strike="noStrike">
                          <a:effectLst/>
                          <a:latin typeface="Calibri" panose="020F0502020204030204" pitchFamily="34" charset="0"/>
                        </a:rPr>
                        <a:t>Cluster</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$35,000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59121"/>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943484"/>
                  </a:ext>
                </a:extLst>
              </a:tr>
              <a:tr h="122244">
                <a:tc>
                  <a:txBody>
                    <a:bodyPr/>
                    <a:lstStyle/>
                    <a:p>
                      <a:pPr algn="l" fontAlgn="b"/>
                      <a:r>
                        <a:rPr lang="en-US" sz="600" b="0" i="0" u="none" strike="noStrike">
                          <a:effectLst/>
                          <a:latin typeface="Calibri" panose="020F0502020204030204" pitchFamily="34" charset="0"/>
                        </a:rPr>
                        <a:t>Marta Cards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$69,160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672066"/>
                  </a:ext>
                </a:extLst>
              </a:tr>
              <a:tr h="122244">
                <a:tc>
                  <a:txBody>
                    <a:bodyPr/>
                    <a:lstStyle/>
                    <a:p>
                      <a:pPr algn="l" fontAlgn="b"/>
                      <a:r>
                        <a:rPr lang="en-US" sz="600" b="0" i="0" u="none" strike="noStrike">
                          <a:effectLst/>
                          <a:latin typeface="Calibri" panose="020F0502020204030204" pitchFamily="34" charset="0"/>
                        </a:rPr>
                        <a:t>Reduction to School Budgets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7724652"/>
                  </a:ext>
                </a:extLst>
              </a:tr>
              <a:tr h="122244">
                <a:tc>
                  <a:txBody>
                    <a:bodyPr/>
                    <a:lstStyle/>
                    <a:p>
                      <a:pPr algn="l" fontAlgn="b"/>
                      <a:r>
                        <a:rPr lang="en-US" sz="600" b="0" i="0" u="none" strike="noStrike">
                          <a:effectLst/>
                          <a:latin typeface="Calibri" panose="020F0502020204030204" pitchFamily="34" charset="0"/>
                        </a:rPr>
                        <a:t>Total FTE Allotments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27.90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$2,535,109</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3647142"/>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431761"/>
                  </a:ext>
                </a:extLst>
              </a:tr>
              <a:tr h="122244">
                <a:tc>
                  <a:txBody>
                    <a:bodyPr/>
                    <a:lstStyle/>
                    <a:p>
                      <a:pPr algn="l" fontAlgn="b"/>
                      <a:r>
                        <a:rPr lang="en-US" sz="600" b="1" i="0" u="none" strike="noStrike">
                          <a:effectLst/>
                          <a:latin typeface="Calibri" panose="020F0502020204030204" pitchFamily="34" charset="0"/>
                        </a:rPr>
                        <a:t>Total Additional Earnings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600" b="1" i="0" u="none" strike="noStrike">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721578583"/>
                  </a:ext>
                </a:extLst>
              </a:tr>
              <a:tr h="106597">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90302734"/>
                  </a:ext>
                </a:extLst>
              </a:tr>
              <a:tr h="106597">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92825"/>
                  </a:ext>
                </a:extLst>
              </a:tr>
              <a:tr h="122244">
                <a:tc>
                  <a:txBody>
                    <a:bodyPr/>
                    <a:lstStyle/>
                    <a:p>
                      <a:pPr algn="l" fontAlgn="b"/>
                      <a:r>
                        <a:rPr lang="en-US" sz="600" b="1" i="0" u="none" strike="noStrike">
                          <a:effectLst/>
                          <a:latin typeface="Calibri" panose="020F0502020204030204" pitchFamily="34" charset="0"/>
                        </a:rPr>
                        <a:t>Total Allocation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600" b="1" i="0" u="none" strike="noStrike" dirty="0">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1578567148"/>
                  </a:ext>
                </a:extLst>
              </a:tr>
            </a:tbl>
          </a:graphicData>
        </a:graphic>
      </p:graphicFrame>
      <p:sp>
        <p:nvSpPr>
          <p:cNvPr id="4" name="Slide Number Placeholder 3">
            <a:extLst>
              <a:ext uri="{FF2B5EF4-FFF2-40B4-BE49-F238E27FC236}">
                <a16:creationId xmlns:a16="http://schemas.microsoft.com/office/drawing/2014/main" id="{2F94DB69-A6DA-4A23-B029-EF3A645B0526}"/>
              </a:ext>
            </a:extLst>
          </p:cNvPr>
          <p:cNvSpPr>
            <a:spLocks noGrp="1"/>
          </p:cNvSpPr>
          <p:nvPr>
            <p:ph type="sldNum" sz="quarter" idx="12"/>
          </p:nvPr>
        </p:nvSpPr>
        <p:spPr/>
        <p:txBody>
          <a:bodyPr/>
          <a:lstStyle/>
          <a:p>
            <a:fld id="{3D6C3DC6-EF6E-8948-BFE6-808D46D584D8}" type="slidenum">
              <a:rPr lang="en-US" smtClean="0"/>
              <a:t>9</a:t>
            </a:fld>
            <a:endParaRPr lang="en-US" dirty="0"/>
          </a:p>
        </p:txBody>
      </p:sp>
    </p:spTree>
    <p:extLst>
      <p:ext uri="{BB962C8B-B14F-4D97-AF65-F5344CB8AC3E}">
        <p14:creationId xmlns:p14="http://schemas.microsoft.com/office/powerpoint/2010/main" val="30506051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12.xml><?xml version="1.0" encoding="utf-8"?>
<a:theme xmlns:a="http://schemas.openxmlformats.org/drawingml/2006/main" name="1_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Custom Desig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B088E750FB87F439BAD6BE3B18C0B0C" ma:contentTypeVersion="7" ma:contentTypeDescription="Create a new document." ma:contentTypeScope="" ma:versionID="caa68c24285ded56b5ed5b9c7f5875b7">
  <xsd:schema xmlns:xsd="http://www.w3.org/2001/XMLSchema" xmlns:xs="http://www.w3.org/2001/XMLSchema" xmlns:p="http://schemas.microsoft.com/office/2006/metadata/properties" xmlns:ns2="d37e30bb-5f32-4411-a640-0b4044b692bf" targetNamespace="http://schemas.microsoft.com/office/2006/metadata/properties" ma:root="true" ma:fieldsID="94e1ed0e9015fcdbb98b45fe0979176a" ns2:_="">
    <xsd:import namespace="d37e30bb-5f32-4411-a640-0b4044b692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e30bb-5f32-4411-a640-0b4044b69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60D824-1F42-4605-A966-FFCBCF63520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d37e30bb-5f32-4411-a640-0b4044b692bf"/>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88755A6-7184-4D85-87E8-49948E634F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e30bb-5f32-4411-a640-0b4044b692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1912341-9544-4F08-8FA1-CBA3014C96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22940</TotalTime>
  <Words>2334</Words>
  <Application>Microsoft Office PowerPoint</Application>
  <PresentationFormat>On-screen Show (4:3)</PresentationFormat>
  <Paragraphs>452</Paragraphs>
  <Slides>18</Slides>
  <Notes>12</Notes>
  <HiddenSlides>0</HiddenSlides>
  <MMClips>0</MMClips>
  <ScaleCrop>false</ScaleCrop>
  <HeadingPairs>
    <vt:vector size="6" baseType="variant">
      <vt:variant>
        <vt:lpstr>Fonts Used</vt:lpstr>
      </vt:variant>
      <vt:variant>
        <vt:i4>5</vt:i4>
      </vt:variant>
      <vt:variant>
        <vt:lpstr>Theme</vt:lpstr>
      </vt:variant>
      <vt:variant>
        <vt:i4>12</vt:i4>
      </vt:variant>
      <vt:variant>
        <vt:lpstr>Slide Titles</vt:lpstr>
      </vt:variant>
      <vt:variant>
        <vt:i4>18</vt:i4>
      </vt:variant>
    </vt:vector>
  </HeadingPairs>
  <TitlesOfParts>
    <vt:vector size="35" baseType="lpstr">
      <vt:lpstr>Arial</vt:lpstr>
      <vt:lpstr>Calibri</vt:lpstr>
      <vt:lpstr>Century Schoolbook</vt:lpstr>
      <vt:lpstr>Corbel</vt:lpstr>
      <vt:lpstr>Times New Roman</vt:lpstr>
      <vt:lpstr>Custom Design</vt:lpstr>
      <vt:lpstr>1_Custom Design</vt:lpstr>
      <vt:lpstr>2_Custom Design</vt:lpstr>
      <vt:lpstr>3_Custom Design</vt:lpstr>
      <vt:lpstr>6_Custom Design</vt:lpstr>
      <vt:lpstr>5_Custom Design</vt:lpstr>
      <vt:lpstr>4_Custom Design</vt:lpstr>
      <vt:lpstr>8_Custom Design</vt:lpstr>
      <vt:lpstr>10_Custom Design</vt:lpstr>
      <vt:lpstr>11_Custom Design</vt:lpstr>
      <vt:lpstr>Headlines</vt:lpstr>
      <vt:lpstr>1_Headlines</vt:lpstr>
      <vt:lpstr>Board of Directors Meeting Budget Feedback Session</vt:lpstr>
      <vt:lpstr>Welcome  ACCA Board Members  &amp; Visitors!</vt:lpstr>
      <vt:lpstr>Public Comment</vt:lpstr>
      <vt:lpstr>Virtual Meeting Norms</vt:lpstr>
      <vt:lpstr>Agenda</vt:lpstr>
      <vt:lpstr>Approved  Ranking of Priorities</vt:lpstr>
      <vt:lpstr>PowerPoint Presentation</vt:lpstr>
      <vt:lpstr>PowerPoint Presentation</vt:lpstr>
      <vt:lpstr>Updated Allocation</vt:lpstr>
      <vt:lpstr>PowerPoint Presentation</vt:lpstr>
      <vt:lpstr>PowerPoint Presentation</vt:lpstr>
      <vt:lpstr>PowerPoint Presentation</vt:lpstr>
      <vt:lpstr>Plan for FY23 CARES Allocation</vt:lpstr>
      <vt:lpstr>PowerPoint Presentation</vt:lpstr>
      <vt:lpstr>Questions for the GO Team to Consider</vt:lpstr>
      <vt:lpstr>Announcements</vt:lpstr>
      <vt:lpstr>Public Comment</vt:lpstr>
      <vt:lpstr>Adjournment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Graphics Designer Office of Communications</dc:creator>
  <cp:lastModifiedBy>Micah Dozier</cp:lastModifiedBy>
  <cp:revision>378</cp:revision>
  <cp:lastPrinted>2022-02-10T15:54:17Z</cp:lastPrinted>
  <dcterms:created xsi:type="dcterms:W3CDTF">2014-12-15T21:46:52Z</dcterms:created>
  <dcterms:modified xsi:type="dcterms:W3CDTF">2022-02-10T23:42:38Z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0x0101009B088E750FB87F439BAD6BE3B18C0B0C</vt:lpwstr>
  </property>
</Properties>
</file>