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19.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7" r:id="rId2"/>
  </p:sldMasterIdLst>
  <p:notesMasterIdLst>
    <p:notesMasterId r:id="rId38"/>
  </p:notesMasterIdLst>
  <p:sldIdLst>
    <p:sldId id="256" r:id="rId3"/>
    <p:sldId id="257" r:id="rId4"/>
    <p:sldId id="555" r:id="rId5"/>
    <p:sldId id="558" r:id="rId6"/>
    <p:sldId id="258" r:id="rId7"/>
    <p:sldId id="260" r:id="rId8"/>
    <p:sldId id="261" r:id="rId9"/>
    <p:sldId id="262" r:id="rId10"/>
    <p:sldId id="265" r:id="rId11"/>
    <p:sldId id="318" r:id="rId12"/>
    <p:sldId id="299" r:id="rId13"/>
    <p:sldId id="316" r:id="rId14"/>
    <p:sldId id="606" r:id="rId15"/>
    <p:sldId id="319" r:id="rId16"/>
    <p:sldId id="263" r:id="rId17"/>
    <p:sldId id="320" r:id="rId18"/>
    <p:sldId id="264" r:id="rId19"/>
    <p:sldId id="321" r:id="rId20"/>
    <p:sldId id="311" r:id="rId21"/>
    <p:sldId id="625" r:id="rId22"/>
    <p:sldId id="626" r:id="rId23"/>
    <p:sldId id="281" r:id="rId24"/>
    <p:sldId id="627" r:id="rId25"/>
    <p:sldId id="628" r:id="rId26"/>
    <p:sldId id="300" r:id="rId27"/>
    <p:sldId id="312" r:id="rId28"/>
    <p:sldId id="471" r:id="rId29"/>
    <p:sldId id="475" r:id="rId30"/>
    <p:sldId id="474" r:id="rId31"/>
    <p:sldId id="472" r:id="rId32"/>
    <p:sldId id="476" r:id="rId33"/>
    <p:sldId id="307" r:id="rId34"/>
    <p:sldId id="315" r:id="rId35"/>
    <p:sldId id="317" r:id="rId36"/>
    <p:sldId id="285" r:id="rId37"/>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hAzi8WU0hKmhd6ohIE4/IL4T+dE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FAE3E11-6EFA-4B34-9311-972C4EA6A26C}">
  <a:tblStyle styleId="{0FAE3E11-6EFA-4B34-9311-972C4EA6A26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28C4BAE-2785-4E79-83B9-0BF0E46751D1}"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DF1"/>
          </a:solidFill>
        </a:fill>
      </a:tcStyle>
    </a:wholeTbl>
    <a:band1H>
      <a:tcTxStyle/>
      <a:tcStyle>
        <a:tcBdr/>
        <a:fill>
          <a:solidFill>
            <a:srgbClr val="CAD8E2"/>
          </a:solidFill>
        </a:fill>
      </a:tcStyle>
    </a:band1H>
    <a:band2H>
      <a:tcTxStyle/>
      <a:tcStyle>
        <a:tcBdr/>
      </a:tcStyle>
    </a:band2H>
    <a:band1V>
      <a:tcTxStyle/>
      <a:tcStyle>
        <a:tcBdr/>
        <a:fill>
          <a:solidFill>
            <a:srgbClr val="CAD8E2"/>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906" autoAdjust="0"/>
  </p:normalViewPr>
  <p:slideViewPr>
    <p:cSldViewPr snapToGrid="0">
      <p:cViewPr varScale="1">
        <p:scale>
          <a:sx n="91" d="100"/>
          <a:sy n="91" d="100"/>
        </p:scale>
        <p:origin x="1314" y="84"/>
      </p:cViewPr>
      <p:guideLst/>
    </p:cSldViewPr>
  </p:slideViewPr>
  <p:notesTextViewPr>
    <p:cViewPr>
      <p:scale>
        <a:sx n="3" d="2"/>
        <a:sy n="3" d="2"/>
      </p:scale>
      <p:origin x="0" y="0"/>
    </p:cViewPr>
  </p:notesTextViewPr>
  <p:sorterViewPr>
    <p:cViewPr varScale="1">
      <p:scale>
        <a:sx n="100" d="100"/>
        <a:sy n="100" d="100"/>
      </p:scale>
      <p:origin x="0" y="-48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2EDE93-3571-43AF-B41A-2AF18486A379}" type="doc">
      <dgm:prSet loTypeId="urn:microsoft.com/office/officeart/2005/8/layout/cycle7" loCatId="cycle" qsTypeId="urn:microsoft.com/office/officeart/2005/8/quickstyle/simple1" qsCatId="simple" csTypeId="urn:microsoft.com/office/officeart/2005/8/colors/accent0_1" csCatId="mainScheme" phldr="1"/>
      <dgm:spPr/>
      <dgm:t>
        <a:bodyPr/>
        <a:lstStyle/>
        <a:p>
          <a:endParaRPr lang="en-US"/>
        </a:p>
      </dgm:t>
    </dgm:pt>
    <dgm:pt modelId="{E7CBEE1D-5511-4542-B392-884C563A42ED}">
      <dgm:prSet phldrT="[Text]"/>
      <dgm:spPr/>
      <dgm:t>
        <a:bodyPr/>
        <a:lstStyle/>
        <a:p>
          <a:r>
            <a:rPr lang="en-US" dirty="0"/>
            <a:t>High School Diploma</a:t>
          </a:r>
        </a:p>
      </dgm:t>
    </dgm:pt>
    <dgm:pt modelId="{2CFEABE2-5973-4109-BBCA-C863CC302DE1}" type="parTrans" cxnId="{E6AB2EB6-3B44-4D08-BF5C-56DA013F514A}">
      <dgm:prSet/>
      <dgm:spPr/>
      <dgm:t>
        <a:bodyPr/>
        <a:lstStyle/>
        <a:p>
          <a:endParaRPr lang="en-US"/>
        </a:p>
      </dgm:t>
    </dgm:pt>
    <dgm:pt modelId="{9FC42DA5-F2EA-42B9-ACA9-5FB5771B85C2}" type="sibTrans" cxnId="{E6AB2EB6-3B44-4D08-BF5C-56DA013F514A}">
      <dgm:prSet/>
      <dgm:spPr/>
      <dgm:t>
        <a:bodyPr/>
        <a:lstStyle/>
        <a:p>
          <a:endParaRPr lang="en-US" dirty="0"/>
        </a:p>
      </dgm:t>
    </dgm:pt>
    <dgm:pt modelId="{24918B99-5A4B-4BCA-8858-3092EA2753D7}">
      <dgm:prSet phldrT="[Text]"/>
      <dgm:spPr/>
      <dgm:t>
        <a:bodyPr/>
        <a:lstStyle/>
        <a:p>
          <a:r>
            <a:rPr lang="en-US" dirty="0"/>
            <a:t>Accelerated Career</a:t>
          </a:r>
        </a:p>
      </dgm:t>
    </dgm:pt>
    <dgm:pt modelId="{42AA9FE1-90D5-41D5-B5F6-41DBD592428F}" type="parTrans" cxnId="{C67AA321-F5A0-4C7C-AAED-28A2BCE690ED}">
      <dgm:prSet/>
      <dgm:spPr/>
      <dgm:t>
        <a:bodyPr/>
        <a:lstStyle/>
        <a:p>
          <a:endParaRPr lang="en-US"/>
        </a:p>
      </dgm:t>
    </dgm:pt>
    <dgm:pt modelId="{0FE058F3-55E9-4820-A236-5B8C954D7F78}" type="sibTrans" cxnId="{C67AA321-F5A0-4C7C-AAED-28A2BCE690ED}">
      <dgm:prSet/>
      <dgm:spPr>
        <a:solidFill>
          <a:schemeClr val="bg1"/>
        </a:solidFill>
      </dgm:spPr>
      <dgm:t>
        <a:bodyPr/>
        <a:lstStyle/>
        <a:p>
          <a:endParaRPr lang="en-US" dirty="0"/>
        </a:p>
      </dgm:t>
    </dgm:pt>
    <dgm:pt modelId="{92BCB1DD-5BDE-4C96-9154-4CE4315D78B7}">
      <dgm:prSet phldrT="[Text]"/>
      <dgm:spPr/>
      <dgm:t>
        <a:bodyPr/>
        <a:lstStyle/>
        <a:p>
          <a:r>
            <a:rPr lang="en-US" dirty="0"/>
            <a:t>Traditional</a:t>
          </a:r>
        </a:p>
      </dgm:t>
    </dgm:pt>
    <dgm:pt modelId="{8FE19398-36B9-4861-84BE-4C6D7D440133}" type="parTrans" cxnId="{5A689781-8F7B-44D4-B2FE-F37D3B67BBFE}">
      <dgm:prSet/>
      <dgm:spPr/>
      <dgm:t>
        <a:bodyPr/>
        <a:lstStyle/>
        <a:p>
          <a:endParaRPr lang="en-US"/>
        </a:p>
      </dgm:t>
    </dgm:pt>
    <dgm:pt modelId="{6AC871FE-0B4D-416D-BFC1-9409860FD519}" type="sibTrans" cxnId="{5A689781-8F7B-44D4-B2FE-F37D3B67BBFE}">
      <dgm:prSet/>
      <dgm:spPr/>
      <dgm:t>
        <a:bodyPr/>
        <a:lstStyle/>
        <a:p>
          <a:endParaRPr lang="en-US" dirty="0"/>
        </a:p>
      </dgm:t>
    </dgm:pt>
    <dgm:pt modelId="{9BF38C9F-6DD6-4CFB-8F52-0E39A181F069}" type="pres">
      <dgm:prSet presAssocID="{B92EDE93-3571-43AF-B41A-2AF18486A379}" presName="Name0" presStyleCnt="0">
        <dgm:presLayoutVars>
          <dgm:dir/>
          <dgm:resizeHandles val="exact"/>
        </dgm:presLayoutVars>
      </dgm:prSet>
      <dgm:spPr/>
    </dgm:pt>
    <dgm:pt modelId="{3DE7B20A-772D-48C7-A774-27C9831C7E6B}" type="pres">
      <dgm:prSet presAssocID="{E7CBEE1D-5511-4542-B392-884C563A42ED}" presName="node" presStyleLbl="node1" presStyleIdx="0" presStyleCnt="3">
        <dgm:presLayoutVars>
          <dgm:bulletEnabled val="1"/>
        </dgm:presLayoutVars>
      </dgm:prSet>
      <dgm:spPr/>
    </dgm:pt>
    <dgm:pt modelId="{A5EB4952-61A4-472F-8628-34164A1E81E5}" type="pres">
      <dgm:prSet presAssocID="{9FC42DA5-F2EA-42B9-ACA9-5FB5771B85C2}" presName="sibTrans" presStyleLbl="sibTrans2D1" presStyleIdx="0" presStyleCnt="3" custAng="165418"/>
      <dgm:spPr/>
    </dgm:pt>
    <dgm:pt modelId="{CB1256CC-AE4C-4A19-9632-A25CD6CB8AB4}" type="pres">
      <dgm:prSet presAssocID="{9FC42DA5-F2EA-42B9-ACA9-5FB5771B85C2}" presName="connectorText" presStyleLbl="sibTrans2D1" presStyleIdx="0" presStyleCnt="3"/>
      <dgm:spPr/>
    </dgm:pt>
    <dgm:pt modelId="{1D767621-1C03-48E1-84B0-59FD6A6A9DDE}" type="pres">
      <dgm:prSet presAssocID="{24918B99-5A4B-4BCA-8858-3092EA2753D7}" presName="node" presStyleLbl="node1" presStyleIdx="1" presStyleCnt="3" custScaleX="160994" custRadScaleRad="133001" custRadScaleInc="-13188">
        <dgm:presLayoutVars>
          <dgm:bulletEnabled val="1"/>
        </dgm:presLayoutVars>
      </dgm:prSet>
      <dgm:spPr/>
    </dgm:pt>
    <dgm:pt modelId="{D049D28A-05E2-4B27-B642-C063A43C62BD}" type="pres">
      <dgm:prSet presAssocID="{0FE058F3-55E9-4820-A236-5B8C954D7F78}" presName="sibTrans" presStyleLbl="sibTrans2D1" presStyleIdx="1" presStyleCnt="3" custAng="13369724" custScaleX="228595" custLinFactX="177438" custLinFactY="-100112" custLinFactNeighborX="200000" custLinFactNeighborY="-200000"/>
      <dgm:spPr/>
    </dgm:pt>
    <dgm:pt modelId="{03B47A83-635C-48F7-A136-19832FC35AD7}" type="pres">
      <dgm:prSet presAssocID="{0FE058F3-55E9-4820-A236-5B8C954D7F78}" presName="connectorText" presStyleLbl="sibTrans2D1" presStyleIdx="1" presStyleCnt="3"/>
      <dgm:spPr/>
    </dgm:pt>
    <dgm:pt modelId="{F8310F4B-4F4B-45C2-950B-C29773384DA0}" type="pres">
      <dgm:prSet presAssocID="{92BCB1DD-5BDE-4C96-9154-4CE4315D78B7}" presName="node" presStyleLbl="node1" presStyleIdx="2" presStyleCnt="3" custRadScaleRad="119921" custRadScaleInc="8878">
        <dgm:presLayoutVars>
          <dgm:bulletEnabled val="1"/>
        </dgm:presLayoutVars>
      </dgm:prSet>
      <dgm:spPr/>
    </dgm:pt>
    <dgm:pt modelId="{46C4C4D4-A87D-46A8-81A6-9E152288CE8A}" type="pres">
      <dgm:prSet presAssocID="{6AC871FE-0B4D-416D-BFC1-9409860FD519}" presName="sibTrans" presStyleLbl="sibTrans2D1" presStyleIdx="2" presStyleCnt="3"/>
      <dgm:spPr/>
    </dgm:pt>
    <dgm:pt modelId="{AC88F6B9-D2FF-4440-81B5-EB2A6FA52390}" type="pres">
      <dgm:prSet presAssocID="{6AC871FE-0B4D-416D-BFC1-9409860FD519}" presName="connectorText" presStyleLbl="sibTrans2D1" presStyleIdx="2" presStyleCnt="3"/>
      <dgm:spPr/>
    </dgm:pt>
  </dgm:ptLst>
  <dgm:cxnLst>
    <dgm:cxn modelId="{C67AA321-F5A0-4C7C-AAED-28A2BCE690ED}" srcId="{B92EDE93-3571-43AF-B41A-2AF18486A379}" destId="{24918B99-5A4B-4BCA-8858-3092EA2753D7}" srcOrd="1" destOrd="0" parTransId="{42AA9FE1-90D5-41D5-B5F6-41DBD592428F}" sibTransId="{0FE058F3-55E9-4820-A236-5B8C954D7F78}"/>
    <dgm:cxn modelId="{E519C930-1300-41BD-BAEA-5B922A344669}" type="presOf" srcId="{9FC42DA5-F2EA-42B9-ACA9-5FB5771B85C2}" destId="{A5EB4952-61A4-472F-8628-34164A1E81E5}" srcOrd="0" destOrd="0" presId="urn:microsoft.com/office/officeart/2005/8/layout/cycle7"/>
    <dgm:cxn modelId="{45F4F333-5EB2-4405-8DF9-334B4563A01C}" type="presOf" srcId="{B92EDE93-3571-43AF-B41A-2AF18486A379}" destId="{9BF38C9F-6DD6-4CFB-8F52-0E39A181F069}" srcOrd="0" destOrd="0" presId="urn:microsoft.com/office/officeart/2005/8/layout/cycle7"/>
    <dgm:cxn modelId="{E01AB363-B84A-4094-89AF-DAACBA811CEC}" type="presOf" srcId="{24918B99-5A4B-4BCA-8858-3092EA2753D7}" destId="{1D767621-1C03-48E1-84B0-59FD6A6A9DDE}" srcOrd="0" destOrd="0" presId="urn:microsoft.com/office/officeart/2005/8/layout/cycle7"/>
    <dgm:cxn modelId="{CEC58F7A-4D42-436C-8778-DBE30003E812}" type="presOf" srcId="{6AC871FE-0B4D-416D-BFC1-9409860FD519}" destId="{AC88F6B9-D2FF-4440-81B5-EB2A6FA52390}" srcOrd="1" destOrd="0" presId="urn:microsoft.com/office/officeart/2005/8/layout/cycle7"/>
    <dgm:cxn modelId="{F7B6297C-EACE-4AF1-B91A-1AAFBCD03173}" type="presOf" srcId="{0FE058F3-55E9-4820-A236-5B8C954D7F78}" destId="{D049D28A-05E2-4B27-B642-C063A43C62BD}" srcOrd="0" destOrd="0" presId="urn:microsoft.com/office/officeart/2005/8/layout/cycle7"/>
    <dgm:cxn modelId="{73557F7E-D4A5-482D-8C8B-665AEF922785}" type="presOf" srcId="{6AC871FE-0B4D-416D-BFC1-9409860FD519}" destId="{46C4C4D4-A87D-46A8-81A6-9E152288CE8A}" srcOrd="0" destOrd="0" presId="urn:microsoft.com/office/officeart/2005/8/layout/cycle7"/>
    <dgm:cxn modelId="{5A689781-8F7B-44D4-B2FE-F37D3B67BBFE}" srcId="{B92EDE93-3571-43AF-B41A-2AF18486A379}" destId="{92BCB1DD-5BDE-4C96-9154-4CE4315D78B7}" srcOrd="2" destOrd="0" parTransId="{8FE19398-36B9-4861-84BE-4C6D7D440133}" sibTransId="{6AC871FE-0B4D-416D-BFC1-9409860FD519}"/>
    <dgm:cxn modelId="{9493D1AF-1C0D-4900-A0B2-B994E03A2FBA}" type="presOf" srcId="{0FE058F3-55E9-4820-A236-5B8C954D7F78}" destId="{03B47A83-635C-48F7-A136-19832FC35AD7}" srcOrd="1" destOrd="0" presId="urn:microsoft.com/office/officeart/2005/8/layout/cycle7"/>
    <dgm:cxn modelId="{E6AB2EB6-3B44-4D08-BF5C-56DA013F514A}" srcId="{B92EDE93-3571-43AF-B41A-2AF18486A379}" destId="{E7CBEE1D-5511-4542-B392-884C563A42ED}" srcOrd="0" destOrd="0" parTransId="{2CFEABE2-5973-4109-BBCA-C863CC302DE1}" sibTransId="{9FC42DA5-F2EA-42B9-ACA9-5FB5771B85C2}"/>
    <dgm:cxn modelId="{3BC2F5BD-6F17-471A-8495-3071DF6CBD7A}" type="presOf" srcId="{92BCB1DD-5BDE-4C96-9154-4CE4315D78B7}" destId="{F8310F4B-4F4B-45C2-950B-C29773384DA0}" srcOrd="0" destOrd="0" presId="urn:microsoft.com/office/officeart/2005/8/layout/cycle7"/>
    <dgm:cxn modelId="{7034CBC9-5142-4B97-9770-C9638FE8E092}" type="presOf" srcId="{E7CBEE1D-5511-4542-B392-884C563A42ED}" destId="{3DE7B20A-772D-48C7-A774-27C9831C7E6B}" srcOrd="0" destOrd="0" presId="urn:microsoft.com/office/officeart/2005/8/layout/cycle7"/>
    <dgm:cxn modelId="{EA5E97D9-9209-456C-B3FD-6E4F91DF31AF}" type="presOf" srcId="{9FC42DA5-F2EA-42B9-ACA9-5FB5771B85C2}" destId="{CB1256CC-AE4C-4A19-9632-A25CD6CB8AB4}" srcOrd="1" destOrd="0" presId="urn:microsoft.com/office/officeart/2005/8/layout/cycle7"/>
    <dgm:cxn modelId="{DC32D1CA-3EAB-44F5-B394-23F2C0E14941}" type="presParOf" srcId="{9BF38C9F-6DD6-4CFB-8F52-0E39A181F069}" destId="{3DE7B20A-772D-48C7-A774-27C9831C7E6B}" srcOrd="0" destOrd="0" presId="urn:microsoft.com/office/officeart/2005/8/layout/cycle7"/>
    <dgm:cxn modelId="{94C99E14-5166-46D7-80D5-5262B4D8563A}" type="presParOf" srcId="{9BF38C9F-6DD6-4CFB-8F52-0E39A181F069}" destId="{A5EB4952-61A4-472F-8628-34164A1E81E5}" srcOrd="1" destOrd="0" presId="urn:microsoft.com/office/officeart/2005/8/layout/cycle7"/>
    <dgm:cxn modelId="{FCDAC4A9-2338-4AEE-BCB3-46AAB186B73A}" type="presParOf" srcId="{A5EB4952-61A4-472F-8628-34164A1E81E5}" destId="{CB1256CC-AE4C-4A19-9632-A25CD6CB8AB4}" srcOrd="0" destOrd="0" presId="urn:microsoft.com/office/officeart/2005/8/layout/cycle7"/>
    <dgm:cxn modelId="{DCF798F8-C65C-4746-8DF8-C45E8488E4C6}" type="presParOf" srcId="{9BF38C9F-6DD6-4CFB-8F52-0E39A181F069}" destId="{1D767621-1C03-48E1-84B0-59FD6A6A9DDE}" srcOrd="2" destOrd="0" presId="urn:microsoft.com/office/officeart/2005/8/layout/cycle7"/>
    <dgm:cxn modelId="{1CB0AB01-5BE0-4503-B4F3-B13F50A4926E}" type="presParOf" srcId="{9BF38C9F-6DD6-4CFB-8F52-0E39A181F069}" destId="{D049D28A-05E2-4B27-B642-C063A43C62BD}" srcOrd="3" destOrd="0" presId="urn:microsoft.com/office/officeart/2005/8/layout/cycle7"/>
    <dgm:cxn modelId="{0C59E315-5C80-4A9D-908F-4D9F0DF52EA3}" type="presParOf" srcId="{D049D28A-05E2-4B27-B642-C063A43C62BD}" destId="{03B47A83-635C-48F7-A136-19832FC35AD7}" srcOrd="0" destOrd="0" presId="urn:microsoft.com/office/officeart/2005/8/layout/cycle7"/>
    <dgm:cxn modelId="{1B90673B-E7A2-4AA5-8D4B-4FD47E61FE40}" type="presParOf" srcId="{9BF38C9F-6DD6-4CFB-8F52-0E39A181F069}" destId="{F8310F4B-4F4B-45C2-950B-C29773384DA0}" srcOrd="4" destOrd="0" presId="urn:microsoft.com/office/officeart/2005/8/layout/cycle7"/>
    <dgm:cxn modelId="{351437A3-B70E-451C-9120-FC3658A24718}" type="presParOf" srcId="{9BF38C9F-6DD6-4CFB-8F52-0E39A181F069}" destId="{46C4C4D4-A87D-46A8-81A6-9E152288CE8A}" srcOrd="5" destOrd="0" presId="urn:microsoft.com/office/officeart/2005/8/layout/cycle7"/>
    <dgm:cxn modelId="{FE300485-519F-4993-B881-A7E3AC44C011}" type="presParOf" srcId="{46C4C4D4-A87D-46A8-81A6-9E152288CE8A}" destId="{AC88F6B9-D2FF-4440-81B5-EB2A6FA52390}" srcOrd="0" destOrd="0" presId="urn:microsoft.com/office/officeart/2005/8/layout/cycle7"/>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7B20A-772D-48C7-A774-27C9831C7E6B}">
      <dsp:nvSpPr>
        <dsp:cNvPr id="0" name=""/>
        <dsp:cNvSpPr/>
      </dsp:nvSpPr>
      <dsp:spPr>
        <a:xfrm>
          <a:off x="2301199" y="167"/>
          <a:ext cx="1747641" cy="87382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High School Diploma</a:t>
          </a:r>
        </a:p>
      </dsp:txBody>
      <dsp:txXfrm>
        <a:off x="2326792" y="25760"/>
        <a:ext cx="1696455" cy="822634"/>
      </dsp:txXfrm>
    </dsp:sp>
    <dsp:sp modelId="{A5EB4952-61A4-472F-8628-34164A1E81E5}">
      <dsp:nvSpPr>
        <dsp:cNvPr id="0" name=""/>
        <dsp:cNvSpPr/>
      </dsp:nvSpPr>
      <dsp:spPr>
        <a:xfrm rot="3201134">
          <a:off x="3565342" y="1536265"/>
          <a:ext cx="1276685" cy="305837"/>
        </a:xfrm>
        <a:prstGeom prst="lef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3657093" y="1597432"/>
        <a:ext cx="1093183" cy="183503"/>
      </dsp:txXfrm>
    </dsp:sp>
    <dsp:sp modelId="{1D767621-1C03-48E1-84B0-59FD6A6A9DDE}">
      <dsp:nvSpPr>
        <dsp:cNvPr id="0" name=""/>
        <dsp:cNvSpPr/>
      </dsp:nvSpPr>
      <dsp:spPr>
        <a:xfrm>
          <a:off x="3825550" y="2504379"/>
          <a:ext cx="2813598" cy="87382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Accelerated Career</a:t>
          </a:r>
        </a:p>
      </dsp:txBody>
      <dsp:txXfrm>
        <a:off x="3851143" y="2529972"/>
        <a:ext cx="2762412" cy="822634"/>
      </dsp:txXfrm>
    </dsp:sp>
    <dsp:sp modelId="{D049D28A-05E2-4B27-B642-C063A43C62BD}">
      <dsp:nvSpPr>
        <dsp:cNvPr id="0" name=""/>
        <dsp:cNvSpPr/>
      </dsp:nvSpPr>
      <dsp:spPr>
        <a:xfrm rot="2569724">
          <a:off x="5423800" y="1870516"/>
          <a:ext cx="2918439" cy="305837"/>
        </a:xfrm>
        <a:prstGeom prst="lef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10800000">
        <a:off x="5515551" y="1931683"/>
        <a:ext cx="2734937" cy="183503"/>
      </dsp:txXfrm>
    </dsp:sp>
    <dsp:sp modelId="{F8310F4B-4F4B-45C2-950B-C29773384DA0}">
      <dsp:nvSpPr>
        <dsp:cNvPr id="0" name=""/>
        <dsp:cNvSpPr/>
      </dsp:nvSpPr>
      <dsp:spPr>
        <a:xfrm>
          <a:off x="482051" y="2504379"/>
          <a:ext cx="1747641" cy="87382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Traditional</a:t>
          </a:r>
        </a:p>
      </dsp:txBody>
      <dsp:txXfrm>
        <a:off x="507644" y="2529972"/>
        <a:ext cx="1696455" cy="822634"/>
      </dsp:txXfrm>
    </dsp:sp>
    <dsp:sp modelId="{46C4C4D4-A87D-46A8-81A6-9E152288CE8A}">
      <dsp:nvSpPr>
        <dsp:cNvPr id="0" name=""/>
        <dsp:cNvSpPr/>
      </dsp:nvSpPr>
      <dsp:spPr>
        <a:xfrm rot="18359759">
          <a:off x="1627104" y="1536265"/>
          <a:ext cx="1276685" cy="305837"/>
        </a:xfrm>
        <a:prstGeom prst="lef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1718855" y="1597432"/>
        <a:ext cx="1093183" cy="183503"/>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62" tIns="46568" rIns="93162" bIns="46568"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62" tIns="46568" rIns="93162" bIns="46568"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62" tIns="46568" rIns="93162" bIns="46568"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91" name="Google Shape;191;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DD543-B6D7-4EB5-A25D-7B9D50244E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594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4850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dirty="0"/>
          </a:p>
        </p:txBody>
      </p:sp>
      <p:sp>
        <p:nvSpPr>
          <p:cNvPr id="238" name="Google Shape;238;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9018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430" name="Google Shape;430;p3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2: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97" name="Google Shape;197;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C04287-682A-49D2-8897-00CF4AF8B77F}" type="slidenum">
              <a:rPr lang="en-US" smtClean="0"/>
              <a:t>3</a:t>
            </a:fld>
            <a:endParaRPr lang="en-US"/>
          </a:p>
        </p:txBody>
      </p:sp>
    </p:spTree>
    <p:extLst>
      <p:ext uri="{BB962C8B-B14F-4D97-AF65-F5344CB8AC3E}">
        <p14:creationId xmlns:p14="http://schemas.microsoft.com/office/powerpoint/2010/main" val="1388955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03" name="Google Shape;203;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5: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38" name="Google Shape;238;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43" name="Google Shape;243;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60" name="Google Shape;260;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79" name="Google Shape;279;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state of Georgia has now identified two paths to the same high school diploma.</a:t>
            </a:r>
          </a:p>
          <a:p>
            <a:r>
              <a:rPr lang="en-US" dirty="0"/>
              <a:t>The traditional path and now Accelerated Career.</a:t>
            </a:r>
          </a:p>
          <a:p>
            <a:r>
              <a:rPr lang="en-US" dirty="0"/>
              <a:t>Let’s begin with the path to graduation that we all are most familiar with – the traditional path.</a:t>
            </a:r>
          </a:p>
          <a:p>
            <a:r>
              <a:rPr lang="en-US" dirty="0"/>
              <a:t>The traditional path to graduation requires students to receive 24 high school credits to qualify for high school graduation.  Students on this pathway to graduation are perhaps enrolled in Advanced Placement Classes or enrolled in IB programs.  These are also students that plan to attend a post-secondary institution immediately following high school graduation.</a:t>
            </a:r>
          </a:p>
          <a:p>
            <a:endParaRPr lang="en-US" dirty="0"/>
          </a:p>
          <a:p>
            <a:r>
              <a:rPr lang="en-US" dirty="0"/>
              <a:t>Now let’s explore the new path to that same high school diploma – Accelerated Career.</a:t>
            </a:r>
          </a:p>
          <a:p>
            <a:r>
              <a:rPr lang="en-US" dirty="0"/>
              <a:t>This pathway to graduation is for students that want to accelerate through high school and move directly into a career following high school graduation.</a:t>
            </a:r>
          </a:p>
          <a:p>
            <a:r>
              <a:rPr lang="en-US" dirty="0"/>
              <a:t>This pathway to graduation allows scholars to substitute some of the required high school credits for post-secondary credentials aligned to in-demand Metro-Atlanta careers.   Specifically, students choosing accelerated career will simultaneously earn a high school diploma and two Technical Certificates of Credit in a specific career pathway.  </a:t>
            </a:r>
          </a:p>
        </p:txBody>
      </p:sp>
      <p:sp>
        <p:nvSpPr>
          <p:cNvPr id="4" name="Slide Number Placeholder 3"/>
          <p:cNvSpPr>
            <a:spLocks noGrp="1"/>
          </p:cNvSpPr>
          <p:nvPr>
            <p:ph type="sldNum" sz="quarter" idx="5"/>
          </p:nvPr>
        </p:nvSpPr>
        <p:spPr/>
        <p:txBody>
          <a:bodyPr/>
          <a:lstStyle/>
          <a:p>
            <a:fld id="{7EC04287-682A-49D2-8897-00CF4AF8B77F}" type="slidenum">
              <a:rPr lang="en-US" smtClean="0"/>
              <a:t>13</a:t>
            </a:fld>
            <a:endParaRPr lang="en-US" dirty="0"/>
          </a:p>
        </p:txBody>
      </p:sp>
    </p:spTree>
    <p:extLst>
      <p:ext uri="{BB962C8B-B14F-4D97-AF65-F5344CB8AC3E}">
        <p14:creationId xmlns:p14="http://schemas.microsoft.com/office/powerpoint/2010/main" val="17743465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8"/>
        <p:cNvGrpSpPr/>
        <p:nvPr/>
      </p:nvGrpSpPr>
      <p:grpSpPr>
        <a:xfrm>
          <a:off x="0" y="0"/>
          <a:ext cx="0" cy="0"/>
          <a:chOff x="0" y="0"/>
          <a:chExt cx="0" cy="0"/>
        </a:xfrm>
      </p:grpSpPr>
      <p:sp>
        <p:nvSpPr>
          <p:cNvPr id="19" name="Google Shape;19;p32"/>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2"/>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2"/>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0D85AB"/>
              </a:buClr>
              <a:buSzPts val="8000"/>
              <a:buFont typeface="Calibri"/>
              <a:buNone/>
              <a:defRPr sz="8000">
                <a:solidFill>
                  <a:srgbClr val="0D85A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2"/>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400"/>
              <a:buNone/>
              <a:defRPr sz="2400" cap="none">
                <a:solidFill>
                  <a:srgbClr val="000000"/>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23" name="Google Shape;23;p32"/>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2"/>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26" name="Google Shape;26;p32"/>
          <p:cNvCxnSpPr/>
          <p:nvPr/>
        </p:nvCxnSpPr>
        <p:spPr>
          <a:xfrm>
            <a:off x="1207658" y="4343400"/>
            <a:ext cx="9875520" cy="0"/>
          </a:xfrm>
          <a:prstGeom prst="straightConnector1">
            <a:avLst/>
          </a:prstGeom>
          <a:noFill/>
          <a:ln w="9525" cap="flat" cmpd="sng">
            <a:solidFill>
              <a:srgbClr val="0D85AB"/>
            </a:solidFill>
            <a:prstDash val="solid"/>
            <a:round/>
            <a:headEnd type="none" w="sm" len="sm"/>
            <a:tailEnd type="none" w="sm" len="sm"/>
          </a:ln>
        </p:spPr>
      </p:cxnSp>
      <p:pic>
        <p:nvPicPr>
          <p:cNvPr id="27" name="Google Shape;27;p32"/>
          <p:cNvPicPr preferRelativeResize="0"/>
          <p:nvPr/>
        </p:nvPicPr>
        <p:blipFill rotWithShape="1">
          <a:blip r:embed="rId2">
            <a:alphaModFix/>
          </a:blip>
          <a:srcRect/>
          <a:stretch/>
        </p:blipFill>
        <p:spPr>
          <a:xfrm>
            <a:off x="4913274" y="759070"/>
            <a:ext cx="2365453" cy="137171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83936F6-DB3A-44D3-987F-8E90CFBE5B3F}"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6BEB4-DD46-4615-930F-C5CC92D53C1D}" type="slidenum">
              <a:rPr lang="en-US" smtClean="0"/>
              <a:t>‹#›</a:t>
            </a:fld>
            <a:endParaRPr lang="en-US"/>
          </a:p>
        </p:txBody>
      </p:sp>
    </p:spTree>
    <p:extLst>
      <p:ext uri="{BB962C8B-B14F-4D97-AF65-F5344CB8AC3E}">
        <p14:creationId xmlns:p14="http://schemas.microsoft.com/office/powerpoint/2010/main" val="156497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3936F6-DB3A-44D3-987F-8E90CFBE5B3F}"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6BEB4-DD46-4615-930F-C5CC92D53C1D}" type="slidenum">
              <a:rPr lang="en-US" smtClean="0"/>
              <a:t>‹#›</a:t>
            </a:fld>
            <a:endParaRPr lang="en-US"/>
          </a:p>
        </p:txBody>
      </p:sp>
    </p:spTree>
    <p:extLst>
      <p:ext uri="{BB962C8B-B14F-4D97-AF65-F5344CB8AC3E}">
        <p14:creationId xmlns:p14="http://schemas.microsoft.com/office/powerpoint/2010/main" val="3446745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3936F6-DB3A-44D3-987F-8E90CFBE5B3F}"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6BEB4-DD46-4615-930F-C5CC92D53C1D}" type="slidenum">
              <a:rPr lang="en-US" smtClean="0"/>
              <a:t>‹#›</a:t>
            </a:fld>
            <a:endParaRPr lang="en-US"/>
          </a:p>
        </p:txBody>
      </p:sp>
    </p:spTree>
    <p:extLst>
      <p:ext uri="{BB962C8B-B14F-4D97-AF65-F5344CB8AC3E}">
        <p14:creationId xmlns:p14="http://schemas.microsoft.com/office/powerpoint/2010/main" val="3349882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3936F6-DB3A-44D3-987F-8E90CFBE5B3F}"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6BEB4-DD46-4615-930F-C5CC92D53C1D}" type="slidenum">
              <a:rPr lang="en-US" smtClean="0"/>
              <a:t>‹#›</a:t>
            </a:fld>
            <a:endParaRPr lang="en-US"/>
          </a:p>
        </p:txBody>
      </p:sp>
    </p:spTree>
    <p:extLst>
      <p:ext uri="{BB962C8B-B14F-4D97-AF65-F5344CB8AC3E}">
        <p14:creationId xmlns:p14="http://schemas.microsoft.com/office/powerpoint/2010/main" val="4020783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3936F6-DB3A-44D3-987F-8E90CFBE5B3F}" type="datetimeFigureOut">
              <a:rPr lang="en-US" smtClean="0"/>
              <a:t>11/30/2023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56BEB4-DD46-4615-930F-C5CC92D53C1D}" type="slidenum">
              <a:rPr lang="en-US" smtClean="0"/>
              <a:t>‹#›</a:t>
            </a:fld>
            <a:endParaRPr lang="en-US"/>
          </a:p>
        </p:txBody>
      </p:sp>
    </p:spTree>
    <p:extLst>
      <p:ext uri="{BB962C8B-B14F-4D97-AF65-F5344CB8AC3E}">
        <p14:creationId xmlns:p14="http://schemas.microsoft.com/office/powerpoint/2010/main" val="26039206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3936F6-DB3A-44D3-987F-8E90CFBE5B3F}" type="datetimeFigureOut">
              <a:rPr lang="en-US" smtClean="0"/>
              <a:t>11/30/2023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56BEB4-DD46-4615-930F-C5CC92D53C1D}" type="slidenum">
              <a:rPr lang="en-US" smtClean="0"/>
              <a:t>‹#›</a:t>
            </a:fld>
            <a:endParaRPr lang="en-US"/>
          </a:p>
        </p:txBody>
      </p:sp>
    </p:spTree>
    <p:extLst>
      <p:ext uri="{BB962C8B-B14F-4D97-AF65-F5344CB8AC3E}">
        <p14:creationId xmlns:p14="http://schemas.microsoft.com/office/powerpoint/2010/main" val="1754978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3936F6-DB3A-44D3-987F-8E90CFBE5B3F}" type="datetimeFigureOut">
              <a:rPr lang="en-US" smtClean="0"/>
              <a:t>11/30/2023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56BEB4-DD46-4615-930F-C5CC92D53C1D}" type="slidenum">
              <a:rPr lang="en-US" smtClean="0"/>
              <a:t>‹#›</a:t>
            </a:fld>
            <a:endParaRPr lang="en-US"/>
          </a:p>
        </p:txBody>
      </p:sp>
    </p:spTree>
    <p:extLst>
      <p:ext uri="{BB962C8B-B14F-4D97-AF65-F5344CB8AC3E}">
        <p14:creationId xmlns:p14="http://schemas.microsoft.com/office/powerpoint/2010/main" val="3981791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3936F6-DB3A-44D3-987F-8E90CFBE5B3F}"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6BEB4-DD46-4615-930F-C5CC92D53C1D}" type="slidenum">
              <a:rPr lang="en-US" smtClean="0"/>
              <a:t>‹#›</a:t>
            </a:fld>
            <a:endParaRPr lang="en-US"/>
          </a:p>
        </p:txBody>
      </p:sp>
    </p:spTree>
    <p:extLst>
      <p:ext uri="{BB962C8B-B14F-4D97-AF65-F5344CB8AC3E}">
        <p14:creationId xmlns:p14="http://schemas.microsoft.com/office/powerpoint/2010/main" val="4128176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3936F6-DB3A-44D3-987F-8E90CFBE5B3F}" type="datetimeFigureOut">
              <a:rPr lang="en-US" smtClean="0"/>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6BEB4-DD46-4615-930F-C5CC92D53C1D}" type="slidenum">
              <a:rPr lang="en-US" smtClean="0"/>
              <a:t>‹#›</a:t>
            </a:fld>
            <a:endParaRPr lang="en-US"/>
          </a:p>
        </p:txBody>
      </p:sp>
    </p:spTree>
    <p:extLst>
      <p:ext uri="{BB962C8B-B14F-4D97-AF65-F5344CB8AC3E}">
        <p14:creationId xmlns:p14="http://schemas.microsoft.com/office/powerpoint/2010/main" val="3133980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3936F6-DB3A-44D3-987F-8E90CFBE5B3F}"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6BEB4-DD46-4615-930F-C5CC92D53C1D}" type="slidenum">
              <a:rPr lang="en-US" smtClean="0"/>
              <a:t>‹#›</a:t>
            </a:fld>
            <a:endParaRPr lang="en-US"/>
          </a:p>
        </p:txBody>
      </p:sp>
    </p:spTree>
    <p:extLst>
      <p:ext uri="{BB962C8B-B14F-4D97-AF65-F5344CB8AC3E}">
        <p14:creationId xmlns:p14="http://schemas.microsoft.com/office/powerpoint/2010/main" val="1530838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3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0D85AB"/>
              </a:buClr>
              <a:buSzPts val="4800"/>
              <a:buFont typeface="Calibri"/>
              <a:buNone/>
              <a:defRPr>
                <a:solidFill>
                  <a:srgbClr val="0D85AB"/>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33"/>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SzPts val="2000"/>
              <a:buChar char=" "/>
              <a:defRPr>
                <a:solidFill>
                  <a:srgbClr val="000000"/>
                </a:solidFill>
              </a:defRPr>
            </a:lvl1pPr>
            <a:lvl2pPr marL="914400" lvl="1" indent="-342900" algn="l">
              <a:lnSpc>
                <a:spcPct val="90000"/>
              </a:lnSpc>
              <a:spcBef>
                <a:spcPts val="200"/>
              </a:spcBef>
              <a:spcAft>
                <a:spcPts val="0"/>
              </a:spcAft>
              <a:buSzPts val="1800"/>
              <a:buChar char="◦"/>
              <a:defRPr>
                <a:solidFill>
                  <a:srgbClr val="000000"/>
                </a:solidFill>
              </a:defRPr>
            </a:lvl2pPr>
            <a:lvl3pPr marL="1371600" lvl="2" indent="-317500" algn="l">
              <a:lnSpc>
                <a:spcPct val="90000"/>
              </a:lnSpc>
              <a:spcBef>
                <a:spcPts val="400"/>
              </a:spcBef>
              <a:spcAft>
                <a:spcPts val="0"/>
              </a:spcAft>
              <a:buSzPts val="1400"/>
              <a:buChar char="◦"/>
              <a:defRPr>
                <a:solidFill>
                  <a:srgbClr val="000000"/>
                </a:solidFill>
              </a:defRPr>
            </a:lvl3pPr>
            <a:lvl4pPr marL="1828800" lvl="3" indent="-317500" algn="l">
              <a:lnSpc>
                <a:spcPct val="90000"/>
              </a:lnSpc>
              <a:spcBef>
                <a:spcPts val="400"/>
              </a:spcBef>
              <a:spcAft>
                <a:spcPts val="0"/>
              </a:spcAft>
              <a:buSzPts val="1400"/>
              <a:buChar char="◦"/>
              <a:defRPr>
                <a:solidFill>
                  <a:srgbClr val="000000"/>
                </a:solidFill>
              </a:defRPr>
            </a:lvl4pPr>
            <a:lvl5pPr marL="2286000" lvl="4" indent="-317500" algn="l">
              <a:lnSpc>
                <a:spcPct val="90000"/>
              </a:lnSpc>
              <a:spcBef>
                <a:spcPts val="400"/>
              </a:spcBef>
              <a:spcAft>
                <a:spcPts val="0"/>
              </a:spcAft>
              <a:buSzPts val="1400"/>
              <a:buChar char="◦"/>
              <a:defRPr>
                <a:solidFill>
                  <a:srgbClr val="000000"/>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1" name="Google Shape;31;p33"/>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4" name="Google Shape;34;p33"/>
          <p:cNvPicPr preferRelativeResize="0"/>
          <p:nvPr/>
        </p:nvPicPr>
        <p:blipFill rotWithShape="1">
          <a:blip r:embed="rId2">
            <a:alphaModFix/>
          </a:blip>
          <a:srcRect/>
          <a:stretch/>
        </p:blipFill>
        <p:spPr>
          <a:xfrm>
            <a:off x="9975559" y="689760"/>
            <a:ext cx="1185455" cy="6858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3936F6-DB3A-44D3-987F-8E90CFBE5B3F}" type="datetimeFigureOut">
              <a:rPr lang="en-US" smtClean="0"/>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6BEB4-DD46-4615-930F-C5CC92D53C1D}" type="slidenum">
              <a:rPr lang="en-US" smtClean="0"/>
              <a:t>‹#›</a:t>
            </a:fld>
            <a:endParaRPr lang="en-US"/>
          </a:p>
        </p:txBody>
      </p:sp>
    </p:spTree>
    <p:extLst>
      <p:ext uri="{BB962C8B-B14F-4D97-AF65-F5344CB8AC3E}">
        <p14:creationId xmlns:p14="http://schemas.microsoft.com/office/powerpoint/2010/main" val="3565813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Custom Layout">
    <p:bg>
      <p:bgPr>
        <a:solidFill>
          <a:srgbClr val="DDDCE4"/>
        </a:solidFill>
        <a:effectLst/>
      </p:bgPr>
    </p:bg>
    <p:spTree>
      <p:nvGrpSpPr>
        <p:cNvPr id="1" name=""/>
        <p:cNvGrpSpPr/>
        <p:nvPr/>
      </p:nvGrpSpPr>
      <p:grpSpPr>
        <a:xfrm>
          <a:off x="0" y="0"/>
          <a:ext cx="0" cy="0"/>
          <a:chOff x="0" y="0"/>
          <a:chExt cx="0" cy="0"/>
        </a:xfrm>
      </p:grpSpPr>
      <p:sp>
        <p:nvSpPr>
          <p:cNvPr id="9" name="Picture Placeholder 7"/>
          <p:cNvSpPr>
            <a:spLocks noGrp="1"/>
          </p:cNvSpPr>
          <p:nvPr>
            <p:ph type="pic" sz="quarter" idx="10"/>
          </p:nvPr>
        </p:nvSpPr>
        <p:spPr>
          <a:xfrm>
            <a:off x="0" y="1239520"/>
            <a:ext cx="12192000" cy="4389438"/>
          </a:xfrm>
        </p:spPr>
        <p:txBody>
          <a:bodyPr/>
          <a:lstStyle/>
          <a:p>
            <a:endParaRPr lang="id-ID"/>
          </a:p>
        </p:txBody>
      </p:sp>
    </p:spTree>
    <p:extLst>
      <p:ext uri="{BB962C8B-B14F-4D97-AF65-F5344CB8AC3E}">
        <p14:creationId xmlns:p14="http://schemas.microsoft.com/office/powerpoint/2010/main" val="39325516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Custom Layout">
    <p:bg>
      <p:bgPr>
        <a:solidFill>
          <a:srgbClr val="1274BB"/>
        </a:solidFill>
        <a:effectLst/>
      </p:bgPr>
    </p:bg>
    <p:spTree>
      <p:nvGrpSpPr>
        <p:cNvPr id="1" name=""/>
        <p:cNvGrpSpPr/>
        <p:nvPr/>
      </p:nvGrpSpPr>
      <p:grpSpPr>
        <a:xfrm>
          <a:off x="0" y="0"/>
          <a:ext cx="0" cy="0"/>
          <a:chOff x="0" y="0"/>
          <a:chExt cx="0" cy="0"/>
        </a:xfrm>
      </p:grpSpPr>
      <p:sp>
        <p:nvSpPr>
          <p:cNvPr id="13" name="Picture Placeholder 12"/>
          <p:cNvSpPr>
            <a:spLocks noGrp="1"/>
          </p:cNvSpPr>
          <p:nvPr>
            <p:ph type="pic" sz="quarter" idx="11"/>
          </p:nvPr>
        </p:nvSpPr>
        <p:spPr>
          <a:xfrm>
            <a:off x="7000775" y="1112285"/>
            <a:ext cx="4562576" cy="4633432"/>
          </a:xfrm>
          <a:prstGeom prst="flowChartConnector">
            <a:avLst/>
          </a:prstGeom>
        </p:spPr>
        <p:txBody>
          <a:bodyPr wrap="square">
            <a:noAutofit/>
          </a:bodyPr>
          <a:lstStyle/>
          <a:p>
            <a:endParaRPr lang="id-ID" dirty="0"/>
          </a:p>
        </p:txBody>
      </p:sp>
    </p:spTree>
    <p:extLst>
      <p:ext uri="{BB962C8B-B14F-4D97-AF65-F5344CB8AC3E}">
        <p14:creationId xmlns:p14="http://schemas.microsoft.com/office/powerpoint/2010/main" val="2245044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p:spPr>
        <p:txBody>
          <a:bodyPr/>
          <a:lstStyle/>
          <a:p>
            <a:endParaRPr lang="id-ID"/>
          </a:p>
        </p:txBody>
      </p:sp>
    </p:spTree>
    <p:extLst>
      <p:ext uri="{BB962C8B-B14F-4D97-AF65-F5344CB8AC3E}">
        <p14:creationId xmlns:p14="http://schemas.microsoft.com/office/powerpoint/2010/main" val="1616782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Custom Layout">
    <p:bg>
      <p:bgPr>
        <a:solidFill>
          <a:srgbClr val="FDAF43"/>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391150" y="0"/>
            <a:ext cx="6800850" cy="6858000"/>
          </a:xfrm>
          <a:prstGeom prst="flowChartConnector">
            <a:avLst/>
          </a:prstGeom>
        </p:spPr>
        <p:txBody>
          <a:bodyPr/>
          <a:lstStyle/>
          <a:p>
            <a:endParaRPr lang="id-ID"/>
          </a:p>
        </p:txBody>
      </p:sp>
    </p:spTree>
    <p:extLst>
      <p:ext uri="{BB962C8B-B14F-4D97-AF65-F5344CB8AC3E}">
        <p14:creationId xmlns:p14="http://schemas.microsoft.com/office/powerpoint/2010/main" val="139265387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Custom Layout">
    <p:bg>
      <p:bgPr>
        <a:solidFill>
          <a:srgbClr val="D4ECDC"/>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5570538" cy="6858000"/>
          </a:xfrm>
        </p:spPr>
        <p:txBody>
          <a:bodyPr/>
          <a:lstStyle/>
          <a:p>
            <a:endParaRPr lang="id-ID"/>
          </a:p>
        </p:txBody>
      </p:sp>
    </p:spTree>
    <p:extLst>
      <p:ext uri="{BB962C8B-B14F-4D97-AF65-F5344CB8AC3E}">
        <p14:creationId xmlns:p14="http://schemas.microsoft.com/office/powerpoint/2010/main" val="3512967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5"/>
        <p:cNvGrpSpPr/>
        <p:nvPr/>
      </p:nvGrpSpPr>
      <p:grpSpPr>
        <a:xfrm>
          <a:off x="0" y="0"/>
          <a:ext cx="0" cy="0"/>
          <a:chOff x="0" y="0"/>
          <a:chExt cx="0" cy="0"/>
        </a:xfrm>
      </p:grpSpPr>
      <p:sp>
        <p:nvSpPr>
          <p:cNvPr id="36" name="Google Shape;36;p3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34"/>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rgbClr val="000000"/>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38" name="Google Shape;38;p34"/>
          <p:cNvSpPr txBox="1">
            <a:spLocks noGrp="1"/>
          </p:cNvSpPr>
          <p:nvPr>
            <p:ph type="body" idx="2"/>
          </p:nvPr>
        </p:nvSpPr>
        <p:spPr>
          <a:xfrm>
            <a:off x="1097280" y="2582334"/>
            <a:ext cx="4937760" cy="337820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SzPts val="2000"/>
              <a:buChar char=" "/>
              <a:defRPr>
                <a:solidFill>
                  <a:srgbClr val="000000"/>
                </a:solidFill>
              </a:defRPr>
            </a:lvl1pPr>
            <a:lvl2pPr marL="914400" lvl="1" indent="-342900" algn="l">
              <a:lnSpc>
                <a:spcPct val="90000"/>
              </a:lnSpc>
              <a:spcBef>
                <a:spcPts val="200"/>
              </a:spcBef>
              <a:spcAft>
                <a:spcPts val="0"/>
              </a:spcAft>
              <a:buSzPts val="1800"/>
              <a:buChar char="◦"/>
              <a:defRPr>
                <a:solidFill>
                  <a:srgbClr val="000000"/>
                </a:solidFill>
              </a:defRPr>
            </a:lvl2pPr>
            <a:lvl3pPr marL="1371600" lvl="2" indent="-317500" algn="l">
              <a:lnSpc>
                <a:spcPct val="90000"/>
              </a:lnSpc>
              <a:spcBef>
                <a:spcPts val="400"/>
              </a:spcBef>
              <a:spcAft>
                <a:spcPts val="0"/>
              </a:spcAft>
              <a:buSzPts val="1400"/>
              <a:buChar char="◦"/>
              <a:defRPr>
                <a:solidFill>
                  <a:srgbClr val="000000"/>
                </a:solidFill>
              </a:defRPr>
            </a:lvl3pPr>
            <a:lvl4pPr marL="1828800" lvl="3" indent="-317500" algn="l">
              <a:lnSpc>
                <a:spcPct val="90000"/>
              </a:lnSpc>
              <a:spcBef>
                <a:spcPts val="400"/>
              </a:spcBef>
              <a:spcAft>
                <a:spcPts val="0"/>
              </a:spcAft>
              <a:buSzPts val="1400"/>
              <a:buChar char="◦"/>
              <a:defRPr>
                <a:solidFill>
                  <a:srgbClr val="000000"/>
                </a:solidFill>
              </a:defRPr>
            </a:lvl4pPr>
            <a:lvl5pPr marL="2286000" lvl="4" indent="-317500" algn="l">
              <a:lnSpc>
                <a:spcPct val="90000"/>
              </a:lnSpc>
              <a:spcBef>
                <a:spcPts val="400"/>
              </a:spcBef>
              <a:spcAft>
                <a:spcPts val="0"/>
              </a:spcAft>
              <a:buSzPts val="1400"/>
              <a:buChar char="◦"/>
              <a:defRPr>
                <a:solidFill>
                  <a:srgbClr val="000000"/>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9" name="Google Shape;39;p34"/>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2000"/>
              <a:buNone/>
              <a:defRPr sz="2000" b="0" cap="none">
                <a:solidFill>
                  <a:srgbClr val="000000"/>
                </a:solidFill>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40" name="Google Shape;40;p34"/>
          <p:cNvSpPr txBox="1">
            <a:spLocks noGrp="1"/>
          </p:cNvSpPr>
          <p:nvPr>
            <p:ph type="body" idx="4"/>
          </p:nvPr>
        </p:nvSpPr>
        <p:spPr>
          <a:xfrm>
            <a:off x="6217920" y="2582334"/>
            <a:ext cx="4937760" cy="337820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SzPts val="2000"/>
              <a:buChar char=" "/>
              <a:defRPr>
                <a:solidFill>
                  <a:srgbClr val="000000"/>
                </a:solidFill>
              </a:defRPr>
            </a:lvl1pPr>
            <a:lvl2pPr marL="914400" lvl="1" indent="-342900" algn="l">
              <a:lnSpc>
                <a:spcPct val="90000"/>
              </a:lnSpc>
              <a:spcBef>
                <a:spcPts val="200"/>
              </a:spcBef>
              <a:spcAft>
                <a:spcPts val="0"/>
              </a:spcAft>
              <a:buSzPts val="1800"/>
              <a:buChar char="◦"/>
              <a:defRPr>
                <a:solidFill>
                  <a:srgbClr val="000000"/>
                </a:solidFill>
              </a:defRPr>
            </a:lvl2pPr>
            <a:lvl3pPr marL="1371600" lvl="2" indent="-317500" algn="l">
              <a:lnSpc>
                <a:spcPct val="90000"/>
              </a:lnSpc>
              <a:spcBef>
                <a:spcPts val="400"/>
              </a:spcBef>
              <a:spcAft>
                <a:spcPts val="0"/>
              </a:spcAft>
              <a:buSzPts val="1400"/>
              <a:buChar char="◦"/>
              <a:defRPr>
                <a:solidFill>
                  <a:srgbClr val="000000"/>
                </a:solidFill>
              </a:defRPr>
            </a:lvl3pPr>
            <a:lvl4pPr marL="1828800" lvl="3" indent="-317500" algn="l">
              <a:lnSpc>
                <a:spcPct val="90000"/>
              </a:lnSpc>
              <a:spcBef>
                <a:spcPts val="400"/>
              </a:spcBef>
              <a:spcAft>
                <a:spcPts val="0"/>
              </a:spcAft>
              <a:buSzPts val="1400"/>
              <a:buChar char="◦"/>
              <a:defRPr>
                <a:solidFill>
                  <a:srgbClr val="000000"/>
                </a:solidFill>
              </a:defRPr>
            </a:lvl4pPr>
            <a:lvl5pPr marL="2286000" lvl="4" indent="-317500" algn="l">
              <a:lnSpc>
                <a:spcPct val="90000"/>
              </a:lnSpc>
              <a:spcBef>
                <a:spcPts val="400"/>
              </a:spcBef>
              <a:spcAft>
                <a:spcPts val="0"/>
              </a:spcAft>
              <a:buSzPts val="1400"/>
              <a:buChar char="◦"/>
              <a:defRPr>
                <a:solidFill>
                  <a:srgbClr val="000000"/>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1" name="Google Shape;41;p3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4" name="Google Shape;44;p34"/>
          <p:cNvPicPr preferRelativeResize="0"/>
          <p:nvPr/>
        </p:nvPicPr>
        <p:blipFill rotWithShape="1">
          <a:blip r:embed="rId2">
            <a:alphaModFix/>
          </a:blip>
          <a:srcRect/>
          <a:stretch/>
        </p:blipFill>
        <p:spPr>
          <a:xfrm>
            <a:off x="9978127" y="685696"/>
            <a:ext cx="1184565" cy="6858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5"/>
        <p:cNvGrpSpPr/>
        <p:nvPr/>
      </p:nvGrpSpPr>
      <p:grpSpPr>
        <a:xfrm>
          <a:off x="0" y="0"/>
          <a:ext cx="0" cy="0"/>
          <a:chOff x="0" y="0"/>
          <a:chExt cx="0" cy="0"/>
        </a:xfrm>
      </p:grpSpPr>
      <p:sp>
        <p:nvSpPr>
          <p:cNvPr id="46" name="Google Shape;46;p35"/>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5"/>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3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51" name="Google Shape;51;p35" descr="A close up of a sign&#10;&#10;Description automatically generated"/>
          <p:cNvPicPr preferRelativeResize="0"/>
          <p:nvPr/>
        </p:nvPicPr>
        <p:blipFill rotWithShape="1">
          <a:blip r:embed="rId2">
            <a:alphaModFix/>
          </a:blip>
          <a:srcRect/>
          <a:stretch/>
        </p:blipFill>
        <p:spPr>
          <a:xfrm>
            <a:off x="9892246" y="681495"/>
            <a:ext cx="1232510" cy="6858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4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000000"/>
              </a:buClr>
              <a:buSzPts val="4800"/>
              <a:buFont typeface="Calibri"/>
              <a:buNone/>
              <a:defRPr>
                <a:solidFill>
                  <a:srgbClr val="00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4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65" name="Google Shape;65;p41" descr="A close up of a sign&#10;&#10;Description automatically generated"/>
          <p:cNvPicPr preferRelativeResize="0"/>
          <p:nvPr/>
        </p:nvPicPr>
        <p:blipFill rotWithShape="1">
          <a:blip r:embed="rId2">
            <a:alphaModFix/>
          </a:blip>
          <a:srcRect/>
          <a:stretch/>
        </p:blipFill>
        <p:spPr>
          <a:xfrm>
            <a:off x="9940848" y="689058"/>
            <a:ext cx="1224438" cy="6858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6"/>
        <p:cNvGrpSpPr/>
        <p:nvPr/>
      </p:nvGrpSpPr>
      <p:grpSpPr>
        <a:xfrm>
          <a:off x="0" y="0"/>
          <a:ext cx="0" cy="0"/>
          <a:chOff x="0" y="0"/>
          <a:chExt cx="0" cy="0"/>
        </a:xfrm>
      </p:grpSpPr>
      <p:sp>
        <p:nvSpPr>
          <p:cNvPr id="67" name="Google Shape;67;p42"/>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2"/>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2"/>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2"/>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1" name="Google Shape;71;p42"/>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72" name="Google Shape;72;p42"/>
          <p:cNvSpPr txBox="1">
            <a:spLocks noGrp="1"/>
          </p:cNvSpPr>
          <p:nvPr>
            <p:ph type="dt" idx="10"/>
          </p:nvPr>
        </p:nvSpPr>
        <p:spPr>
          <a:xfrm>
            <a:off x="465512" y="6459785"/>
            <a:ext cx="26185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2"/>
          <p:cNvSpPr txBox="1">
            <a:spLocks noGrp="1"/>
          </p:cNvSpPr>
          <p:nvPr>
            <p:ph type="ftr" idx="11"/>
          </p:nvPr>
        </p:nvSpPr>
        <p:spPr>
          <a:xfrm>
            <a:off x="4800600" y="6459785"/>
            <a:ext cx="4648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2"/>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50">
                <a:solidFill>
                  <a:schemeClr val="dk2"/>
                </a:solidFill>
                <a:latin typeface="Calibri"/>
                <a:ea typeface="Calibri"/>
                <a:cs typeface="Calibri"/>
                <a:sym typeface="Calibri"/>
              </a:defRPr>
            </a:lvl1pPr>
            <a:lvl2pPr marL="0" lvl="1" indent="0" algn="r">
              <a:spcBef>
                <a:spcPts val="0"/>
              </a:spcBef>
              <a:buNone/>
              <a:defRPr sz="1050">
                <a:solidFill>
                  <a:schemeClr val="dk2"/>
                </a:solidFill>
                <a:latin typeface="Calibri"/>
                <a:ea typeface="Calibri"/>
                <a:cs typeface="Calibri"/>
                <a:sym typeface="Calibri"/>
              </a:defRPr>
            </a:lvl2pPr>
            <a:lvl3pPr marL="0" lvl="2" indent="0" algn="r">
              <a:spcBef>
                <a:spcPts val="0"/>
              </a:spcBef>
              <a:buNone/>
              <a:defRPr sz="1050">
                <a:solidFill>
                  <a:schemeClr val="dk2"/>
                </a:solidFill>
                <a:latin typeface="Calibri"/>
                <a:ea typeface="Calibri"/>
                <a:cs typeface="Calibri"/>
                <a:sym typeface="Calibri"/>
              </a:defRPr>
            </a:lvl3pPr>
            <a:lvl4pPr marL="0" lvl="3" indent="0" algn="r">
              <a:spcBef>
                <a:spcPts val="0"/>
              </a:spcBef>
              <a:buNone/>
              <a:defRPr sz="1050">
                <a:solidFill>
                  <a:schemeClr val="dk2"/>
                </a:solidFill>
                <a:latin typeface="Calibri"/>
                <a:ea typeface="Calibri"/>
                <a:cs typeface="Calibri"/>
                <a:sym typeface="Calibri"/>
              </a:defRPr>
            </a:lvl4pPr>
            <a:lvl5pPr marL="0" lvl="4" indent="0" algn="r">
              <a:spcBef>
                <a:spcPts val="0"/>
              </a:spcBef>
              <a:buNone/>
              <a:defRPr sz="1050">
                <a:solidFill>
                  <a:schemeClr val="dk2"/>
                </a:solidFill>
                <a:latin typeface="Calibri"/>
                <a:ea typeface="Calibri"/>
                <a:cs typeface="Calibri"/>
                <a:sym typeface="Calibri"/>
              </a:defRPr>
            </a:lvl5pPr>
            <a:lvl6pPr marL="0" lvl="5" indent="0" algn="r">
              <a:spcBef>
                <a:spcPts val="0"/>
              </a:spcBef>
              <a:buNone/>
              <a:defRPr sz="1050">
                <a:solidFill>
                  <a:schemeClr val="dk2"/>
                </a:solidFill>
                <a:latin typeface="Calibri"/>
                <a:ea typeface="Calibri"/>
                <a:cs typeface="Calibri"/>
                <a:sym typeface="Calibri"/>
              </a:defRPr>
            </a:lvl6pPr>
            <a:lvl7pPr marL="0" lvl="6" indent="0" algn="r">
              <a:spcBef>
                <a:spcPts val="0"/>
              </a:spcBef>
              <a:buNone/>
              <a:defRPr sz="1050">
                <a:solidFill>
                  <a:schemeClr val="dk2"/>
                </a:solidFill>
                <a:latin typeface="Calibri"/>
                <a:ea typeface="Calibri"/>
                <a:cs typeface="Calibri"/>
                <a:sym typeface="Calibri"/>
              </a:defRPr>
            </a:lvl7pPr>
            <a:lvl8pPr marL="0" lvl="7" indent="0" algn="r">
              <a:spcBef>
                <a:spcPts val="0"/>
              </a:spcBef>
              <a:buNone/>
              <a:defRPr sz="1050">
                <a:solidFill>
                  <a:schemeClr val="dk2"/>
                </a:solidFill>
                <a:latin typeface="Calibri"/>
                <a:ea typeface="Calibri"/>
                <a:cs typeface="Calibri"/>
                <a:sym typeface="Calibri"/>
              </a:defRPr>
            </a:lvl8pPr>
            <a:lvl9pPr marL="0" lvl="8" indent="0" algn="r">
              <a:spcBef>
                <a:spcPts val="0"/>
              </a:spcBef>
              <a:buNone/>
              <a:defRPr sz="1050">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5"/>
        <p:cNvGrpSpPr/>
        <p:nvPr/>
      </p:nvGrpSpPr>
      <p:grpSpPr>
        <a:xfrm>
          <a:off x="0" y="0"/>
          <a:ext cx="0" cy="0"/>
          <a:chOff x="0" y="0"/>
          <a:chExt cx="0" cy="0"/>
        </a:xfrm>
      </p:grpSpPr>
      <p:sp>
        <p:nvSpPr>
          <p:cNvPr id="76" name="Google Shape;76;p43"/>
          <p:cNvSpPr/>
          <p:nvPr/>
        </p:nvSpPr>
        <p:spPr>
          <a:xfrm>
            <a:off x="0" y="4953000"/>
            <a:ext cx="12188825" cy="190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3"/>
          <p:cNvSpPr/>
          <p:nvPr/>
        </p:nvSpPr>
        <p:spPr>
          <a:xfrm>
            <a:off x="15" y="491507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3"/>
          <p:cNvSpPr txBox="1">
            <a:spLocks noGrp="1"/>
          </p:cNvSpPr>
          <p:nvPr>
            <p:ph type="title"/>
          </p:nvPr>
        </p:nvSpPr>
        <p:spPr>
          <a:xfrm>
            <a:off x="1097280" y="5074920"/>
            <a:ext cx="10113264"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9" name="Google Shape;79;p43"/>
          <p:cNvPicPr preferRelativeResize="0">
            <a:picLocks noGrp="1"/>
          </p:cNvPicPr>
          <p:nvPr>
            <p:ph type="pic" idx="2"/>
          </p:nvPr>
        </p:nvPicPr>
        <p:blipFill/>
        <p:spPr>
          <a:xfrm>
            <a:off x="15" y="0"/>
            <a:ext cx="12191985" cy="4915076"/>
          </a:xfrm>
          <a:prstGeom prst="rect">
            <a:avLst/>
          </a:prstGeom>
          <a:blipFill rotWithShape="1">
            <a:blip r:embed="rId2">
              <a:alphaModFix/>
            </a:blip>
            <a:stretch>
              <a:fillRect/>
            </a:stretch>
          </a:blipFill>
          <a:ln>
            <a:noFill/>
          </a:ln>
        </p:spPr>
      </p:pic>
      <p:sp>
        <p:nvSpPr>
          <p:cNvPr id="80" name="Google Shape;80;p43"/>
          <p:cNvSpPr txBox="1">
            <a:spLocks noGrp="1"/>
          </p:cNvSpPr>
          <p:nvPr>
            <p:ph type="body" idx="1"/>
          </p:nvPr>
        </p:nvSpPr>
        <p:spPr>
          <a:xfrm>
            <a:off x="1097280" y="5907023"/>
            <a:ext cx="10113264" cy="59436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81" name="Google Shape;81;p43"/>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3"/>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4"/>
        <p:cNvGrpSpPr/>
        <p:nvPr/>
      </p:nvGrpSpPr>
      <p:grpSpPr>
        <a:xfrm>
          <a:off x="0" y="0"/>
          <a:ext cx="0" cy="0"/>
          <a:chOff x="0" y="0"/>
          <a:chExt cx="0" cy="0"/>
        </a:xfrm>
      </p:grpSpPr>
      <p:sp>
        <p:nvSpPr>
          <p:cNvPr id="85" name="Google Shape;85;p44"/>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44"/>
          <p:cNvSpPr txBox="1">
            <a:spLocks noGrp="1"/>
          </p:cNvSpPr>
          <p:nvPr>
            <p:ph type="body" idx="1"/>
          </p:nvPr>
        </p:nvSpPr>
        <p:spPr>
          <a:xfrm rot="5400000">
            <a:off x="4114800" y="-1171786"/>
            <a:ext cx="4023360" cy="100584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7" name="Google Shape;87;p4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90"/>
        <p:cNvGrpSpPr/>
        <p:nvPr/>
      </p:nvGrpSpPr>
      <p:grpSpPr>
        <a:xfrm>
          <a:off x="0" y="0"/>
          <a:ext cx="0" cy="0"/>
          <a:chOff x="0" y="0"/>
          <a:chExt cx="0" cy="0"/>
        </a:xfrm>
      </p:grpSpPr>
      <p:sp>
        <p:nvSpPr>
          <p:cNvPr id="91" name="Google Shape;91;p45"/>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5"/>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5"/>
          <p:cNvSpPr txBox="1">
            <a:spLocks noGrp="1"/>
          </p:cNvSpPr>
          <p:nvPr>
            <p:ph type="title"/>
          </p:nvPr>
        </p:nvSpPr>
        <p:spPr>
          <a:xfrm rot="5400000">
            <a:off x="7160640" y="1979039"/>
            <a:ext cx="5757421" cy="26289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45"/>
          <p:cNvSpPr txBox="1">
            <a:spLocks noGrp="1"/>
          </p:cNvSpPr>
          <p:nvPr>
            <p:ph type="body" idx="1"/>
          </p:nvPr>
        </p:nvSpPr>
        <p:spPr>
          <a:xfrm rot="5400000">
            <a:off x="1826639" y="-573661"/>
            <a:ext cx="5757422" cy="77343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5" name="Google Shape;95;p4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4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4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31"/>
          <p:cNvSpPr/>
          <p:nvPr/>
        </p:nvSpPr>
        <p:spPr>
          <a:xfrm>
            <a:off x="0" y="6334316"/>
            <a:ext cx="12192000" cy="659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31"/>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000000"/>
              </a:buClr>
              <a:buSzPts val="4800"/>
              <a:buFont typeface="Calibri"/>
              <a:buNone/>
              <a:defRPr sz="4800" b="0" i="0" u="none" strike="noStrike" cap="none">
                <a:solidFill>
                  <a:srgbClr val="00000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31"/>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000000"/>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000000"/>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000000"/>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000000"/>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000000"/>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0092E2"/>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0092E2"/>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0092E2"/>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0092E2"/>
                </a:solidFill>
                <a:latin typeface="Calibri"/>
                <a:ea typeface="Calibri"/>
                <a:cs typeface="Calibri"/>
                <a:sym typeface="Calibri"/>
              </a:defRPr>
            </a:lvl9pPr>
          </a:lstStyle>
          <a:p>
            <a:endParaRPr/>
          </a:p>
        </p:txBody>
      </p:sp>
      <p:sp>
        <p:nvSpPr>
          <p:cNvPr id="14" name="Google Shape;14;p31"/>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31"/>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31"/>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7" name="Google Shape;17;p31"/>
          <p:cNvCxnSpPr/>
          <p:nvPr/>
        </p:nvCxnSpPr>
        <p:spPr>
          <a:xfrm>
            <a:off x="1193532" y="1737845"/>
            <a:ext cx="9966960" cy="0"/>
          </a:xfrm>
          <a:prstGeom prst="straightConnector1">
            <a:avLst/>
          </a:prstGeom>
          <a:noFill/>
          <a:ln w="9525" cap="flat" cmpd="sng">
            <a:solidFill>
              <a:srgbClr val="0D85AB"/>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3936F6-DB3A-44D3-987F-8E90CFBE5B3F}" type="datetimeFigureOut">
              <a:rPr lang="en-US" smtClean="0"/>
              <a:t>11/30/2023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56BEB4-DD46-4615-930F-C5CC92D53C1D}" type="slidenum">
              <a:rPr lang="en-US" smtClean="0"/>
              <a:t>‹#›</a:t>
            </a:fld>
            <a:endParaRPr lang="en-US"/>
          </a:p>
        </p:txBody>
      </p:sp>
    </p:spTree>
    <p:extLst>
      <p:ext uri="{BB962C8B-B14F-4D97-AF65-F5344CB8AC3E}">
        <p14:creationId xmlns:p14="http://schemas.microsoft.com/office/powerpoint/2010/main" val="419549739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ideo" Target="https://www.youtube.com/embed/kxeNnamQC-I?feature=oembed"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pixabay.com/en/thank-you-letters-2204270/" TargetMode="External"/><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hyperlink" Target="mailto:ppushkin@doe.k12.ga.us" TargetMode="External"/><Relationship Id="rId2" Type="http://schemas.openxmlformats.org/officeDocument/2006/relationships/image" Target="../media/image26.jpg"/><Relationship Id="rId1" Type="http://schemas.openxmlformats.org/officeDocument/2006/relationships/slideLayout" Target="../slideLayouts/slideLayout22.xml"/><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hyperlink" Target="https://www.gfpe.org/tax_credit/PEACHPayment" TargetMode="External"/><Relationship Id="rId2" Type="http://schemas.openxmlformats.org/officeDocument/2006/relationships/hyperlink" Target="https://www.gfpe.org/tax_credit/TaxCreditContribute" TargetMode="Externa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hyperlink" Target="http://ariffebriant.blogspot.com/2016/12/pengertian-announcement.html"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0D85AB"/>
              </a:buClr>
              <a:buSzPts val="6600"/>
              <a:buFont typeface="Calibri"/>
              <a:buNone/>
            </a:pPr>
            <a:r>
              <a:rPr lang="en-US" sz="6600" dirty="0"/>
              <a:t>Board of Directors Meeting</a:t>
            </a:r>
            <a:br>
              <a:rPr lang="en-US" sz="6600" dirty="0"/>
            </a:br>
            <a:r>
              <a:rPr lang="en-US" sz="2800" i="1" dirty="0"/>
              <a:t>Good evening, everyone!  </a:t>
            </a:r>
            <a:br>
              <a:rPr lang="en-US" sz="2800" i="1" dirty="0"/>
            </a:br>
            <a:r>
              <a:rPr lang="en-US" sz="2800" i="1" dirty="0"/>
              <a:t>Thank you for joining us.  We will begin shortly.</a:t>
            </a:r>
            <a:endParaRPr dirty="0"/>
          </a:p>
        </p:txBody>
      </p:sp>
      <p:sp>
        <p:nvSpPr>
          <p:cNvPr id="194" name="Google Shape;194;p1"/>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400"/>
              <a:buNone/>
            </a:pPr>
            <a:r>
              <a:rPr lang="en-US" dirty="0"/>
              <a:t>November 30, 2023</a:t>
            </a:r>
            <a:endParaRPr dirty="0"/>
          </a:p>
          <a:p>
            <a:pPr marL="0" lvl="0" indent="0" algn="ctr" rtl="0">
              <a:lnSpc>
                <a:spcPct val="90000"/>
              </a:lnSpc>
              <a:spcBef>
                <a:spcPts val="1400"/>
              </a:spcBef>
              <a:spcAft>
                <a:spcPts val="0"/>
              </a:spcAft>
              <a:buSzPts val="2400"/>
              <a:buNone/>
            </a:pPr>
            <a:r>
              <a:rPr lang="en-US" dirty="0"/>
              <a:t>4 P.M.</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6A09B-10FB-5F82-11DA-97643AE8E537}"/>
              </a:ext>
            </a:extLst>
          </p:cNvPr>
          <p:cNvSpPr>
            <a:spLocks noGrp="1"/>
          </p:cNvSpPr>
          <p:nvPr>
            <p:ph type="ctrTitle"/>
          </p:nvPr>
        </p:nvSpPr>
        <p:spPr>
          <a:xfrm>
            <a:off x="965200" y="1383528"/>
            <a:ext cx="10158520" cy="3167510"/>
          </a:xfrm>
        </p:spPr>
        <p:txBody>
          <a:bodyPr vert="horz" lIns="91440" tIns="45720" rIns="91440" bIns="45720" rtlCol="0" anchor="b">
            <a:normAutofit/>
          </a:bodyPr>
          <a:lstStyle/>
          <a:p>
            <a:pPr algn="r"/>
            <a:r>
              <a:rPr lang="en-US" sz="9600" kern="1200" dirty="0">
                <a:latin typeface="+mj-lt"/>
                <a:ea typeface="+mj-ea"/>
                <a:cs typeface="+mj-cs"/>
              </a:rPr>
              <a:t>Principal’s Report</a:t>
            </a:r>
          </a:p>
        </p:txBody>
      </p:sp>
      <p:sp>
        <p:nvSpPr>
          <p:cNvPr id="3" name="Subtitle 2">
            <a:extLst>
              <a:ext uri="{FF2B5EF4-FFF2-40B4-BE49-F238E27FC236}">
                <a16:creationId xmlns:a16="http://schemas.microsoft.com/office/drawing/2014/main" id="{F08EFF0C-FC37-37BE-9124-D17B213ED7D8}"/>
              </a:ext>
            </a:extLst>
          </p:cNvPr>
          <p:cNvSpPr>
            <a:spLocks noGrp="1"/>
          </p:cNvSpPr>
          <p:nvPr>
            <p:ph type="subTitle" idx="1"/>
          </p:nvPr>
        </p:nvSpPr>
        <p:spPr>
          <a:xfrm>
            <a:off x="3495337" y="4627203"/>
            <a:ext cx="5925987" cy="1312657"/>
          </a:xfrm>
        </p:spPr>
        <p:txBody>
          <a:bodyPr anchor="t">
            <a:normAutofit fontScale="92500" lnSpcReduction="20000"/>
          </a:bodyPr>
          <a:lstStyle/>
          <a:p>
            <a:pPr algn="ctr"/>
            <a:r>
              <a:rPr lang="en-US" dirty="0"/>
              <a:t>Presenters:</a:t>
            </a:r>
          </a:p>
          <a:p>
            <a:pPr algn="ctr"/>
            <a:r>
              <a:rPr lang="en-US" dirty="0"/>
              <a:t>Dr. T. Wilson, Principal/CEO</a:t>
            </a:r>
          </a:p>
          <a:p>
            <a:pPr algn="ctr"/>
            <a:r>
              <a:rPr lang="en-US" dirty="0"/>
              <a:t>Dr. Shaundra Fears, Program Administrator</a:t>
            </a:r>
          </a:p>
        </p:txBody>
      </p:sp>
    </p:spTree>
    <p:extLst>
      <p:ext uri="{BB962C8B-B14F-4D97-AF65-F5344CB8AC3E}">
        <p14:creationId xmlns:p14="http://schemas.microsoft.com/office/powerpoint/2010/main" val="861062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E995A-AC43-1070-7FAF-0531B872EB31}"/>
              </a:ext>
            </a:extLst>
          </p:cNvPr>
          <p:cNvSpPr>
            <a:spLocks noGrp="1"/>
          </p:cNvSpPr>
          <p:nvPr>
            <p:ph type="title"/>
          </p:nvPr>
        </p:nvSpPr>
        <p:spPr/>
        <p:txBody>
          <a:bodyPr/>
          <a:lstStyle/>
          <a:p>
            <a:r>
              <a:rPr lang="en-US" dirty="0"/>
              <a:t>Governor’s Workforce Summit</a:t>
            </a:r>
          </a:p>
        </p:txBody>
      </p:sp>
      <p:sp>
        <p:nvSpPr>
          <p:cNvPr id="3" name="Text Placeholder 2">
            <a:extLst>
              <a:ext uri="{FF2B5EF4-FFF2-40B4-BE49-F238E27FC236}">
                <a16:creationId xmlns:a16="http://schemas.microsoft.com/office/drawing/2014/main" id="{E47A1072-2E5C-25CF-2130-4C720085E769}"/>
              </a:ext>
            </a:extLst>
          </p:cNvPr>
          <p:cNvSpPr>
            <a:spLocks noGrp="1"/>
          </p:cNvSpPr>
          <p:nvPr>
            <p:ph type="body" idx="1"/>
          </p:nvPr>
        </p:nvSpPr>
        <p:spPr/>
        <p:txBody>
          <a:bodyPr>
            <a:normAutofit/>
          </a:bodyPr>
          <a:lstStyle/>
          <a:p>
            <a:r>
              <a:rPr lang="en-US" dirty="0"/>
              <a:t>Friday, October 6, 2023 @ Atlanta Tech</a:t>
            </a:r>
          </a:p>
        </p:txBody>
      </p:sp>
      <p:sp>
        <p:nvSpPr>
          <p:cNvPr id="4" name="Text Placeholder 3">
            <a:extLst>
              <a:ext uri="{FF2B5EF4-FFF2-40B4-BE49-F238E27FC236}">
                <a16:creationId xmlns:a16="http://schemas.microsoft.com/office/drawing/2014/main" id="{DDBF0751-0050-6B69-EB1F-10DA2FFA306B}"/>
              </a:ext>
            </a:extLst>
          </p:cNvPr>
          <p:cNvSpPr>
            <a:spLocks noGrp="1"/>
          </p:cNvSpPr>
          <p:nvPr>
            <p:ph type="body" idx="2"/>
          </p:nvPr>
        </p:nvSpPr>
        <p:spPr>
          <a:xfrm>
            <a:off x="960316" y="2616272"/>
            <a:ext cx="4937760" cy="3378200"/>
          </a:xfrm>
        </p:spPr>
        <p:txBody>
          <a:bodyPr>
            <a:normAutofit/>
          </a:bodyPr>
          <a:lstStyle/>
          <a:p>
            <a:r>
              <a:rPr lang="en-US" dirty="0"/>
              <a:t>Big shout out to all that were able to attend College and Career Academy Day - Governor's Workforce Summit (Pat Horton, Caroline Angelo, Niya Eady, Tim Cairl, and William Smith).</a:t>
            </a:r>
          </a:p>
          <a:p>
            <a:r>
              <a:rPr lang="en-US" dirty="0"/>
              <a:t>Congrats to Bill for doing a great job serving on the business panel.  Special shout out to our amazing counselors and students that helped and participated as well.  </a:t>
            </a:r>
          </a:p>
          <a:p>
            <a:endParaRPr lang="en-US" dirty="0"/>
          </a:p>
        </p:txBody>
      </p:sp>
      <p:sp>
        <p:nvSpPr>
          <p:cNvPr id="7" name="Rectangle 1">
            <a:extLst>
              <a:ext uri="{FF2B5EF4-FFF2-40B4-BE49-F238E27FC236}">
                <a16:creationId xmlns:a16="http://schemas.microsoft.com/office/drawing/2014/main" id="{076C7E27-5473-4D36-48E8-196BD3F06AA4}"/>
              </a:ext>
            </a:extLst>
          </p:cNvPr>
          <p:cNvSpPr>
            <a:spLocks noGrp="1" noChangeArrowheads="1"/>
          </p:cNvSpPr>
          <p:nvPr>
            <p:ph type="body" idx="4"/>
          </p:nvPr>
        </p:nvSpPr>
        <p:spPr bwMode="auto">
          <a:xfrm>
            <a:off x="6217920" y="4227023"/>
            <a:ext cx="5454031" cy="76944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800" b="0" i="0" u="none" strike="noStrike" cap="none" normalizeH="0" baseline="0" dirty="0">
                <a:ln>
                  <a:noFill/>
                </a:ln>
                <a:solidFill>
                  <a:schemeClr val="tx1"/>
                </a:solidFill>
                <a:effectLst/>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9" name="Picture 8" descr="A person smiling for the camera&#10;&#10;Description automatically generated">
            <a:extLst>
              <a:ext uri="{FF2B5EF4-FFF2-40B4-BE49-F238E27FC236}">
                <a16:creationId xmlns:a16="http://schemas.microsoft.com/office/drawing/2014/main" id="{962A61DE-1DDA-3810-17D6-E29BCEE8F85D}"/>
              </a:ext>
            </a:extLst>
          </p:cNvPr>
          <p:cNvPicPr>
            <a:picLocks noChangeAspect="1"/>
          </p:cNvPicPr>
          <p:nvPr/>
        </p:nvPicPr>
        <p:blipFill>
          <a:blip r:embed="rId2"/>
          <a:stretch>
            <a:fillRect/>
          </a:stretch>
        </p:blipFill>
        <p:spPr>
          <a:xfrm>
            <a:off x="6035040" y="1737360"/>
            <a:ext cx="822569" cy="2568012"/>
          </a:xfrm>
          <a:prstGeom prst="rect">
            <a:avLst/>
          </a:prstGeom>
        </p:spPr>
      </p:pic>
      <p:pic>
        <p:nvPicPr>
          <p:cNvPr id="11" name="Picture 10" descr="A person in a suit&#10;&#10;Description automatically generated">
            <a:extLst>
              <a:ext uri="{FF2B5EF4-FFF2-40B4-BE49-F238E27FC236}">
                <a16:creationId xmlns:a16="http://schemas.microsoft.com/office/drawing/2014/main" id="{E3AB7A9D-D79D-B823-6E88-645FE592961B}"/>
              </a:ext>
            </a:extLst>
          </p:cNvPr>
          <p:cNvPicPr>
            <a:picLocks noChangeAspect="1"/>
          </p:cNvPicPr>
          <p:nvPr/>
        </p:nvPicPr>
        <p:blipFill>
          <a:blip r:embed="rId3"/>
          <a:stretch>
            <a:fillRect/>
          </a:stretch>
        </p:blipFill>
        <p:spPr>
          <a:xfrm>
            <a:off x="6857609" y="1737360"/>
            <a:ext cx="1712951" cy="3636022"/>
          </a:xfrm>
          <a:prstGeom prst="rect">
            <a:avLst/>
          </a:prstGeom>
        </p:spPr>
      </p:pic>
      <p:pic>
        <p:nvPicPr>
          <p:cNvPr id="15" name="Picture 14" descr="A group of people standing in front of a glass door&#10;&#10;Description automatically generated">
            <a:extLst>
              <a:ext uri="{FF2B5EF4-FFF2-40B4-BE49-F238E27FC236}">
                <a16:creationId xmlns:a16="http://schemas.microsoft.com/office/drawing/2014/main" id="{17FAB7FA-8DCD-E7F4-286A-871E2A6E60B9}"/>
              </a:ext>
            </a:extLst>
          </p:cNvPr>
          <p:cNvPicPr>
            <a:picLocks noChangeAspect="1"/>
          </p:cNvPicPr>
          <p:nvPr/>
        </p:nvPicPr>
        <p:blipFill>
          <a:blip r:embed="rId4"/>
          <a:stretch>
            <a:fillRect/>
          </a:stretch>
        </p:blipFill>
        <p:spPr>
          <a:xfrm>
            <a:off x="6035039" y="4275668"/>
            <a:ext cx="3055695" cy="2159546"/>
          </a:xfrm>
          <a:prstGeom prst="rect">
            <a:avLst/>
          </a:prstGeom>
        </p:spPr>
      </p:pic>
      <p:pic>
        <p:nvPicPr>
          <p:cNvPr id="17" name="Picture 16" descr="A group of men sitting in chairs&#10;&#10;Description automatically generated">
            <a:extLst>
              <a:ext uri="{FF2B5EF4-FFF2-40B4-BE49-F238E27FC236}">
                <a16:creationId xmlns:a16="http://schemas.microsoft.com/office/drawing/2014/main" id="{9666034B-7EE4-2D3D-C722-8A2CEE7ECA79}"/>
              </a:ext>
            </a:extLst>
          </p:cNvPr>
          <p:cNvPicPr>
            <a:picLocks noChangeAspect="1"/>
          </p:cNvPicPr>
          <p:nvPr/>
        </p:nvPicPr>
        <p:blipFill>
          <a:blip r:embed="rId5"/>
          <a:stretch>
            <a:fillRect/>
          </a:stretch>
        </p:blipFill>
        <p:spPr>
          <a:xfrm>
            <a:off x="9090734" y="4367702"/>
            <a:ext cx="3101266" cy="2067511"/>
          </a:xfrm>
          <a:prstGeom prst="rect">
            <a:avLst/>
          </a:prstGeom>
        </p:spPr>
      </p:pic>
      <p:pic>
        <p:nvPicPr>
          <p:cNvPr id="1026" name="Picture 2">
            <a:extLst>
              <a:ext uri="{FF2B5EF4-FFF2-40B4-BE49-F238E27FC236}">
                <a16:creationId xmlns:a16="http://schemas.microsoft.com/office/drawing/2014/main" id="{79B648B2-4697-FD55-D5D2-3CDDFC7071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0560" y="1737361"/>
            <a:ext cx="3621440" cy="2568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337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F5B11-805C-5A91-1D53-C37C28C9AE4D}"/>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1164D258-7EBE-FB2D-2520-C4158C0B1A94}"/>
              </a:ext>
            </a:extLst>
          </p:cNvPr>
          <p:cNvSpPr>
            <a:spLocks noGrp="1"/>
          </p:cNvSpPr>
          <p:nvPr>
            <p:ph type="body" idx="1"/>
          </p:nvPr>
        </p:nvSpPr>
        <p:spPr/>
        <p:txBody>
          <a:bodyPr/>
          <a:lstStyle/>
          <a:p>
            <a:endParaRPr lang="en-US" dirty="0"/>
          </a:p>
        </p:txBody>
      </p:sp>
      <p:pic>
        <p:nvPicPr>
          <p:cNvPr id="4" name="Online Media 3" title="ACCA Student Testimonials">
            <a:hlinkClick r:id="" action="ppaction://media"/>
            <a:extLst>
              <a:ext uri="{FF2B5EF4-FFF2-40B4-BE49-F238E27FC236}">
                <a16:creationId xmlns:a16="http://schemas.microsoft.com/office/drawing/2014/main" id="{2D4D1974-2468-BC9E-7B52-237CF03030C7}"/>
              </a:ext>
            </a:extLst>
          </p:cNvPr>
          <p:cNvPicPr>
            <a:picLocks noRot="1" noChangeAspect="1"/>
          </p:cNvPicPr>
          <p:nvPr>
            <a:videoFile r:link="rId1"/>
          </p:nvPr>
        </p:nvPicPr>
        <p:blipFill>
          <a:blip r:embed="rId3"/>
          <a:stretch>
            <a:fillRect/>
          </a:stretch>
        </p:blipFill>
        <p:spPr>
          <a:xfrm>
            <a:off x="0" y="-15240"/>
            <a:ext cx="12192000" cy="6873240"/>
          </a:xfrm>
          <a:prstGeom prst="rect">
            <a:avLst/>
          </a:prstGeom>
        </p:spPr>
      </p:pic>
    </p:spTree>
    <p:extLst>
      <p:ext uri="{BB962C8B-B14F-4D97-AF65-F5344CB8AC3E}">
        <p14:creationId xmlns:p14="http://schemas.microsoft.com/office/powerpoint/2010/main" val="153931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A1464EA-5017-248F-0BA1-D27A052BDAC6}"/>
              </a:ext>
            </a:extLst>
          </p:cNvPr>
          <p:cNvSpPr>
            <a:spLocks noGrp="1"/>
          </p:cNvSpPr>
          <p:nvPr>
            <p:ph type="body" idx="4294967295"/>
          </p:nvPr>
        </p:nvSpPr>
        <p:spPr>
          <a:xfrm>
            <a:off x="1271812" y="3804015"/>
            <a:ext cx="2061638" cy="2458892"/>
          </a:xfrm>
        </p:spPr>
        <p:txBody>
          <a:bodyPr>
            <a:normAutofit/>
          </a:bodyPr>
          <a:lstStyle/>
          <a:p>
            <a:pPr algn="ctr"/>
            <a:r>
              <a:rPr lang="en-US" sz="1600" b="1" dirty="0"/>
              <a:t>24 High School Credits</a:t>
            </a:r>
          </a:p>
          <a:p>
            <a:pPr algn="ctr"/>
            <a:r>
              <a:rPr lang="en-US" sz="1600" dirty="0">
                <a:solidFill>
                  <a:schemeClr val="tx1"/>
                </a:solidFill>
              </a:rPr>
              <a:t>Plans to attend Post-Secondary immediately following high school graduation</a:t>
            </a:r>
          </a:p>
        </p:txBody>
      </p:sp>
      <p:sp>
        <p:nvSpPr>
          <p:cNvPr id="7" name="Text Placeholder 6">
            <a:extLst>
              <a:ext uri="{FF2B5EF4-FFF2-40B4-BE49-F238E27FC236}">
                <a16:creationId xmlns:a16="http://schemas.microsoft.com/office/drawing/2014/main" id="{09D8531F-9B01-ECF6-6903-5ACFF3F546E8}"/>
              </a:ext>
            </a:extLst>
          </p:cNvPr>
          <p:cNvSpPr>
            <a:spLocks noGrp="1"/>
          </p:cNvSpPr>
          <p:nvPr>
            <p:ph type="body" sz="quarter" idx="4294967295"/>
          </p:nvPr>
        </p:nvSpPr>
        <p:spPr>
          <a:xfrm>
            <a:off x="4236351" y="3883317"/>
            <a:ext cx="2186008" cy="2300288"/>
          </a:xfrm>
        </p:spPr>
        <p:txBody>
          <a:bodyPr>
            <a:normAutofit fontScale="92500"/>
          </a:bodyPr>
          <a:lstStyle/>
          <a:p>
            <a:r>
              <a:rPr lang="en-US" sz="1600" b="1" dirty="0"/>
              <a:t>9 High School Credits</a:t>
            </a:r>
          </a:p>
          <a:p>
            <a:r>
              <a:rPr lang="en-US" sz="1600" i="1" dirty="0"/>
              <a:t>2 English</a:t>
            </a:r>
          </a:p>
          <a:p>
            <a:r>
              <a:rPr lang="en-US" sz="1600" i="1" dirty="0"/>
              <a:t>2 Math</a:t>
            </a:r>
          </a:p>
          <a:p>
            <a:r>
              <a:rPr lang="en-US" sz="1600" i="1" dirty="0"/>
              <a:t>2 Sciences</a:t>
            </a:r>
          </a:p>
          <a:p>
            <a:r>
              <a:rPr lang="en-US" sz="1600" i="1" dirty="0"/>
              <a:t>2 Social Studies </a:t>
            </a:r>
          </a:p>
          <a:p>
            <a:r>
              <a:rPr lang="en-US" sz="1600" i="1" dirty="0"/>
              <a:t>1 Health/PE</a:t>
            </a:r>
          </a:p>
        </p:txBody>
      </p:sp>
      <p:graphicFrame>
        <p:nvGraphicFramePr>
          <p:cNvPr id="16" name="Content Placeholder 15">
            <a:extLst>
              <a:ext uri="{FF2B5EF4-FFF2-40B4-BE49-F238E27FC236}">
                <a16:creationId xmlns:a16="http://schemas.microsoft.com/office/drawing/2014/main" id="{CCBFDFC2-9C99-6178-CDB8-F57F7AF89D5D}"/>
              </a:ext>
            </a:extLst>
          </p:cNvPr>
          <p:cNvGraphicFramePr>
            <a:graphicFrameLocks noGrp="1"/>
          </p:cNvGraphicFramePr>
          <p:nvPr>
            <p:ph sz="half" idx="4294967295"/>
            <p:extLst>
              <p:ext uri="{D42A27DB-BD31-4B8C-83A1-F6EECF244321}">
                <p14:modId xmlns:p14="http://schemas.microsoft.com/office/powerpoint/2010/main" val="3078730412"/>
              </p:ext>
            </p:extLst>
          </p:nvPr>
        </p:nvGraphicFramePr>
        <p:xfrm>
          <a:off x="1086876" y="279339"/>
          <a:ext cx="6883020" cy="337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TextBox 27">
            <a:extLst>
              <a:ext uri="{FF2B5EF4-FFF2-40B4-BE49-F238E27FC236}">
                <a16:creationId xmlns:a16="http://schemas.microsoft.com/office/drawing/2014/main" id="{08AB7FB9-433A-5875-879A-4728CD1B4D1F}"/>
              </a:ext>
            </a:extLst>
          </p:cNvPr>
          <p:cNvSpPr txBox="1"/>
          <p:nvPr/>
        </p:nvSpPr>
        <p:spPr>
          <a:xfrm>
            <a:off x="7210037" y="3988171"/>
            <a:ext cx="2942069" cy="2185214"/>
          </a:xfrm>
          <a:prstGeom prst="rect">
            <a:avLst/>
          </a:prstGeom>
          <a:noFill/>
        </p:spPr>
        <p:txBody>
          <a:bodyPr wrap="square" rtlCol="0">
            <a:spAutoFit/>
          </a:bodyPr>
          <a:lstStyle/>
          <a:p>
            <a:r>
              <a:rPr lang="en-US" sz="1500" b="1" dirty="0">
                <a:solidFill>
                  <a:srgbClr val="000000"/>
                </a:solidFill>
                <a:latin typeface="Calibri" panose="020F0502020204030204" pitchFamily="34" charset="0"/>
                <a:cs typeface="Calibri" panose="020F0502020204030204" pitchFamily="34" charset="0"/>
              </a:rPr>
              <a:t>2 Technical Certificates of Credit</a:t>
            </a:r>
          </a:p>
          <a:p>
            <a:endParaRPr lang="en-US" sz="1600" dirty="0">
              <a:solidFill>
                <a:srgbClr val="000000"/>
              </a:solidFill>
            </a:endParaRPr>
          </a:p>
          <a:p>
            <a:r>
              <a:rPr lang="en-US" sz="1500" i="1" dirty="0">
                <a:solidFill>
                  <a:srgbClr val="000000"/>
                </a:solidFill>
                <a:latin typeface="Calibri" panose="020F0502020204030204" pitchFamily="34" charset="0"/>
                <a:cs typeface="Calibri" panose="020F0502020204030204" pitchFamily="34" charset="0"/>
              </a:rPr>
              <a:t>Or </a:t>
            </a:r>
          </a:p>
          <a:p>
            <a:endParaRPr lang="en-US" sz="1500" dirty="0">
              <a:solidFill>
                <a:srgbClr val="000000"/>
              </a:solidFill>
              <a:latin typeface="Calibri" panose="020F0502020204030204" pitchFamily="34" charset="0"/>
              <a:cs typeface="Calibri" panose="020F0502020204030204" pitchFamily="34" charset="0"/>
            </a:endParaRPr>
          </a:p>
          <a:p>
            <a:r>
              <a:rPr lang="en-US" sz="1500" dirty="0">
                <a:solidFill>
                  <a:srgbClr val="000000"/>
                </a:solidFill>
                <a:latin typeface="Calibri" panose="020F0502020204030204" pitchFamily="34" charset="0"/>
                <a:cs typeface="Calibri" panose="020F0502020204030204" pitchFamily="34" charset="0"/>
              </a:rPr>
              <a:t>Any TCSG Diploma</a:t>
            </a:r>
          </a:p>
          <a:p>
            <a:endParaRPr lang="en-US" sz="1500" dirty="0">
              <a:solidFill>
                <a:srgbClr val="000000"/>
              </a:solidFill>
              <a:latin typeface="Calibri" panose="020F0502020204030204" pitchFamily="34" charset="0"/>
              <a:cs typeface="Calibri" panose="020F0502020204030204" pitchFamily="34" charset="0"/>
            </a:endParaRPr>
          </a:p>
          <a:p>
            <a:r>
              <a:rPr lang="en-US" sz="1500" i="1" dirty="0">
                <a:solidFill>
                  <a:srgbClr val="000000"/>
                </a:solidFill>
                <a:latin typeface="Calibri" panose="020F0502020204030204" pitchFamily="34" charset="0"/>
                <a:cs typeface="Calibri" panose="020F0502020204030204" pitchFamily="34" charset="0"/>
              </a:rPr>
              <a:t>Or</a:t>
            </a:r>
          </a:p>
          <a:p>
            <a:endParaRPr lang="en-US" sz="1500" dirty="0">
              <a:solidFill>
                <a:srgbClr val="000000"/>
              </a:solidFill>
              <a:latin typeface="Calibri" panose="020F0502020204030204" pitchFamily="34" charset="0"/>
              <a:cs typeface="Calibri" panose="020F0502020204030204" pitchFamily="34" charset="0"/>
            </a:endParaRPr>
          </a:p>
          <a:p>
            <a:r>
              <a:rPr lang="en-US" sz="1500" dirty="0">
                <a:solidFill>
                  <a:srgbClr val="000000"/>
                </a:solidFill>
                <a:latin typeface="Calibri" panose="020F0502020204030204" pitchFamily="34" charset="0"/>
                <a:cs typeface="Calibri" panose="020F0502020204030204" pitchFamily="34" charset="0"/>
              </a:rPr>
              <a:t>Any TCSG Associate’s Degree</a:t>
            </a:r>
          </a:p>
        </p:txBody>
      </p:sp>
      <p:sp>
        <p:nvSpPr>
          <p:cNvPr id="31" name="Plus Sign 30">
            <a:extLst>
              <a:ext uri="{FF2B5EF4-FFF2-40B4-BE49-F238E27FC236}">
                <a16:creationId xmlns:a16="http://schemas.microsoft.com/office/drawing/2014/main" id="{A6AAD7FB-A681-4C7E-9550-54946F19A2AF}"/>
              </a:ext>
            </a:extLst>
          </p:cNvPr>
          <p:cNvSpPr/>
          <p:nvPr/>
        </p:nvSpPr>
        <p:spPr>
          <a:xfrm>
            <a:off x="6194757" y="4576261"/>
            <a:ext cx="914400" cy="914400"/>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E3810371-6467-FD92-AC9C-F1E028D25C03}"/>
              </a:ext>
            </a:extLst>
          </p:cNvPr>
          <p:cNvSpPr txBox="1"/>
          <p:nvPr/>
        </p:nvSpPr>
        <p:spPr>
          <a:xfrm>
            <a:off x="4528386" y="6070829"/>
            <a:ext cx="6883020" cy="323165"/>
          </a:xfrm>
          <a:prstGeom prst="rect">
            <a:avLst/>
          </a:prstGeom>
          <a:noFill/>
        </p:spPr>
        <p:txBody>
          <a:bodyPr wrap="square" rtlCol="0">
            <a:spAutoFit/>
          </a:bodyPr>
          <a:lstStyle/>
          <a:p>
            <a:r>
              <a:rPr lang="en-US" sz="1500" dirty="0">
                <a:solidFill>
                  <a:schemeClr val="tx1"/>
                </a:solidFill>
                <a:latin typeface="Calibri" panose="020F0502020204030204" pitchFamily="34" charset="0"/>
                <a:cs typeface="Calibri" panose="020F0502020204030204" pitchFamily="34" charset="0"/>
              </a:rPr>
              <a:t>Plans to go straight into a career following high school graduation</a:t>
            </a:r>
          </a:p>
        </p:txBody>
      </p:sp>
      <p:pic>
        <p:nvPicPr>
          <p:cNvPr id="2" name="object 5">
            <a:extLst>
              <a:ext uri="{FF2B5EF4-FFF2-40B4-BE49-F238E27FC236}">
                <a16:creationId xmlns:a16="http://schemas.microsoft.com/office/drawing/2014/main" id="{A5072DD9-3281-0834-3971-3A50A33421FC}"/>
              </a:ext>
            </a:extLst>
          </p:cNvPr>
          <p:cNvPicPr/>
          <p:nvPr/>
        </p:nvPicPr>
        <p:blipFill>
          <a:blip r:embed="rId8" cstate="print"/>
          <a:stretch>
            <a:fillRect/>
          </a:stretch>
        </p:blipFill>
        <p:spPr>
          <a:xfrm>
            <a:off x="7670972" y="684615"/>
            <a:ext cx="3858876" cy="727801"/>
          </a:xfrm>
          <a:prstGeom prst="rect">
            <a:avLst/>
          </a:prstGeom>
        </p:spPr>
      </p:pic>
    </p:spTree>
    <p:extLst>
      <p:ext uri="{BB962C8B-B14F-4D97-AF65-F5344CB8AC3E}">
        <p14:creationId xmlns:p14="http://schemas.microsoft.com/office/powerpoint/2010/main" val="4227009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8E666-F961-0D7F-968D-6F3513C677CD}"/>
              </a:ext>
            </a:extLst>
          </p:cNvPr>
          <p:cNvSpPr>
            <a:spLocks noGrp="1"/>
          </p:cNvSpPr>
          <p:nvPr>
            <p:ph type="title"/>
          </p:nvPr>
        </p:nvSpPr>
        <p:spPr>
          <a:xfrm>
            <a:off x="1171852" y="2163350"/>
            <a:ext cx="10022890" cy="3274592"/>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Recruitment for </a:t>
            </a:r>
            <a:br>
              <a:rPr lang="en-US" sz="7200" kern="1200" dirty="0">
                <a:solidFill>
                  <a:schemeClr val="tx1"/>
                </a:solidFill>
                <a:latin typeface="+mj-lt"/>
                <a:ea typeface="+mj-ea"/>
                <a:cs typeface="+mj-cs"/>
              </a:rPr>
            </a:br>
            <a:r>
              <a:rPr lang="en-US" sz="7200" kern="1200" dirty="0">
                <a:solidFill>
                  <a:schemeClr val="tx1"/>
                </a:solidFill>
                <a:latin typeface="+mj-lt"/>
                <a:ea typeface="+mj-ea"/>
                <a:cs typeface="+mj-cs"/>
              </a:rPr>
              <a:t>FY 2025 has officially started</a:t>
            </a:r>
          </a:p>
        </p:txBody>
      </p:sp>
    </p:spTree>
    <p:extLst>
      <p:ext uri="{BB962C8B-B14F-4D97-AF65-F5344CB8AC3E}">
        <p14:creationId xmlns:p14="http://schemas.microsoft.com/office/powerpoint/2010/main" val="1079139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CA0561-EB04-8D6F-5C98-A417589A0025}"/>
              </a:ext>
            </a:extLst>
          </p:cNvPr>
          <p:cNvSpPr>
            <a:spLocks noGrp="1"/>
          </p:cNvSpPr>
          <p:nvPr>
            <p:ph type="title"/>
          </p:nvPr>
        </p:nvSpPr>
        <p:spPr>
          <a:xfrm>
            <a:off x="1339748" y="1305267"/>
            <a:ext cx="8665385" cy="359137"/>
          </a:xfrm>
        </p:spPr>
        <p:txBody>
          <a:bodyPr>
            <a:normAutofit fontScale="90000"/>
          </a:bodyPr>
          <a:lstStyle/>
          <a:p>
            <a:r>
              <a:rPr lang="en-US" dirty="0">
                <a:solidFill>
                  <a:schemeClr val="tx2">
                    <a:lumMod val="10000"/>
                  </a:schemeClr>
                </a:solidFill>
              </a:rPr>
              <a:t>Pathway changes for 2024-25 </a:t>
            </a:r>
          </a:p>
        </p:txBody>
      </p:sp>
      <p:sp>
        <p:nvSpPr>
          <p:cNvPr id="4" name="Content Placeholder 3">
            <a:extLst>
              <a:ext uri="{FF2B5EF4-FFF2-40B4-BE49-F238E27FC236}">
                <a16:creationId xmlns:a16="http://schemas.microsoft.com/office/drawing/2014/main" id="{5EB84F63-50C1-105C-F853-CD77C42D034C}"/>
              </a:ext>
            </a:extLst>
          </p:cNvPr>
          <p:cNvSpPr>
            <a:spLocks noGrp="1"/>
          </p:cNvSpPr>
          <p:nvPr>
            <p:ph idx="1"/>
          </p:nvPr>
        </p:nvSpPr>
        <p:spPr>
          <a:xfrm>
            <a:off x="1216242" y="2297361"/>
            <a:ext cx="9915424" cy="2572834"/>
          </a:xfrm>
        </p:spPr>
        <p:txBody>
          <a:bodyPr>
            <a:normAutofit fontScale="85000" lnSpcReduction="20000"/>
          </a:bodyPr>
          <a:lstStyle/>
          <a:p>
            <a:pPr marL="0" indent="0" algn="ctr">
              <a:buNone/>
            </a:pPr>
            <a:r>
              <a:rPr lang="en-US" sz="4000" dirty="0"/>
              <a:t>Automotive Technology, Carpentry and Cybersecurity will change to dual enrollment pathways.</a:t>
            </a:r>
          </a:p>
          <a:p>
            <a:pPr marL="0" indent="0" algn="ctr">
              <a:buNone/>
            </a:pPr>
            <a:endParaRPr lang="en-US" sz="4000" dirty="0"/>
          </a:p>
          <a:p>
            <a:pPr marL="0" indent="0" algn="ctr">
              <a:buNone/>
            </a:pPr>
            <a:r>
              <a:rPr lang="en-US" sz="4000" dirty="0"/>
              <a:t>Aviation Maintenance will be added as a dual enrollment pathway.</a:t>
            </a:r>
          </a:p>
          <a:p>
            <a:pPr marL="0" indent="0" algn="ctr">
              <a:buNone/>
            </a:pPr>
            <a:endParaRPr lang="en-US" sz="4000" dirty="0"/>
          </a:p>
          <a:p>
            <a:pPr marL="0" indent="0" algn="ctr">
              <a:buNone/>
            </a:pPr>
            <a:endParaRPr lang="en-US" sz="4000" dirty="0"/>
          </a:p>
          <a:p>
            <a:pPr marL="0" indent="0" algn="ctr">
              <a:buNone/>
            </a:pPr>
            <a:endParaRPr lang="en-US" sz="4000" dirty="0"/>
          </a:p>
          <a:p>
            <a:pPr marL="0" indent="0" algn="ctr">
              <a:buNone/>
            </a:pPr>
            <a:endParaRPr lang="en-US" sz="4000" dirty="0"/>
          </a:p>
          <a:p>
            <a:pPr marL="0" indent="0" algn="ctr">
              <a:buNone/>
            </a:pPr>
            <a:endParaRPr lang="en-US" sz="4000" dirty="0"/>
          </a:p>
          <a:p>
            <a:pPr marL="0" indent="0" algn="ctr">
              <a:buNone/>
            </a:pPr>
            <a:endParaRPr lang="en-US" sz="4000" dirty="0"/>
          </a:p>
          <a:p>
            <a:endParaRPr lang="en-US" dirty="0"/>
          </a:p>
        </p:txBody>
      </p:sp>
    </p:spTree>
    <p:extLst>
      <p:ext uri="{BB962C8B-B14F-4D97-AF65-F5344CB8AC3E}">
        <p14:creationId xmlns:p14="http://schemas.microsoft.com/office/powerpoint/2010/main" val="3482120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73287-4F0F-B396-F0AA-D1661FE7EAE2}"/>
              </a:ext>
            </a:extLst>
          </p:cNvPr>
          <p:cNvSpPr>
            <a:spLocks noGrp="1"/>
          </p:cNvSpPr>
          <p:nvPr>
            <p:ph type="title"/>
          </p:nvPr>
        </p:nvSpPr>
        <p:spPr>
          <a:xfrm>
            <a:off x="838200" y="365125"/>
            <a:ext cx="10515600" cy="1325563"/>
          </a:xfrm>
        </p:spPr>
        <p:txBody>
          <a:bodyPr>
            <a:normAutofit/>
          </a:bodyPr>
          <a:lstStyle/>
          <a:p>
            <a:r>
              <a:rPr lang="en-US" sz="5400" dirty="0"/>
              <a:t>Recruitment Strategy </a:t>
            </a:r>
          </a:p>
        </p:txBody>
      </p:sp>
      <p:sp>
        <p:nvSpPr>
          <p:cNvPr id="4" name="Content Placeholder 3">
            <a:extLst>
              <a:ext uri="{FF2B5EF4-FFF2-40B4-BE49-F238E27FC236}">
                <a16:creationId xmlns:a16="http://schemas.microsoft.com/office/drawing/2014/main" id="{6B3A2125-9B3D-514E-A6E8-BC86219AFE4B}"/>
              </a:ext>
            </a:extLst>
          </p:cNvPr>
          <p:cNvSpPr>
            <a:spLocks noGrp="1"/>
          </p:cNvSpPr>
          <p:nvPr>
            <p:ph idx="1"/>
          </p:nvPr>
        </p:nvSpPr>
        <p:spPr>
          <a:xfrm>
            <a:off x="669036" y="1929384"/>
            <a:ext cx="10684764" cy="4766980"/>
          </a:xfrm>
        </p:spPr>
        <p:txBody>
          <a:bodyPr>
            <a:normAutofit lnSpcReduction="10000"/>
          </a:bodyPr>
          <a:lstStyle/>
          <a:p>
            <a:pPr marL="457200" lvl="0" indent="0" rtl="0">
              <a:spcBef>
                <a:spcPts val="1200"/>
              </a:spcBef>
              <a:spcAft>
                <a:spcPts val="0"/>
              </a:spcAft>
              <a:buNone/>
            </a:pPr>
            <a:r>
              <a:rPr lang="en-US" sz="2500" dirty="0"/>
              <a:t>Application Window November 23- March 24</a:t>
            </a:r>
          </a:p>
          <a:p>
            <a:pPr marL="914400" lvl="0" indent="-342900" rtl="0">
              <a:spcBef>
                <a:spcPts val="1200"/>
              </a:spcBef>
              <a:spcAft>
                <a:spcPts val="0"/>
              </a:spcAft>
              <a:buSzPts val="1800"/>
              <a:buChar char="-"/>
            </a:pPr>
            <a:r>
              <a:rPr lang="en-US" sz="2500" dirty="0"/>
              <a:t>Principal, Counselor and Dual Enrollment Coordinator Informational Sessions</a:t>
            </a:r>
          </a:p>
          <a:p>
            <a:pPr marL="914400" lvl="0" indent="-342900" rtl="0">
              <a:spcBef>
                <a:spcPts val="0"/>
              </a:spcBef>
              <a:spcAft>
                <a:spcPts val="0"/>
              </a:spcAft>
              <a:buSzPts val="1800"/>
              <a:buChar char="-"/>
            </a:pPr>
            <a:r>
              <a:rPr lang="en-US" sz="2500" dirty="0"/>
              <a:t>ACCA Fall/Spring Open House Recruitment Sessions</a:t>
            </a:r>
          </a:p>
          <a:p>
            <a:pPr marL="914400" lvl="0" indent="-342900" rtl="0">
              <a:spcBef>
                <a:spcPts val="0"/>
              </a:spcBef>
              <a:spcAft>
                <a:spcPts val="0"/>
              </a:spcAft>
              <a:buSzPts val="1800"/>
              <a:buChar char="-"/>
            </a:pPr>
            <a:r>
              <a:rPr lang="en-US" sz="2500" dirty="0"/>
              <a:t>Middle School Tours </a:t>
            </a:r>
          </a:p>
          <a:p>
            <a:pPr marL="914400" lvl="0" indent="-342900" rtl="0">
              <a:spcBef>
                <a:spcPts val="0"/>
              </a:spcBef>
              <a:spcAft>
                <a:spcPts val="0"/>
              </a:spcAft>
              <a:buSzPts val="1800"/>
              <a:buChar char="-"/>
            </a:pPr>
            <a:r>
              <a:rPr lang="en-US" sz="2500" dirty="0"/>
              <a:t>In-Person Recruitment Sessions to all APS High Schools</a:t>
            </a:r>
          </a:p>
          <a:p>
            <a:pPr marL="914400" lvl="0" indent="-342900" rtl="0">
              <a:spcBef>
                <a:spcPts val="0"/>
              </a:spcBef>
              <a:spcAft>
                <a:spcPts val="0"/>
              </a:spcAft>
              <a:buSzPts val="1800"/>
              <a:buChar char="-"/>
            </a:pPr>
            <a:r>
              <a:rPr lang="en-US" sz="2500" dirty="0"/>
              <a:t>ACCA Tour and Application Sessions for all High Schools</a:t>
            </a:r>
          </a:p>
          <a:p>
            <a:pPr marL="914400" lvl="0" indent="-342900" rtl="0">
              <a:spcBef>
                <a:spcPts val="0"/>
              </a:spcBef>
              <a:spcAft>
                <a:spcPts val="0"/>
              </a:spcAft>
              <a:buSzPts val="1800"/>
              <a:buChar char="-"/>
            </a:pPr>
            <a:r>
              <a:rPr lang="en-US" sz="2500" dirty="0"/>
              <a:t>School events as requested for traditional and charter schools</a:t>
            </a:r>
          </a:p>
          <a:p>
            <a:pPr marL="914400" lvl="0" indent="-342900" rtl="0">
              <a:spcBef>
                <a:spcPts val="0"/>
              </a:spcBef>
              <a:spcAft>
                <a:spcPts val="0"/>
              </a:spcAft>
              <a:buSzPts val="1800"/>
              <a:buChar char="-"/>
            </a:pPr>
            <a:r>
              <a:rPr lang="en-US" sz="2500" dirty="0"/>
              <a:t>Virtual and Evening Informational Sessions</a:t>
            </a:r>
          </a:p>
          <a:p>
            <a:pPr marL="914400" lvl="0" indent="-342900" rtl="0">
              <a:spcBef>
                <a:spcPts val="0"/>
              </a:spcBef>
              <a:spcAft>
                <a:spcPts val="0"/>
              </a:spcAft>
              <a:buSzPts val="1800"/>
              <a:buChar char="-"/>
            </a:pPr>
            <a:r>
              <a:rPr lang="en-US" sz="2500" dirty="0"/>
              <a:t>Spanish Informational Sessions in conjunction with the Multilingual Programs and Services Department</a:t>
            </a:r>
          </a:p>
          <a:p>
            <a:pPr marL="914400" lvl="0" indent="-342900" rtl="0">
              <a:spcBef>
                <a:spcPts val="0"/>
              </a:spcBef>
              <a:spcAft>
                <a:spcPts val="0"/>
              </a:spcAft>
              <a:buSzPts val="1800"/>
              <a:buChar char="-"/>
            </a:pPr>
            <a:r>
              <a:rPr lang="en-US" sz="2500" dirty="0"/>
              <a:t>Application support for Dual Enrollment students</a:t>
            </a:r>
          </a:p>
          <a:p>
            <a:pPr marL="914400" lvl="0" indent="-342900" rtl="0">
              <a:spcBef>
                <a:spcPts val="0"/>
              </a:spcBef>
              <a:spcAft>
                <a:spcPts val="0"/>
              </a:spcAft>
              <a:buSzPts val="1800"/>
              <a:buChar char="-"/>
            </a:pPr>
            <a:r>
              <a:rPr lang="en-US" sz="2500" dirty="0"/>
              <a:t>As requested, Tours and Informational Sessions for APS departments</a:t>
            </a:r>
          </a:p>
          <a:p>
            <a:endParaRPr lang="en-US" sz="2200" dirty="0"/>
          </a:p>
        </p:txBody>
      </p:sp>
    </p:spTree>
    <p:extLst>
      <p:ext uri="{BB962C8B-B14F-4D97-AF65-F5344CB8AC3E}">
        <p14:creationId xmlns:p14="http://schemas.microsoft.com/office/powerpoint/2010/main" val="3696292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BD023EC4-2A83-D7C7-165E-FAB88E9D3476}"/>
              </a:ext>
            </a:extLst>
          </p:cNvPr>
          <p:cNvGraphicFramePr>
            <a:graphicFrameLocks noGrp="1"/>
          </p:cNvGraphicFramePr>
          <p:nvPr>
            <p:ph idx="4294967295"/>
            <p:extLst>
              <p:ext uri="{D42A27DB-BD31-4B8C-83A1-F6EECF244321}">
                <p14:modId xmlns:p14="http://schemas.microsoft.com/office/powerpoint/2010/main" val="102522501"/>
              </p:ext>
            </p:extLst>
          </p:nvPr>
        </p:nvGraphicFramePr>
        <p:xfrm>
          <a:off x="1921620" y="1028856"/>
          <a:ext cx="7414066" cy="4800288"/>
        </p:xfrm>
        <a:graphic>
          <a:graphicData uri="http://schemas.openxmlformats.org/drawingml/2006/table">
            <a:tbl>
              <a:tblPr firstRow="1" firstCol="1" bandRow="1"/>
              <a:tblGrid>
                <a:gridCol w="4846336">
                  <a:extLst>
                    <a:ext uri="{9D8B030D-6E8A-4147-A177-3AD203B41FA5}">
                      <a16:colId xmlns:a16="http://schemas.microsoft.com/office/drawing/2014/main" val="93702330"/>
                    </a:ext>
                  </a:extLst>
                </a:gridCol>
                <a:gridCol w="2567730">
                  <a:extLst>
                    <a:ext uri="{9D8B030D-6E8A-4147-A177-3AD203B41FA5}">
                      <a16:colId xmlns:a16="http://schemas.microsoft.com/office/drawing/2014/main" val="2520173122"/>
                    </a:ext>
                  </a:extLst>
                </a:gridCol>
              </a:tblGrid>
              <a:tr h="261744">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rPr>
                        <a:t>B.E.S.T</a:t>
                      </a:r>
                    </a:p>
                  </a:txBody>
                  <a:tcPr marL="19274" marR="19274" marT="12849" marB="128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rPr>
                        <a:t>3</a:t>
                      </a:r>
                    </a:p>
                  </a:txBody>
                  <a:tcPr marL="19274" marR="19274" marT="12849" marB="128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4980620"/>
                  </a:ext>
                </a:extLst>
              </a:tr>
              <a:tr h="261744">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rPr>
                        <a:t>Carver Early College</a:t>
                      </a:r>
                    </a:p>
                  </a:txBody>
                  <a:tcPr marL="19274" marR="19274" marT="12849" marB="128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rPr>
                        <a:t>4</a:t>
                      </a:r>
                    </a:p>
                  </a:txBody>
                  <a:tcPr marL="19274" marR="19274" marT="12849" marB="128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8697392"/>
                  </a:ext>
                </a:extLst>
              </a:tr>
              <a:tr h="261744">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rPr>
                        <a:t>Carver STEAM</a:t>
                      </a:r>
                    </a:p>
                  </a:txBody>
                  <a:tcPr marL="19274" marR="19274" marT="12849" marB="128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rPr>
                        <a:t>1</a:t>
                      </a:r>
                    </a:p>
                  </a:txBody>
                  <a:tcPr marL="19274" marR="19274" marT="12849" marB="128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9876319"/>
                  </a:ext>
                </a:extLst>
              </a:tr>
              <a:tr h="261744">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rPr>
                        <a:t>Douglass</a:t>
                      </a:r>
                    </a:p>
                  </a:txBody>
                  <a:tcPr marL="19274" marR="19274" marT="12849" marB="128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rPr>
                        <a:t>2</a:t>
                      </a:r>
                    </a:p>
                  </a:txBody>
                  <a:tcPr marL="19274" marR="19274" marT="12849" marB="128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0243690"/>
                  </a:ext>
                </a:extLst>
              </a:tr>
              <a:tr h="261744">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rPr>
                        <a:t>Drew</a:t>
                      </a:r>
                    </a:p>
                  </a:txBody>
                  <a:tcPr marL="19274" marR="19274" marT="12849" marB="128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rPr>
                        <a:t>0</a:t>
                      </a:r>
                    </a:p>
                  </a:txBody>
                  <a:tcPr marL="19274" marR="19274" marT="12849" marB="128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6604683"/>
                  </a:ext>
                </a:extLst>
              </a:tr>
              <a:tr h="261744">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rPr>
                        <a:t>Jackson</a:t>
                      </a:r>
                    </a:p>
                  </a:txBody>
                  <a:tcPr marL="19274" marR="19274" marT="12849" marB="128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rPr>
                        <a:t>38</a:t>
                      </a:r>
                    </a:p>
                  </a:txBody>
                  <a:tcPr marL="19274" marR="19274" marT="12849" marB="128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395901"/>
                  </a:ext>
                </a:extLst>
              </a:tr>
              <a:tr h="261744">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rPr>
                        <a:t>CSKYWLA</a:t>
                      </a:r>
                    </a:p>
                  </a:txBody>
                  <a:tcPr marL="19274" marR="19274" marT="12849" marB="128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rPr>
                        <a:t>0</a:t>
                      </a:r>
                    </a:p>
                  </a:txBody>
                  <a:tcPr marL="19274" marR="19274" marT="12849" marB="128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6022784"/>
                  </a:ext>
                </a:extLst>
              </a:tr>
              <a:tr h="261744">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rPr>
                        <a:t>KIPP</a:t>
                      </a:r>
                    </a:p>
                  </a:txBody>
                  <a:tcPr marL="19274" marR="19274" marT="12849" marB="128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rPr>
                        <a:t>4</a:t>
                      </a:r>
                    </a:p>
                  </a:txBody>
                  <a:tcPr marL="19274" marR="19274" marT="12849" marB="128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4481001"/>
                  </a:ext>
                </a:extLst>
              </a:tr>
              <a:tr h="261744">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rPr>
                        <a:t>Mays</a:t>
                      </a:r>
                    </a:p>
                  </a:txBody>
                  <a:tcPr marL="19274" marR="19274" marT="12849" marB="128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rPr>
                        <a:t>2</a:t>
                      </a:r>
                    </a:p>
                  </a:txBody>
                  <a:tcPr marL="19274" marR="19274" marT="12849" marB="128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5879644"/>
                  </a:ext>
                </a:extLst>
              </a:tr>
              <a:tr h="261744">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rPr>
                        <a:t>Midtown</a:t>
                      </a:r>
                    </a:p>
                  </a:txBody>
                  <a:tcPr marL="19274" marR="19274" marT="12849" marB="128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rPr>
                        <a:t>0</a:t>
                      </a:r>
                    </a:p>
                  </a:txBody>
                  <a:tcPr marL="19274" marR="19274" marT="12849" marB="128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7379445"/>
                  </a:ext>
                </a:extLst>
              </a:tr>
              <a:tr h="261744">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rPr>
                        <a:t>NATL</a:t>
                      </a:r>
                    </a:p>
                  </a:txBody>
                  <a:tcPr marL="19274" marR="19274" marT="12849" marB="128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rPr>
                        <a:t>6</a:t>
                      </a:r>
                    </a:p>
                  </a:txBody>
                  <a:tcPr marL="19274" marR="19274" marT="12849" marB="128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2858147"/>
                  </a:ext>
                </a:extLst>
              </a:tr>
              <a:tr h="261744">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rPr>
                        <a:t>SATL</a:t>
                      </a:r>
                    </a:p>
                  </a:txBody>
                  <a:tcPr marL="19274" marR="19274" marT="12849" marB="128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rPr>
                        <a:t>0</a:t>
                      </a:r>
                    </a:p>
                  </a:txBody>
                  <a:tcPr marL="19274" marR="19274" marT="12849" marB="128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1515161"/>
                  </a:ext>
                </a:extLst>
              </a:tr>
              <a:tr h="261744">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rPr>
                        <a:t>Therrell</a:t>
                      </a:r>
                    </a:p>
                  </a:txBody>
                  <a:tcPr marL="19274" marR="19274" marT="12849" marB="128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rPr>
                        <a:t>1</a:t>
                      </a:r>
                    </a:p>
                  </a:txBody>
                  <a:tcPr marL="19274" marR="19274" marT="12849" marB="128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2378589"/>
                  </a:ext>
                </a:extLst>
              </a:tr>
              <a:tr h="261744">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rPr>
                        <a:t>BTW</a:t>
                      </a:r>
                    </a:p>
                  </a:txBody>
                  <a:tcPr marL="19274" marR="19274" marT="12849" marB="128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rPr>
                        <a:t>34</a:t>
                      </a:r>
                    </a:p>
                  </a:txBody>
                  <a:tcPr marL="19274" marR="19274" marT="12849" marB="128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4782107"/>
                  </a:ext>
                </a:extLst>
              </a:tr>
              <a:tr h="261744">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rPr>
                        <a:t>Phoenix</a:t>
                      </a:r>
                    </a:p>
                  </a:txBody>
                  <a:tcPr marL="19274" marR="19274" marT="12849" marB="128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rPr>
                        <a:t>0</a:t>
                      </a:r>
                    </a:p>
                  </a:txBody>
                  <a:tcPr marL="19274" marR="19274" marT="12849" marB="128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622836"/>
                  </a:ext>
                </a:extLst>
              </a:tr>
              <a:tr h="261744">
                <a:tc>
                  <a:txBody>
                    <a:bodyPr/>
                    <a:lstStyle/>
                    <a:p>
                      <a:pPr marL="0" marR="0" algn="ctr">
                        <a:spcBef>
                          <a:spcPts val="0"/>
                        </a:spcBef>
                        <a:spcAft>
                          <a:spcPts val="0"/>
                        </a:spcAft>
                      </a:pPr>
                      <a:r>
                        <a:rPr lang="en-US" sz="1800" b="1">
                          <a:solidFill>
                            <a:srgbClr val="000000"/>
                          </a:solidFill>
                          <a:effectLst/>
                          <a:latin typeface="Calibri" panose="020F0502020204030204" pitchFamily="34" charset="0"/>
                          <a:ea typeface="Calibri" panose="020F0502020204030204" pitchFamily="34" charset="0"/>
                        </a:rPr>
                        <a:t>Total</a:t>
                      </a:r>
                      <a:endParaRPr lang="en-US" sz="1800">
                        <a:effectLst/>
                        <a:latin typeface="Calibri" panose="020F0502020204030204" pitchFamily="34" charset="0"/>
                        <a:ea typeface="Calibri" panose="020F0502020204030204" pitchFamily="34" charset="0"/>
                      </a:endParaRPr>
                    </a:p>
                  </a:txBody>
                  <a:tcPr marL="19274" marR="19274" marT="12849" marB="128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tc>
                  <a:txBody>
                    <a:bodyPr/>
                    <a:lstStyle/>
                    <a:p>
                      <a:pPr marL="0" marR="0" algn="ctr">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rPr>
                        <a:t>95</a:t>
                      </a:r>
                      <a:endParaRPr lang="en-US" sz="1800" dirty="0">
                        <a:effectLst/>
                        <a:latin typeface="Calibri" panose="020F0502020204030204" pitchFamily="34" charset="0"/>
                        <a:ea typeface="Calibri" panose="020F0502020204030204" pitchFamily="34" charset="0"/>
                      </a:endParaRPr>
                    </a:p>
                  </a:txBody>
                  <a:tcPr marL="19274" marR="19274" marT="12849" marB="12849">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CECE"/>
                    </a:solidFill>
                  </a:tcPr>
                </a:tc>
                <a:extLst>
                  <a:ext uri="{0D108BD9-81ED-4DB2-BD59-A6C34878D82A}">
                    <a16:rowId xmlns:a16="http://schemas.microsoft.com/office/drawing/2014/main" val="1812934396"/>
                  </a:ext>
                </a:extLst>
              </a:tr>
            </a:tbl>
          </a:graphicData>
        </a:graphic>
      </p:graphicFrame>
    </p:spTree>
    <p:extLst>
      <p:ext uri="{BB962C8B-B14F-4D97-AF65-F5344CB8AC3E}">
        <p14:creationId xmlns:p14="http://schemas.microsoft.com/office/powerpoint/2010/main" val="4245971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text with a black background&#10;&#10;Description automatically generated">
            <a:extLst>
              <a:ext uri="{FF2B5EF4-FFF2-40B4-BE49-F238E27FC236}">
                <a16:creationId xmlns:a16="http://schemas.microsoft.com/office/drawing/2014/main" id="{7B3C94D5-6639-2BE7-AAC9-54662FBAE73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2761948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player&#10;&#10;Description automatically generated">
            <a:extLst>
              <a:ext uri="{FF2B5EF4-FFF2-40B4-BE49-F238E27FC236}">
                <a16:creationId xmlns:a16="http://schemas.microsoft.com/office/drawing/2014/main" id="{5D8FBB4E-06C6-84A5-4499-97EB16B9F0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34339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
          <p:cNvSpPr txBox="1">
            <a:spLocks noGrp="1"/>
          </p:cNvSpPr>
          <p:nvPr>
            <p:ph type="title"/>
          </p:nvPr>
        </p:nvSpPr>
        <p:spPr>
          <a:xfrm>
            <a:off x="612371" y="395506"/>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0D85AB"/>
              </a:buClr>
              <a:buSzPts val="4800"/>
              <a:buFont typeface="Calibri"/>
              <a:buNone/>
            </a:pPr>
            <a:r>
              <a:rPr lang="en-US"/>
              <a:t>Welcome Board Members &amp; Visitors!</a:t>
            </a:r>
            <a:endParaRPr/>
          </a:p>
        </p:txBody>
      </p:sp>
      <p:pic>
        <p:nvPicPr>
          <p:cNvPr id="200" name="Google Shape;200;p2" descr="A picture containing sitting, drawing&#10;&#10;Description automatically generated"/>
          <p:cNvPicPr preferRelativeResize="0">
            <a:picLocks noGrp="1"/>
          </p:cNvPicPr>
          <p:nvPr>
            <p:ph type="body" idx="1"/>
          </p:nvPr>
        </p:nvPicPr>
        <p:blipFill rotWithShape="1">
          <a:blip r:embed="rId3">
            <a:alphaModFix/>
          </a:blip>
          <a:srcRect/>
          <a:stretch/>
        </p:blipFill>
        <p:spPr>
          <a:xfrm>
            <a:off x="2907983" y="1846263"/>
            <a:ext cx="6436360" cy="40227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1275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89245" y="795288"/>
            <a:ext cx="5100751" cy="1080862"/>
          </a:xfrm>
        </p:spPr>
        <p:txBody>
          <a:bodyPr>
            <a:noAutofit/>
          </a:bodyPr>
          <a:lstStyle/>
          <a:p>
            <a:pPr algn="l"/>
            <a:r>
              <a:rPr lang="en-US" sz="6600" b="1" dirty="0">
                <a:solidFill>
                  <a:schemeClr val="bg1"/>
                </a:solidFill>
                <a:latin typeface="+mn-lt"/>
                <a:ea typeface="Cambria" panose="02040503050406030204" pitchFamily="18" charset="0"/>
              </a:rPr>
              <a:t>WHO WE ARE</a:t>
            </a:r>
          </a:p>
        </p:txBody>
      </p:sp>
      <p:sp>
        <p:nvSpPr>
          <p:cNvPr id="3" name="Subtitle 2"/>
          <p:cNvSpPr>
            <a:spLocks noGrp="1"/>
          </p:cNvSpPr>
          <p:nvPr>
            <p:ph type="subTitle" idx="1"/>
          </p:nvPr>
        </p:nvSpPr>
        <p:spPr>
          <a:xfrm>
            <a:off x="5589245" y="2037975"/>
            <a:ext cx="6041633" cy="2363722"/>
          </a:xfrm>
        </p:spPr>
        <p:txBody>
          <a:bodyPr>
            <a:normAutofit fontScale="92500"/>
          </a:bodyPr>
          <a:lstStyle/>
          <a:p>
            <a:pPr marL="342900" indent="-342900" algn="l">
              <a:buFont typeface="Arial" panose="020B0604020202020204" pitchFamily="34" charset="0"/>
              <a:buChar char="•"/>
            </a:pPr>
            <a:r>
              <a:rPr lang="en-US" sz="2200" dirty="0">
                <a:solidFill>
                  <a:schemeClr val="bg1"/>
                </a:solidFill>
              </a:rPr>
              <a:t>Formed in 2010 by an act of the State Legislature</a:t>
            </a:r>
          </a:p>
          <a:p>
            <a:pPr marL="342900" indent="-342900" algn="l">
              <a:buFont typeface="Arial" panose="020B0604020202020204" pitchFamily="34" charset="0"/>
              <a:buChar char="•"/>
            </a:pPr>
            <a:r>
              <a:rPr lang="en-US" sz="2200" dirty="0">
                <a:solidFill>
                  <a:schemeClr val="bg1"/>
                </a:solidFill>
              </a:rPr>
              <a:t>Funded by the “Educator” and “Support Education” license tags as well donations from corporations, family foundations and individuals</a:t>
            </a:r>
          </a:p>
          <a:p>
            <a:pPr marL="342900" indent="-342900" algn="l">
              <a:buFont typeface="Arial" panose="020B0604020202020204" pitchFamily="34" charset="0"/>
              <a:buChar char="•"/>
            </a:pPr>
            <a:r>
              <a:rPr lang="en-US" sz="2200" dirty="0">
                <a:solidFill>
                  <a:schemeClr val="bg1"/>
                </a:solidFill>
              </a:rPr>
              <a:t>Added the PEACH Education Tax Credit through our merger with the Innovation Fund Foundation,  January 1, 2022</a:t>
            </a:r>
          </a:p>
          <a:p>
            <a:endParaRPr lang="en-US" dirty="0"/>
          </a:p>
        </p:txBody>
      </p:sp>
      <p:pic>
        <p:nvPicPr>
          <p:cNvPr id="12" name="Picture Placeholder 5">
            <a:extLst>
              <a:ext uri="{FF2B5EF4-FFF2-40B4-BE49-F238E27FC236}">
                <a16:creationId xmlns:a16="http://schemas.microsoft.com/office/drawing/2014/main" id="{64AE3800-ADF5-F297-EAEA-6956A2B8A6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612" t="-50312" r="13726" b="-13819"/>
          <a:stretch/>
        </p:blipFill>
        <p:spPr>
          <a:xfrm>
            <a:off x="229766" y="-96253"/>
            <a:ext cx="4241800" cy="6858000"/>
          </a:xfrm>
          <a:prstGeom prst="rect">
            <a:avLst/>
          </a:prstGeom>
        </p:spPr>
      </p:pic>
      <p:sp>
        <p:nvSpPr>
          <p:cNvPr id="13" name="Freeform: Shape 12">
            <a:extLst>
              <a:ext uri="{FF2B5EF4-FFF2-40B4-BE49-F238E27FC236}">
                <a16:creationId xmlns:a16="http://schemas.microsoft.com/office/drawing/2014/main" id="{9CE9FE1A-6C71-4EDF-9230-BF98825E6150}"/>
              </a:ext>
            </a:extLst>
          </p:cNvPr>
          <p:cNvSpPr/>
          <p:nvPr/>
        </p:nvSpPr>
        <p:spPr>
          <a:xfrm>
            <a:off x="-1217436" y="479539"/>
            <a:ext cx="6764620" cy="6764620"/>
          </a:xfrm>
          <a:custGeom>
            <a:avLst/>
            <a:gdLst>
              <a:gd name="connsiteX0" fmla="*/ 2168656 w 4337312"/>
              <a:gd name="connsiteY0" fmla="*/ 942057 h 4337312"/>
              <a:gd name="connsiteX1" fmla="*/ 943188 w 4337312"/>
              <a:gd name="connsiteY1" fmla="*/ 2167525 h 4337312"/>
              <a:gd name="connsiteX2" fmla="*/ 2168656 w 4337312"/>
              <a:gd name="connsiteY2" fmla="*/ 3392993 h 4337312"/>
              <a:gd name="connsiteX3" fmla="*/ 3394124 w 4337312"/>
              <a:gd name="connsiteY3" fmla="*/ 2167525 h 4337312"/>
              <a:gd name="connsiteX4" fmla="*/ 2168656 w 4337312"/>
              <a:gd name="connsiteY4" fmla="*/ 942057 h 4337312"/>
              <a:gd name="connsiteX5" fmla="*/ 2168656 w 4337312"/>
              <a:gd name="connsiteY5" fmla="*/ 0 h 4337312"/>
              <a:gd name="connsiteX6" fmla="*/ 4337312 w 4337312"/>
              <a:gd name="connsiteY6" fmla="*/ 2168656 h 4337312"/>
              <a:gd name="connsiteX7" fmla="*/ 2168656 w 4337312"/>
              <a:gd name="connsiteY7" fmla="*/ 4337312 h 4337312"/>
              <a:gd name="connsiteX8" fmla="*/ 0 w 4337312"/>
              <a:gd name="connsiteY8" fmla="*/ 2168656 h 4337312"/>
              <a:gd name="connsiteX9" fmla="*/ 2168656 w 4337312"/>
              <a:gd name="connsiteY9" fmla="*/ 0 h 433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7312" h="4337312">
                <a:moveTo>
                  <a:pt x="2168656" y="942057"/>
                </a:moveTo>
                <a:cubicBezTo>
                  <a:pt x="1491849" y="942057"/>
                  <a:pt x="943188" y="1490718"/>
                  <a:pt x="943188" y="2167525"/>
                </a:cubicBezTo>
                <a:cubicBezTo>
                  <a:pt x="943188" y="2844332"/>
                  <a:pt x="1491849" y="3392993"/>
                  <a:pt x="2168656" y="3392993"/>
                </a:cubicBezTo>
                <a:cubicBezTo>
                  <a:pt x="2845463" y="3392993"/>
                  <a:pt x="3394124" y="2844332"/>
                  <a:pt x="3394124" y="2167525"/>
                </a:cubicBezTo>
                <a:cubicBezTo>
                  <a:pt x="3394124" y="1490718"/>
                  <a:pt x="2845463" y="942057"/>
                  <a:pt x="2168656" y="942057"/>
                </a:cubicBezTo>
                <a:close/>
                <a:moveTo>
                  <a:pt x="2168656" y="0"/>
                </a:moveTo>
                <a:cubicBezTo>
                  <a:pt x="3366372" y="0"/>
                  <a:pt x="4337312" y="970940"/>
                  <a:pt x="4337312" y="2168656"/>
                </a:cubicBezTo>
                <a:cubicBezTo>
                  <a:pt x="4337312" y="3366372"/>
                  <a:pt x="3366372" y="4337312"/>
                  <a:pt x="2168656" y="4337312"/>
                </a:cubicBezTo>
                <a:cubicBezTo>
                  <a:pt x="970940" y="4337312"/>
                  <a:pt x="0" y="3366372"/>
                  <a:pt x="0" y="2168656"/>
                </a:cubicBezTo>
                <a:cubicBezTo>
                  <a:pt x="0" y="970940"/>
                  <a:pt x="970940" y="0"/>
                  <a:pt x="2168656" y="0"/>
                </a:cubicBezTo>
                <a:close/>
              </a:path>
            </a:pathLst>
          </a:custGeom>
          <a:solidFill>
            <a:srgbClr val="006CB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Logo&#10;&#10;Description automatically generated">
            <a:extLst>
              <a:ext uri="{FF2B5EF4-FFF2-40B4-BE49-F238E27FC236}">
                <a16:creationId xmlns:a16="http://schemas.microsoft.com/office/drawing/2014/main" id="{83E8E016-C538-02FC-1E31-307F1BFC0D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4818" y="4563522"/>
            <a:ext cx="1434830" cy="859536"/>
          </a:xfrm>
          <a:prstGeom prst="rect">
            <a:avLst/>
          </a:prstGeom>
        </p:spPr>
      </p:pic>
      <p:sp>
        <p:nvSpPr>
          <p:cNvPr id="14" name="Freeform: Shape 13">
            <a:extLst>
              <a:ext uri="{FF2B5EF4-FFF2-40B4-BE49-F238E27FC236}">
                <a16:creationId xmlns:a16="http://schemas.microsoft.com/office/drawing/2014/main" id="{2B2BBBEE-34FE-EFBB-9E3B-55432ED7540D}"/>
              </a:ext>
            </a:extLst>
          </p:cNvPr>
          <p:cNvSpPr/>
          <p:nvPr/>
        </p:nvSpPr>
        <p:spPr>
          <a:xfrm>
            <a:off x="7630638" y="5399438"/>
            <a:ext cx="6764620" cy="6764620"/>
          </a:xfrm>
          <a:custGeom>
            <a:avLst/>
            <a:gdLst>
              <a:gd name="connsiteX0" fmla="*/ 2168656 w 4337312"/>
              <a:gd name="connsiteY0" fmla="*/ 942057 h 4337312"/>
              <a:gd name="connsiteX1" fmla="*/ 943188 w 4337312"/>
              <a:gd name="connsiteY1" fmla="*/ 2167525 h 4337312"/>
              <a:gd name="connsiteX2" fmla="*/ 2168656 w 4337312"/>
              <a:gd name="connsiteY2" fmla="*/ 3392993 h 4337312"/>
              <a:gd name="connsiteX3" fmla="*/ 3394124 w 4337312"/>
              <a:gd name="connsiteY3" fmla="*/ 2167525 h 4337312"/>
              <a:gd name="connsiteX4" fmla="*/ 2168656 w 4337312"/>
              <a:gd name="connsiteY4" fmla="*/ 942057 h 4337312"/>
              <a:gd name="connsiteX5" fmla="*/ 2168656 w 4337312"/>
              <a:gd name="connsiteY5" fmla="*/ 0 h 4337312"/>
              <a:gd name="connsiteX6" fmla="*/ 4337312 w 4337312"/>
              <a:gd name="connsiteY6" fmla="*/ 2168656 h 4337312"/>
              <a:gd name="connsiteX7" fmla="*/ 2168656 w 4337312"/>
              <a:gd name="connsiteY7" fmla="*/ 4337312 h 4337312"/>
              <a:gd name="connsiteX8" fmla="*/ 0 w 4337312"/>
              <a:gd name="connsiteY8" fmla="*/ 2168656 h 4337312"/>
              <a:gd name="connsiteX9" fmla="*/ 2168656 w 4337312"/>
              <a:gd name="connsiteY9" fmla="*/ 0 h 433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7312" h="4337312">
                <a:moveTo>
                  <a:pt x="2168656" y="942057"/>
                </a:moveTo>
                <a:cubicBezTo>
                  <a:pt x="1491849" y="942057"/>
                  <a:pt x="943188" y="1490718"/>
                  <a:pt x="943188" y="2167525"/>
                </a:cubicBezTo>
                <a:cubicBezTo>
                  <a:pt x="943188" y="2844332"/>
                  <a:pt x="1491849" y="3392993"/>
                  <a:pt x="2168656" y="3392993"/>
                </a:cubicBezTo>
                <a:cubicBezTo>
                  <a:pt x="2845463" y="3392993"/>
                  <a:pt x="3394124" y="2844332"/>
                  <a:pt x="3394124" y="2167525"/>
                </a:cubicBezTo>
                <a:cubicBezTo>
                  <a:pt x="3394124" y="1490718"/>
                  <a:pt x="2845463" y="942057"/>
                  <a:pt x="2168656" y="942057"/>
                </a:cubicBezTo>
                <a:close/>
                <a:moveTo>
                  <a:pt x="2168656" y="0"/>
                </a:moveTo>
                <a:cubicBezTo>
                  <a:pt x="3366372" y="0"/>
                  <a:pt x="4337312" y="970940"/>
                  <a:pt x="4337312" y="2168656"/>
                </a:cubicBezTo>
                <a:cubicBezTo>
                  <a:pt x="4337312" y="3366372"/>
                  <a:pt x="3366372" y="4337312"/>
                  <a:pt x="2168656" y="4337312"/>
                </a:cubicBezTo>
                <a:cubicBezTo>
                  <a:pt x="970940" y="4337312"/>
                  <a:pt x="0" y="3366372"/>
                  <a:pt x="0" y="2168656"/>
                </a:cubicBezTo>
                <a:cubicBezTo>
                  <a:pt x="0" y="970940"/>
                  <a:pt x="970940" y="0"/>
                  <a:pt x="2168656" y="0"/>
                </a:cubicBezTo>
                <a:close/>
              </a:path>
            </a:pathLst>
          </a:custGeom>
          <a:solidFill>
            <a:srgbClr val="35DED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Logo, company name&#10;&#10;Description automatically generated">
            <a:extLst>
              <a:ext uri="{FF2B5EF4-FFF2-40B4-BE49-F238E27FC236}">
                <a16:creationId xmlns:a16="http://schemas.microsoft.com/office/drawing/2014/main" id="{3F49D28D-AF1B-320E-9489-1642CD3137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5468" y="4563522"/>
            <a:ext cx="876985" cy="859536"/>
          </a:xfrm>
          <a:prstGeom prst="rect">
            <a:avLst/>
          </a:prstGeom>
        </p:spPr>
      </p:pic>
    </p:spTree>
    <p:extLst>
      <p:ext uri="{BB962C8B-B14F-4D97-AF65-F5344CB8AC3E}">
        <p14:creationId xmlns:p14="http://schemas.microsoft.com/office/powerpoint/2010/main" val="198859797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5DED1"/>
        </a:solidFill>
        <a:effectLst/>
      </p:bgPr>
    </p:bg>
    <p:spTree>
      <p:nvGrpSpPr>
        <p:cNvPr id="1" name=""/>
        <p:cNvGrpSpPr/>
        <p:nvPr/>
      </p:nvGrpSpPr>
      <p:grpSpPr>
        <a:xfrm>
          <a:off x="0" y="0"/>
          <a:ext cx="0" cy="0"/>
          <a:chOff x="0" y="0"/>
          <a:chExt cx="0" cy="0"/>
        </a:xfrm>
      </p:grpSpPr>
      <p:sp>
        <p:nvSpPr>
          <p:cNvPr id="17" name="Rectangle 16"/>
          <p:cNvSpPr/>
          <p:nvPr/>
        </p:nvSpPr>
        <p:spPr>
          <a:xfrm>
            <a:off x="1076776" y="1957350"/>
            <a:ext cx="10171617" cy="2943300"/>
          </a:xfrm>
          <a:prstGeom prst="rect">
            <a:avLst/>
          </a:prstGeom>
          <a:solidFill>
            <a:srgbClr val="F2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Placeholder 6" descr="A classroom with yellow chairs and a chalkboard&#10;&#10;Description automatically generated with low confidence">
            <a:extLst>
              <a:ext uri="{FF2B5EF4-FFF2-40B4-BE49-F238E27FC236}">
                <a16:creationId xmlns:a16="http://schemas.microsoft.com/office/drawing/2014/main" id="{FC3F895F-5812-0042-8134-1EEF296BDB5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t="27899" b="8097"/>
          <a:stretch/>
        </p:blipFill>
        <p:spPr>
          <a:xfrm>
            <a:off x="0" y="1239520"/>
            <a:ext cx="12192000" cy="4389438"/>
          </a:xfrm>
        </p:spPr>
      </p:pic>
      <p:sp>
        <p:nvSpPr>
          <p:cNvPr id="4" name="Rectangle 3"/>
          <p:cNvSpPr/>
          <p:nvPr/>
        </p:nvSpPr>
        <p:spPr>
          <a:xfrm>
            <a:off x="1586678" y="2154143"/>
            <a:ext cx="8971280" cy="249936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ubtitle 2"/>
          <p:cNvSpPr txBox="1">
            <a:spLocks/>
          </p:cNvSpPr>
          <p:nvPr/>
        </p:nvSpPr>
        <p:spPr>
          <a:xfrm>
            <a:off x="1618433" y="2479380"/>
            <a:ext cx="8971280" cy="5744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006CB4"/>
                </a:solidFill>
                <a:effectLst/>
                <a:uLnTx/>
                <a:uFillTx/>
                <a:latin typeface="Calibri" panose="020F0502020204030204" pitchFamily="34" charset="0"/>
                <a:ea typeface="Lato Light" panose="020F0502020204030203" pitchFamily="34" charset="0"/>
                <a:cs typeface="Calibri" panose="020F0502020204030204" pitchFamily="34" charset="0"/>
              </a:rPr>
              <a:t>What We Do</a:t>
            </a:r>
            <a:endParaRPr kumimoji="0" lang="id-ID" sz="2000" b="0" i="0" u="none" strike="noStrike" kern="1200" cap="none" spc="0" normalizeH="0" baseline="0" noProof="0" dirty="0">
              <a:ln>
                <a:noFill/>
              </a:ln>
              <a:solidFill>
                <a:srgbClr val="3A3A39"/>
              </a:solidFill>
              <a:effectLst/>
              <a:uLnTx/>
              <a:uFillTx/>
              <a:latin typeface="Calibri" panose="020F0502020204030204" pitchFamily="34" charset="0"/>
              <a:ea typeface="Lato Light" panose="020F0502020204030203" pitchFamily="34" charset="0"/>
              <a:cs typeface="Calibri" panose="020F0502020204030204" pitchFamily="34" charset="0"/>
            </a:endParaRPr>
          </a:p>
        </p:txBody>
      </p:sp>
      <p:sp>
        <p:nvSpPr>
          <p:cNvPr id="6" name="Rectangle 5"/>
          <p:cNvSpPr/>
          <p:nvPr/>
        </p:nvSpPr>
        <p:spPr>
          <a:xfrm>
            <a:off x="2366093" y="3118233"/>
            <a:ext cx="7475959" cy="123110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Our mission is educational excellence for students in Georgia.</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We support programs of the Department of Education as well as give grants throughout the state.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We also support our three state schools.</a:t>
            </a:r>
          </a:p>
        </p:txBody>
      </p:sp>
      <p:grpSp>
        <p:nvGrpSpPr>
          <p:cNvPr id="13" name="Group 12"/>
          <p:cNvGrpSpPr/>
          <p:nvPr/>
        </p:nvGrpSpPr>
        <p:grpSpPr>
          <a:xfrm>
            <a:off x="5779514" y="5350361"/>
            <a:ext cx="625347" cy="88682"/>
            <a:chOff x="734060" y="420371"/>
            <a:chExt cx="868680" cy="123189"/>
          </a:xfrm>
          <a:solidFill>
            <a:srgbClr val="56C092"/>
          </a:solidFill>
        </p:grpSpPr>
        <p:sp>
          <p:nvSpPr>
            <p:cNvPr id="8" name="Rectangle 7"/>
            <p:cNvSpPr/>
            <p:nvPr/>
          </p:nvSpPr>
          <p:spPr>
            <a:xfrm>
              <a:off x="734060" y="420371"/>
              <a:ext cx="123189" cy="1231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929640" y="497841"/>
              <a:ext cx="16256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1184910" y="497841"/>
              <a:ext cx="16256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1440180" y="497841"/>
              <a:ext cx="162560"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4" name="Picture 13" descr="Logo&#10;&#10;Description automatically generated">
            <a:extLst>
              <a:ext uri="{FF2B5EF4-FFF2-40B4-BE49-F238E27FC236}">
                <a16:creationId xmlns:a16="http://schemas.microsoft.com/office/drawing/2014/main" id="{4161A929-1498-D4C0-E7CA-B06A482CC4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361" y="5767862"/>
            <a:ext cx="1434830" cy="859536"/>
          </a:xfrm>
          <a:prstGeom prst="rect">
            <a:avLst/>
          </a:prstGeom>
        </p:spPr>
      </p:pic>
      <p:pic>
        <p:nvPicPr>
          <p:cNvPr id="15" name="Picture 14" descr="Logo, company name&#10;&#10;Description automatically generated">
            <a:extLst>
              <a:ext uri="{FF2B5EF4-FFF2-40B4-BE49-F238E27FC236}">
                <a16:creationId xmlns:a16="http://schemas.microsoft.com/office/drawing/2014/main" id="{CEBE63B0-57E2-C0A1-B12F-A4F759C5B5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9900" y="5767862"/>
            <a:ext cx="876985" cy="859536"/>
          </a:xfrm>
          <a:prstGeom prst="rect">
            <a:avLst/>
          </a:prstGeom>
        </p:spPr>
      </p:pic>
    </p:spTree>
    <p:extLst>
      <p:ext uri="{BB962C8B-B14F-4D97-AF65-F5344CB8AC3E}">
        <p14:creationId xmlns:p14="http://schemas.microsoft.com/office/powerpoint/2010/main" val="226209109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A803D4B-37FE-9541-9BF1-BBCF8A435134}"/>
              </a:ext>
            </a:extLst>
          </p:cNvPr>
          <p:cNvSpPr txBox="1"/>
          <p:nvPr/>
        </p:nvSpPr>
        <p:spPr>
          <a:xfrm>
            <a:off x="1850572" y="-225082"/>
            <a:ext cx="8428076" cy="7083082"/>
          </a:xfrm>
          <a:prstGeom prst="rect">
            <a:avLst/>
          </a:prstGeom>
          <a:blipFill>
            <a:blip r:embed="rId2"/>
            <a:stretch>
              <a:fillRect l="-11108" t="100" r="-37780"/>
            </a:stretch>
          </a:bli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E81FD48-71A1-BB4F-B475-89BE3493ECC6}"/>
              </a:ext>
            </a:extLst>
          </p:cNvPr>
          <p:cNvSpPr txBox="1"/>
          <p:nvPr/>
        </p:nvSpPr>
        <p:spPr>
          <a:xfrm>
            <a:off x="2003800" y="-363256"/>
            <a:ext cx="8448930" cy="7221256"/>
          </a:xfrm>
          <a:prstGeom prst="rect">
            <a:avLst/>
          </a:prstGeom>
          <a:solidFill>
            <a:srgbClr val="006CB4">
              <a:alpha val="66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4B366573-9316-4E8B-808C-8DC9E20B44EA}"/>
              </a:ext>
            </a:extLst>
          </p:cNvPr>
          <p:cNvSpPr/>
          <p:nvPr/>
        </p:nvSpPr>
        <p:spPr>
          <a:xfrm>
            <a:off x="-218424" y="-2927628"/>
            <a:ext cx="12713255" cy="12713255"/>
          </a:xfrm>
          <a:custGeom>
            <a:avLst/>
            <a:gdLst>
              <a:gd name="connsiteX0" fmla="*/ 3992565 w 7985130"/>
              <a:gd name="connsiteY0" fmla="*/ 1416173 h 7985130"/>
              <a:gd name="connsiteX1" fmla="*/ 1416173 w 7985130"/>
              <a:gd name="connsiteY1" fmla="*/ 3992565 h 7985130"/>
              <a:gd name="connsiteX2" fmla="*/ 3992565 w 7985130"/>
              <a:gd name="connsiteY2" fmla="*/ 6568957 h 7985130"/>
              <a:gd name="connsiteX3" fmla="*/ 6568957 w 7985130"/>
              <a:gd name="connsiteY3" fmla="*/ 3992565 h 7985130"/>
              <a:gd name="connsiteX4" fmla="*/ 3992565 w 7985130"/>
              <a:gd name="connsiteY4" fmla="*/ 1416173 h 7985130"/>
              <a:gd name="connsiteX5" fmla="*/ 3992565 w 7985130"/>
              <a:gd name="connsiteY5" fmla="*/ 0 h 7985130"/>
              <a:gd name="connsiteX6" fmla="*/ 7985130 w 7985130"/>
              <a:gd name="connsiteY6" fmla="*/ 3992565 h 7985130"/>
              <a:gd name="connsiteX7" fmla="*/ 3992565 w 7985130"/>
              <a:gd name="connsiteY7" fmla="*/ 7985130 h 7985130"/>
              <a:gd name="connsiteX8" fmla="*/ 0 w 7985130"/>
              <a:gd name="connsiteY8" fmla="*/ 3992565 h 7985130"/>
              <a:gd name="connsiteX9" fmla="*/ 3992565 w 7985130"/>
              <a:gd name="connsiteY9" fmla="*/ 0 h 798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85130" h="7985130">
                <a:moveTo>
                  <a:pt x="3992565" y="1416173"/>
                </a:moveTo>
                <a:cubicBezTo>
                  <a:pt x="2569663" y="1416173"/>
                  <a:pt x="1416173" y="2569663"/>
                  <a:pt x="1416173" y="3992565"/>
                </a:cubicBezTo>
                <a:cubicBezTo>
                  <a:pt x="1416173" y="5415467"/>
                  <a:pt x="2569663" y="6568957"/>
                  <a:pt x="3992565" y="6568957"/>
                </a:cubicBezTo>
                <a:cubicBezTo>
                  <a:pt x="5415467" y="6568957"/>
                  <a:pt x="6568957" y="5415467"/>
                  <a:pt x="6568957" y="3992565"/>
                </a:cubicBezTo>
                <a:cubicBezTo>
                  <a:pt x="6568957" y="2569663"/>
                  <a:pt x="5415467" y="1416173"/>
                  <a:pt x="3992565" y="1416173"/>
                </a:cubicBezTo>
                <a:close/>
                <a:moveTo>
                  <a:pt x="3992565" y="0"/>
                </a:moveTo>
                <a:cubicBezTo>
                  <a:pt x="6197598" y="0"/>
                  <a:pt x="7985130" y="1787532"/>
                  <a:pt x="7985130" y="3992565"/>
                </a:cubicBezTo>
                <a:cubicBezTo>
                  <a:pt x="7985130" y="6197598"/>
                  <a:pt x="6197598" y="7985130"/>
                  <a:pt x="3992565" y="7985130"/>
                </a:cubicBezTo>
                <a:cubicBezTo>
                  <a:pt x="1787532" y="7985130"/>
                  <a:pt x="0" y="6197598"/>
                  <a:pt x="0" y="3992565"/>
                </a:cubicBezTo>
                <a:cubicBezTo>
                  <a:pt x="0" y="1787532"/>
                  <a:pt x="1787532" y="0"/>
                  <a:pt x="3992565" y="0"/>
                </a:cubicBezTo>
                <a:close/>
              </a:path>
            </a:pathLst>
          </a:custGeom>
          <a:solidFill>
            <a:srgbClr val="35D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ubtitle 2"/>
          <p:cNvSpPr txBox="1">
            <a:spLocks/>
          </p:cNvSpPr>
          <p:nvPr/>
        </p:nvSpPr>
        <p:spPr>
          <a:xfrm>
            <a:off x="2140780" y="2195017"/>
            <a:ext cx="7910440" cy="268601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id="{990BD4A3-B87F-407B-8B28-98793A27E34D}"/>
              </a:ext>
            </a:extLst>
          </p:cNvPr>
          <p:cNvSpPr/>
          <p:nvPr/>
        </p:nvSpPr>
        <p:spPr>
          <a:xfrm>
            <a:off x="-4426227" y="-3239389"/>
            <a:ext cx="3152636" cy="3152636"/>
          </a:xfrm>
          <a:prstGeom prst="ellipse">
            <a:avLst/>
          </a:prstGeom>
          <a:solidFill>
            <a:srgbClr val="006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613F7CD-5E1F-E75A-408A-AD2B45B1509E}"/>
              </a:ext>
            </a:extLst>
          </p:cNvPr>
          <p:cNvSpPr txBox="1"/>
          <p:nvPr/>
        </p:nvSpPr>
        <p:spPr>
          <a:xfrm>
            <a:off x="2839453" y="1876926"/>
            <a:ext cx="653555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OUR PRIORITY AREAS</a:t>
            </a:r>
          </a:p>
        </p:txBody>
      </p:sp>
      <p:sp>
        <p:nvSpPr>
          <p:cNvPr id="4" name="TextBox 3">
            <a:extLst>
              <a:ext uri="{FF2B5EF4-FFF2-40B4-BE49-F238E27FC236}">
                <a16:creationId xmlns:a16="http://schemas.microsoft.com/office/drawing/2014/main" id="{7ED87334-88C6-49B5-3DCD-4C29DBF9AD11}"/>
              </a:ext>
            </a:extLst>
          </p:cNvPr>
          <p:cNvSpPr txBox="1"/>
          <p:nvPr/>
        </p:nvSpPr>
        <p:spPr>
          <a:xfrm>
            <a:off x="3647975" y="2781701"/>
            <a:ext cx="5149516" cy="32008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Equitable opportunities for children in every community</a:t>
            </a:r>
          </a:p>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Students who are prepared for local workforce opportunities </a:t>
            </a:r>
          </a:p>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Students who master grade-level literacy and numeracy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Safe and healthy students</a:t>
            </a:r>
            <a:endParaRPr kumimoji="0" lang="en-US" altLang="en-US" sz="2200" b="1"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190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FBA"/>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E116EF25-A59D-4522-A9CF-11175A90F2B8}"/>
              </a:ext>
            </a:extLst>
          </p:cNvPr>
          <p:cNvSpPr/>
          <p:nvPr/>
        </p:nvSpPr>
        <p:spPr>
          <a:xfrm>
            <a:off x="-2043818" y="-592456"/>
            <a:ext cx="8241418" cy="8241418"/>
          </a:xfrm>
          <a:custGeom>
            <a:avLst/>
            <a:gdLst>
              <a:gd name="connsiteX0" fmla="*/ 2168656 w 4337312"/>
              <a:gd name="connsiteY0" fmla="*/ 942057 h 4337312"/>
              <a:gd name="connsiteX1" fmla="*/ 943188 w 4337312"/>
              <a:gd name="connsiteY1" fmla="*/ 2167525 h 4337312"/>
              <a:gd name="connsiteX2" fmla="*/ 2168656 w 4337312"/>
              <a:gd name="connsiteY2" fmla="*/ 3392993 h 4337312"/>
              <a:gd name="connsiteX3" fmla="*/ 3394124 w 4337312"/>
              <a:gd name="connsiteY3" fmla="*/ 2167525 h 4337312"/>
              <a:gd name="connsiteX4" fmla="*/ 2168656 w 4337312"/>
              <a:gd name="connsiteY4" fmla="*/ 942057 h 4337312"/>
              <a:gd name="connsiteX5" fmla="*/ 2168656 w 4337312"/>
              <a:gd name="connsiteY5" fmla="*/ 0 h 4337312"/>
              <a:gd name="connsiteX6" fmla="*/ 4337312 w 4337312"/>
              <a:gd name="connsiteY6" fmla="*/ 2168656 h 4337312"/>
              <a:gd name="connsiteX7" fmla="*/ 2168656 w 4337312"/>
              <a:gd name="connsiteY7" fmla="*/ 4337312 h 4337312"/>
              <a:gd name="connsiteX8" fmla="*/ 0 w 4337312"/>
              <a:gd name="connsiteY8" fmla="*/ 2168656 h 4337312"/>
              <a:gd name="connsiteX9" fmla="*/ 2168656 w 4337312"/>
              <a:gd name="connsiteY9" fmla="*/ 0 h 433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7312" h="4337312">
                <a:moveTo>
                  <a:pt x="2168656" y="942057"/>
                </a:moveTo>
                <a:cubicBezTo>
                  <a:pt x="1491849" y="942057"/>
                  <a:pt x="943188" y="1490718"/>
                  <a:pt x="943188" y="2167525"/>
                </a:cubicBezTo>
                <a:cubicBezTo>
                  <a:pt x="943188" y="2844332"/>
                  <a:pt x="1491849" y="3392993"/>
                  <a:pt x="2168656" y="3392993"/>
                </a:cubicBezTo>
                <a:cubicBezTo>
                  <a:pt x="2845463" y="3392993"/>
                  <a:pt x="3394124" y="2844332"/>
                  <a:pt x="3394124" y="2167525"/>
                </a:cubicBezTo>
                <a:cubicBezTo>
                  <a:pt x="3394124" y="1490718"/>
                  <a:pt x="2845463" y="942057"/>
                  <a:pt x="2168656" y="942057"/>
                </a:cubicBezTo>
                <a:close/>
                <a:moveTo>
                  <a:pt x="2168656" y="0"/>
                </a:moveTo>
                <a:cubicBezTo>
                  <a:pt x="3366372" y="0"/>
                  <a:pt x="4337312" y="970940"/>
                  <a:pt x="4337312" y="2168656"/>
                </a:cubicBezTo>
                <a:cubicBezTo>
                  <a:pt x="4337312" y="3366372"/>
                  <a:pt x="3366372" y="4337312"/>
                  <a:pt x="2168656" y="4337312"/>
                </a:cubicBezTo>
                <a:cubicBezTo>
                  <a:pt x="970940" y="4337312"/>
                  <a:pt x="0" y="3366372"/>
                  <a:pt x="0" y="2168656"/>
                </a:cubicBezTo>
                <a:cubicBezTo>
                  <a:pt x="0" y="970940"/>
                  <a:pt x="970940" y="0"/>
                  <a:pt x="2168656" y="0"/>
                </a:cubicBezTo>
                <a:close/>
              </a:path>
            </a:pathLst>
          </a:custGeom>
          <a:solidFill>
            <a:srgbClr val="01275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25" name="Oval 24"/>
          <p:cNvSpPr/>
          <p:nvPr/>
        </p:nvSpPr>
        <p:spPr>
          <a:xfrm>
            <a:off x="4541584" y="0"/>
            <a:ext cx="6797631" cy="6797631"/>
          </a:xfrm>
          <a:prstGeom prst="ellipse">
            <a:avLst/>
          </a:prstGeom>
          <a:solidFill>
            <a:srgbClr val="35D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ubtitle 2"/>
          <p:cNvSpPr txBox="1">
            <a:spLocks/>
          </p:cNvSpPr>
          <p:nvPr/>
        </p:nvSpPr>
        <p:spPr>
          <a:xfrm>
            <a:off x="5276543" y="936138"/>
            <a:ext cx="5742491" cy="9205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400" b="1" i="0" u="none" strike="noStrike" kern="1200" cap="none" spc="40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Kozuka Mincho Pr6N EL" panose="02020200000000000000" pitchFamily="18" charset="-128"/>
                <a:cs typeface="Calibri" panose="020F0502020204030204" pitchFamily="34" charset="0"/>
              </a:rPr>
              <a:t>PEACH EDUCATION</a:t>
            </a:r>
            <a:endParaRPr kumimoji="0" lang="id-ID" sz="4400" b="1" i="0" u="none" strike="noStrike" kern="1200" cap="none" spc="40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Kozuka Mincho Pr6N EL" panose="02020200000000000000" pitchFamily="18" charset="-128"/>
              <a:cs typeface="Calibri" panose="020F0502020204030204" pitchFamily="34" charset="0"/>
            </a:endParaRPr>
          </a:p>
        </p:txBody>
      </p:sp>
      <p:sp>
        <p:nvSpPr>
          <p:cNvPr id="20" name="Rectangle 19"/>
          <p:cNvSpPr/>
          <p:nvPr/>
        </p:nvSpPr>
        <p:spPr>
          <a:xfrm>
            <a:off x="5396627" y="2104597"/>
            <a:ext cx="5502325" cy="427809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FBA"/>
                </a:solidFill>
                <a:effectLst/>
                <a:uLnTx/>
                <a:uFillTx/>
                <a:latin typeface="Calibri" panose="020F0502020204030204"/>
                <a:ea typeface="+mn-ea"/>
                <a:cs typeface="+mn-cs"/>
              </a:rPr>
              <a:t>Georgia individuals and corporations can donate to public education via the PEACH Education Tax Credit and receive a dollar-for-dollar tax credit on their Georgia state income taxes.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7FBA"/>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FBA"/>
                </a:solidFill>
                <a:effectLst/>
                <a:uLnTx/>
                <a:uFillTx/>
                <a:latin typeface="Calibri" panose="020F0502020204030204"/>
                <a:ea typeface="+mn-ea"/>
                <a:cs typeface="+mn-cs"/>
              </a:rPr>
              <a:t>The tax credit is capped at $5 million and is approved on a first-come, first-serve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7FBA"/>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FBA"/>
                </a:solidFill>
                <a:effectLst/>
                <a:uLnTx/>
                <a:uFillTx/>
                <a:latin typeface="Calibri" panose="020F0502020204030204"/>
                <a:ea typeface="+mn-ea"/>
                <a:cs typeface="+mn-cs"/>
              </a:rPr>
              <a:t>PEACH funds may be awarded to local education agencies, public schools, charter schools, and 501(c)(3) organizations partnering with these entities implementing programs with an innovative focus.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7FBA"/>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7FBA"/>
                </a:solidFill>
                <a:effectLst/>
                <a:uLnTx/>
                <a:uFillTx/>
                <a:latin typeface="Calibri" panose="020F0502020204030204"/>
                <a:ea typeface="+mn-ea"/>
                <a:cs typeface="+mn-cs"/>
              </a:rPr>
              <a:t>Priority is given to schools identified in the bottom 5% of performance.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7FBA"/>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7FBA"/>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1DA7744-4C45-C148-BEAD-2FDA61BED83D}"/>
              </a:ext>
            </a:extLst>
          </p:cNvPr>
          <p:cNvSpPr/>
          <p:nvPr/>
        </p:nvSpPr>
        <p:spPr>
          <a:xfrm>
            <a:off x="6365599" y="568194"/>
            <a:ext cx="3149600" cy="50757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id-ID" sz="2000" b="0" i="0" u="none" strike="noStrike" kern="1200" cap="none" spc="300" normalizeH="0" baseline="0" noProof="0" dirty="0">
                <a:ln>
                  <a:noFill/>
                </a:ln>
                <a:solidFill>
                  <a:prstClr val="white"/>
                </a:solidFill>
                <a:effectLst/>
                <a:uLnTx/>
                <a:uFillTx/>
                <a:latin typeface="Calibri" panose="020F0502020204030204" pitchFamily="34" charset="0"/>
                <a:ea typeface="Lato" panose="020F0502020204030203" pitchFamily="34" charset="0"/>
                <a:cs typeface="Calibri" panose="020F0502020204030204" pitchFamily="34" charset="0"/>
              </a:rPr>
              <a:t>W</a:t>
            </a:r>
            <a:r>
              <a:rPr kumimoji="0" lang="en-US" sz="2000" b="0" i="0" u="none" strike="noStrike" kern="1200" cap="none" spc="300" normalizeH="0" baseline="0" noProof="0" dirty="0">
                <a:ln>
                  <a:noFill/>
                </a:ln>
                <a:solidFill>
                  <a:prstClr val="white"/>
                </a:solidFill>
                <a:effectLst/>
                <a:uLnTx/>
                <a:uFillTx/>
                <a:latin typeface="Calibri" panose="020F0502020204030204" pitchFamily="34" charset="0"/>
                <a:ea typeface="Lato" panose="020F0502020204030203" pitchFamily="34" charset="0"/>
                <a:cs typeface="Calibri" panose="020F0502020204030204" pitchFamily="34" charset="0"/>
              </a:rPr>
              <a:t>HAT IS THE </a:t>
            </a:r>
            <a:endParaRPr kumimoji="0" lang="id-ID" sz="2000" b="0" i="0" u="none" strike="noStrike" kern="1200" cap="none" spc="300" normalizeH="0" baseline="0" noProof="0" dirty="0">
              <a:ln>
                <a:noFill/>
              </a:ln>
              <a:solidFill>
                <a:prstClr val="white"/>
              </a:solidFill>
              <a:effectLst/>
              <a:uLnTx/>
              <a:uFillTx/>
              <a:latin typeface="Calibri" panose="020F0502020204030204" pitchFamily="34" charset="0"/>
              <a:ea typeface="Lato" panose="020F0502020204030203" pitchFamily="34" charset="0"/>
              <a:cs typeface="Calibri" panose="020F0502020204030204" pitchFamily="34" charset="0"/>
            </a:endParaRPr>
          </a:p>
        </p:txBody>
      </p:sp>
      <p:sp>
        <p:nvSpPr>
          <p:cNvPr id="9" name="Rectangle 8">
            <a:extLst>
              <a:ext uri="{FF2B5EF4-FFF2-40B4-BE49-F238E27FC236}">
                <a16:creationId xmlns:a16="http://schemas.microsoft.com/office/drawing/2014/main" id="{2A8893E7-A5F3-7036-0A0C-F447594C2EC1}"/>
              </a:ext>
            </a:extLst>
          </p:cNvPr>
          <p:cNvSpPr/>
          <p:nvPr/>
        </p:nvSpPr>
        <p:spPr>
          <a:xfrm>
            <a:off x="6365599" y="1473077"/>
            <a:ext cx="3149600" cy="50757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300" normalizeH="0" baseline="0" noProof="0" dirty="0">
                <a:ln>
                  <a:noFill/>
                </a:ln>
                <a:solidFill>
                  <a:prstClr val="white"/>
                </a:solidFill>
                <a:effectLst/>
                <a:uLnTx/>
                <a:uFillTx/>
                <a:latin typeface="Calibri" panose="020F0502020204030204" pitchFamily="34" charset="0"/>
                <a:ea typeface="Lato" panose="020F0502020204030203" pitchFamily="34" charset="0"/>
                <a:cs typeface="Calibri" panose="020F0502020204030204" pitchFamily="34" charset="0"/>
              </a:rPr>
              <a:t>TAX CREDIT</a:t>
            </a:r>
            <a:endParaRPr kumimoji="0" lang="id-ID" sz="2000" b="0" i="0" u="none" strike="noStrike" kern="1200" cap="none" spc="300" normalizeH="0" baseline="0" noProof="0" dirty="0">
              <a:ln>
                <a:noFill/>
              </a:ln>
              <a:solidFill>
                <a:prstClr val="white"/>
              </a:solidFill>
              <a:effectLst/>
              <a:uLnTx/>
              <a:uFillTx/>
              <a:latin typeface="Calibri" panose="020F0502020204030204" pitchFamily="34" charset="0"/>
              <a:ea typeface="Lato" panose="020F0502020204030203"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434EA89-5F23-96D2-4416-5F9BA083FC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516" y="1142525"/>
            <a:ext cx="4136144" cy="4053848"/>
          </a:xfrm>
          <a:prstGeom prst="rect">
            <a:avLst/>
          </a:prstGeom>
        </p:spPr>
      </p:pic>
    </p:spTree>
    <p:extLst>
      <p:ext uri="{BB962C8B-B14F-4D97-AF65-F5344CB8AC3E}">
        <p14:creationId xmlns:p14="http://schemas.microsoft.com/office/powerpoint/2010/main" val="36346242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2500" tmFilter="0, 0; .2, .5; .8, .5; 1, 0"/>
                                        <p:tgtEl>
                                          <p:spTgt spid="7"/>
                                        </p:tgtEl>
                                      </p:cBhvr>
                                    </p:animEffect>
                                    <p:animScale>
                                      <p:cBhvr>
                                        <p:cTn id="7" dur="1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9D6C"/>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2E3328F8-9473-460D-A12E-EC2B2E8740D0}"/>
              </a:ext>
            </a:extLst>
          </p:cNvPr>
          <p:cNvSpPr/>
          <p:nvPr/>
        </p:nvSpPr>
        <p:spPr>
          <a:xfrm>
            <a:off x="-2807697" y="-2030093"/>
            <a:ext cx="9805806" cy="9805806"/>
          </a:xfrm>
          <a:custGeom>
            <a:avLst/>
            <a:gdLst>
              <a:gd name="connsiteX0" fmla="*/ 2168656 w 4337312"/>
              <a:gd name="connsiteY0" fmla="*/ 942057 h 4337312"/>
              <a:gd name="connsiteX1" fmla="*/ 943188 w 4337312"/>
              <a:gd name="connsiteY1" fmla="*/ 2167525 h 4337312"/>
              <a:gd name="connsiteX2" fmla="*/ 2168656 w 4337312"/>
              <a:gd name="connsiteY2" fmla="*/ 3392993 h 4337312"/>
              <a:gd name="connsiteX3" fmla="*/ 3394124 w 4337312"/>
              <a:gd name="connsiteY3" fmla="*/ 2167525 h 4337312"/>
              <a:gd name="connsiteX4" fmla="*/ 2168656 w 4337312"/>
              <a:gd name="connsiteY4" fmla="*/ 942057 h 4337312"/>
              <a:gd name="connsiteX5" fmla="*/ 2168656 w 4337312"/>
              <a:gd name="connsiteY5" fmla="*/ 0 h 4337312"/>
              <a:gd name="connsiteX6" fmla="*/ 4337312 w 4337312"/>
              <a:gd name="connsiteY6" fmla="*/ 2168656 h 4337312"/>
              <a:gd name="connsiteX7" fmla="*/ 2168656 w 4337312"/>
              <a:gd name="connsiteY7" fmla="*/ 4337312 h 4337312"/>
              <a:gd name="connsiteX8" fmla="*/ 0 w 4337312"/>
              <a:gd name="connsiteY8" fmla="*/ 2168656 h 4337312"/>
              <a:gd name="connsiteX9" fmla="*/ 2168656 w 4337312"/>
              <a:gd name="connsiteY9" fmla="*/ 0 h 433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7312" h="4337312">
                <a:moveTo>
                  <a:pt x="2168656" y="942057"/>
                </a:moveTo>
                <a:cubicBezTo>
                  <a:pt x="1491849" y="942057"/>
                  <a:pt x="943188" y="1490718"/>
                  <a:pt x="943188" y="2167525"/>
                </a:cubicBezTo>
                <a:cubicBezTo>
                  <a:pt x="943188" y="2844332"/>
                  <a:pt x="1491849" y="3392993"/>
                  <a:pt x="2168656" y="3392993"/>
                </a:cubicBezTo>
                <a:cubicBezTo>
                  <a:pt x="2845463" y="3392993"/>
                  <a:pt x="3394124" y="2844332"/>
                  <a:pt x="3394124" y="2167525"/>
                </a:cubicBezTo>
                <a:cubicBezTo>
                  <a:pt x="3394124" y="1490718"/>
                  <a:pt x="2845463" y="942057"/>
                  <a:pt x="2168656" y="942057"/>
                </a:cubicBezTo>
                <a:close/>
                <a:moveTo>
                  <a:pt x="2168656" y="0"/>
                </a:moveTo>
                <a:cubicBezTo>
                  <a:pt x="3366372" y="0"/>
                  <a:pt x="4337312" y="970940"/>
                  <a:pt x="4337312" y="2168656"/>
                </a:cubicBezTo>
                <a:cubicBezTo>
                  <a:pt x="4337312" y="3366372"/>
                  <a:pt x="3366372" y="4337312"/>
                  <a:pt x="2168656" y="4337312"/>
                </a:cubicBezTo>
                <a:cubicBezTo>
                  <a:pt x="970940" y="4337312"/>
                  <a:pt x="0" y="3366372"/>
                  <a:pt x="0" y="2168656"/>
                </a:cubicBezTo>
                <a:cubicBezTo>
                  <a:pt x="0" y="970940"/>
                  <a:pt x="970940" y="0"/>
                  <a:pt x="2168656" y="0"/>
                </a:cubicBezTo>
                <a:close/>
              </a:path>
            </a:pathLst>
          </a:custGeom>
          <a:solidFill>
            <a:srgbClr val="35DED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E60BAB27-7056-45FB-8115-EECBCD1E3AE8}"/>
              </a:ext>
            </a:extLst>
          </p:cNvPr>
          <p:cNvSpPr/>
          <p:nvPr/>
        </p:nvSpPr>
        <p:spPr>
          <a:xfrm>
            <a:off x="-404324" y="145663"/>
            <a:ext cx="4838068" cy="4838068"/>
          </a:xfrm>
          <a:prstGeom prst="ellipse">
            <a:avLst/>
          </a:prstGeom>
          <a:solidFill>
            <a:srgbClr val="012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572756" y="1364351"/>
            <a:ext cx="3650421"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d-ID" sz="3200" b="1" i="0" u="none" strike="noStrike" kern="1200" cap="none" spc="0" normalizeH="0" baseline="0" noProof="0" dirty="0">
                <a:ln>
                  <a:noFill/>
                </a:ln>
                <a:solidFill>
                  <a:prstClr val="white"/>
                </a:solidFill>
                <a:effectLst/>
                <a:uLnTx/>
                <a:uFillTx/>
                <a:latin typeface="Calibri" panose="020F0502020204030204" pitchFamily="34" charset="0"/>
                <a:ea typeface="Lato Black" panose="020F0502020204030203" pitchFamily="34" charset="0"/>
                <a:cs typeface="Calibri" panose="020F0502020204030204" pitchFamily="34" charset="0"/>
              </a:rPr>
              <a:t>MAXIMUM CONTRIBUTIONS</a:t>
            </a:r>
          </a:p>
        </p:txBody>
      </p:sp>
      <p:sp>
        <p:nvSpPr>
          <p:cNvPr id="27" name="Rectangle 26"/>
          <p:cNvSpPr/>
          <p:nvPr/>
        </p:nvSpPr>
        <p:spPr>
          <a:xfrm>
            <a:off x="572757" y="2608950"/>
            <a:ext cx="2835461"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Individuals and businesses can donate up to the following amounts to the Georgia Foundation for Public Education in exchange for a PEACH Education tax credit as long as tax credits remain available.</a:t>
            </a:r>
            <a:endParaRPr kumimoji="0" lang="id-ID" sz="1400" b="0" i="0" u="none" strike="noStrike" kern="1200" cap="none" spc="0" normalizeH="0" baseline="0" noProof="0" dirty="0">
              <a:ln>
                <a:noFill/>
              </a:ln>
              <a:solidFill>
                <a:prstClr val="white"/>
              </a:solidFill>
              <a:effectLst/>
              <a:uLnTx/>
              <a:uFillTx/>
              <a:latin typeface="Calibri" panose="020F0502020204030204" pitchFamily="34" charset="0"/>
              <a:ea typeface="Lato" panose="020F0502020204030203" pitchFamily="34" charset="0"/>
              <a:cs typeface="Calibri" panose="020F0502020204030204" pitchFamily="34" charset="0"/>
            </a:endParaRPr>
          </a:p>
        </p:txBody>
      </p:sp>
      <p:pic>
        <p:nvPicPr>
          <p:cNvPr id="11" name="Picture Placeholder 10" descr="A young child using a computer&#10;&#10;Description automatically generated with medium confidence">
            <a:extLst>
              <a:ext uri="{FF2B5EF4-FFF2-40B4-BE49-F238E27FC236}">
                <a16:creationId xmlns:a16="http://schemas.microsoft.com/office/drawing/2014/main" id="{007A4AD5-FE29-1F4B-87AA-773D8E77541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28753" t="10029" r="13251" b="2275"/>
          <a:stretch/>
        </p:blipFill>
        <p:spPr>
          <a:xfrm>
            <a:off x="5386388" y="0"/>
            <a:ext cx="6800850" cy="6858000"/>
          </a:xfrm>
        </p:spPr>
      </p:pic>
      <p:sp>
        <p:nvSpPr>
          <p:cNvPr id="20" name="Oval 19"/>
          <p:cNvSpPr/>
          <p:nvPr/>
        </p:nvSpPr>
        <p:spPr>
          <a:xfrm>
            <a:off x="5984840" y="853008"/>
            <a:ext cx="2272798" cy="2272798"/>
          </a:xfrm>
          <a:prstGeom prst="ellipse">
            <a:avLst/>
          </a:prstGeom>
          <a:solidFill>
            <a:srgbClr val="EF2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p:cNvSpPr/>
          <p:nvPr/>
        </p:nvSpPr>
        <p:spPr>
          <a:xfrm>
            <a:off x="9346445" y="853008"/>
            <a:ext cx="2272798" cy="2272798"/>
          </a:xfrm>
          <a:prstGeom prst="ellipse">
            <a:avLst/>
          </a:prstGeom>
          <a:solidFill>
            <a:srgbClr val="006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p:cNvSpPr/>
          <p:nvPr/>
        </p:nvSpPr>
        <p:spPr>
          <a:xfrm>
            <a:off x="5984840" y="3802887"/>
            <a:ext cx="2272798" cy="2272798"/>
          </a:xfrm>
          <a:prstGeom prst="ellipse">
            <a:avLst/>
          </a:prstGeom>
          <a:solidFill>
            <a:srgbClr val="012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p:cNvSpPr/>
          <p:nvPr/>
        </p:nvSpPr>
        <p:spPr>
          <a:xfrm>
            <a:off x="9312257" y="3802887"/>
            <a:ext cx="2272798" cy="2272798"/>
          </a:xfrm>
          <a:prstGeom prst="ellipse">
            <a:avLst/>
          </a:prstGeom>
          <a:solidFill>
            <a:srgbClr val="35D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p:cNvSpPr/>
          <p:nvPr/>
        </p:nvSpPr>
        <p:spPr>
          <a:xfrm>
            <a:off x="5974167" y="1330212"/>
            <a:ext cx="2272797" cy="169277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Single Individual or </a:t>
            </a:r>
            <a:b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Head of Household: </a:t>
            </a:r>
            <a:b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UP TO $1,000</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endParaRPr kumimoji="0" lang="id-ID" sz="1200" b="0" i="0" u="none" strike="noStrike" kern="1200" cap="none" spc="0" normalizeH="0" baseline="0" noProof="0" dirty="0">
              <a:ln>
                <a:noFill/>
              </a:ln>
              <a:solidFill>
                <a:prstClr val="white"/>
              </a:solidFill>
              <a:effectLst/>
              <a:uLnTx/>
              <a:uFillTx/>
              <a:latin typeface="Calibri" panose="020F0502020204030204" pitchFamily="34" charset="0"/>
              <a:ea typeface="Lato" panose="020F0502020204030203" pitchFamily="34" charset="0"/>
              <a:cs typeface="Calibri" panose="020F0502020204030204" pitchFamily="34" charset="0"/>
            </a:endParaRPr>
          </a:p>
        </p:txBody>
      </p:sp>
      <p:sp>
        <p:nvSpPr>
          <p:cNvPr id="44" name="Rectangle 43">
            <a:extLst>
              <a:ext uri="{FF2B5EF4-FFF2-40B4-BE49-F238E27FC236}">
                <a16:creationId xmlns:a16="http://schemas.microsoft.com/office/drawing/2014/main" id="{009DEFD8-4972-944D-9CDA-C41676C9322B}"/>
              </a:ext>
            </a:extLst>
          </p:cNvPr>
          <p:cNvSpPr/>
          <p:nvPr/>
        </p:nvSpPr>
        <p:spPr>
          <a:xfrm>
            <a:off x="9339536" y="1330212"/>
            <a:ext cx="2272797" cy="169277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Married couple </a:t>
            </a:r>
            <a:b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filing separate: </a:t>
            </a:r>
            <a:b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UP TO $1,250</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endParaRPr kumimoji="0" lang="id-ID" sz="1200" b="0" i="0" u="none" strike="noStrike" kern="1200" cap="none" spc="0" normalizeH="0" baseline="0" noProof="0" dirty="0">
              <a:ln>
                <a:noFill/>
              </a:ln>
              <a:solidFill>
                <a:prstClr val="white"/>
              </a:solidFill>
              <a:effectLst/>
              <a:uLnTx/>
              <a:uFillTx/>
              <a:latin typeface="Calibri" panose="020F0502020204030204" pitchFamily="34" charset="0"/>
              <a:ea typeface="Lato" panose="020F0502020204030203" pitchFamily="34" charset="0"/>
              <a:cs typeface="Calibri" panose="020F0502020204030204" pitchFamily="34" charset="0"/>
            </a:endParaRPr>
          </a:p>
        </p:txBody>
      </p:sp>
      <p:sp>
        <p:nvSpPr>
          <p:cNvPr id="46" name="Rectangle 45">
            <a:extLst>
              <a:ext uri="{FF2B5EF4-FFF2-40B4-BE49-F238E27FC236}">
                <a16:creationId xmlns:a16="http://schemas.microsoft.com/office/drawing/2014/main" id="{59AADE23-825B-1F47-8820-47A4B90CD114}"/>
              </a:ext>
            </a:extLst>
          </p:cNvPr>
          <p:cNvSpPr/>
          <p:nvPr/>
        </p:nvSpPr>
        <p:spPr>
          <a:xfrm>
            <a:off x="5974167" y="3957151"/>
            <a:ext cx="2272797" cy="218521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 Corporation Shareholder, LLC Member or </a:t>
            </a:r>
            <a:b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Partnership: </a:t>
            </a:r>
            <a:b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UP TO $10,000</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endParaRPr kumimoji="0" lang="id-ID" sz="1200" b="0" i="0" u="none" strike="noStrike" kern="1200" cap="none" spc="0" normalizeH="0" baseline="0" noProof="0" dirty="0">
              <a:ln>
                <a:noFill/>
              </a:ln>
              <a:solidFill>
                <a:prstClr val="white"/>
              </a:solidFill>
              <a:effectLst/>
              <a:uLnTx/>
              <a:uFillTx/>
              <a:latin typeface="Calibri" panose="020F0502020204030204" pitchFamily="34" charset="0"/>
              <a:ea typeface="Lato" panose="020F0502020204030203" pitchFamily="34" charset="0"/>
              <a:cs typeface="Calibri" panose="020F0502020204030204" pitchFamily="34" charset="0"/>
            </a:endParaRPr>
          </a:p>
        </p:txBody>
      </p:sp>
      <p:sp>
        <p:nvSpPr>
          <p:cNvPr id="49" name="Rectangle 48">
            <a:extLst>
              <a:ext uri="{FF2B5EF4-FFF2-40B4-BE49-F238E27FC236}">
                <a16:creationId xmlns:a16="http://schemas.microsoft.com/office/drawing/2014/main" id="{4E393741-62FA-154D-8F4D-413DF6909348}"/>
              </a:ext>
            </a:extLst>
          </p:cNvPr>
          <p:cNvSpPr/>
          <p:nvPr/>
        </p:nvSpPr>
        <p:spPr>
          <a:xfrm>
            <a:off x="9339536" y="3992952"/>
            <a:ext cx="2272797" cy="218521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Corporation or </a:t>
            </a:r>
            <a:b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Fiduciary Taxpayer: </a:t>
            </a:r>
            <a:b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UP TO 75% of annual Georgia income tax liability</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endParaRPr kumimoji="0" lang="id-ID" sz="1200" b="0" i="0" u="none" strike="noStrike" kern="1200" cap="none" spc="0" normalizeH="0" baseline="0" noProof="0" dirty="0">
              <a:ln>
                <a:noFill/>
              </a:ln>
              <a:solidFill>
                <a:prstClr val="white"/>
              </a:solidFill>
              <a:effectLst/>
              <a:uLnTx/>
              <a:uFillTx/>
              <a:latin typeface="Calibri" panose="020F0502020204030204" pitchFamily="34" charset="0"/>
              <a:ea typeface="Lato" panose="020F0502020204030203" pitchFamily="34" charset="0"/>
              <a:cs typeface="Calibri" panose="020F0502020204030204" pitchFamily="34" charset="0"/>
            </a:endParaRPr>
          </a:p>
        </p:txBody>
      </p:sp>
      <p:sp>
        <p:nvSpPr>
          <p:cNvPr id="43" name="Oval 42">
            <a:extLst>
              <a:ext uri="{FF2B5EF4-FFF2-40B4-BE49-F238E27FC236}">
                <a16:creationId xmlns:a16="http://schemas.microsoft.com/office/drawing/2014/main" id="{F934778E-EAAE-49F7-95E1-37EDE29E47A1}"/>
              </a:ext>
            </a:extLst>
          </p:cNvPr>
          <p:cNvSpPr/>
          <p:nvPr/>
        </p:nvSpPr>
        <p:spPr>
          <a:xfrm>
            <a:off x="10802476" y="6016149"/>
            <a:ext cx="1097280" cy="1097280"/>
          </a:xfrm>
          <a:prstGeom prst="ellipse">
            <a:avLst/>
          </a:prstGeom>
          <a:solidFill>
            <a:srgbClr val="FF9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D16DAC23-5822-D246-BAD6-9EDAA570B2D9}"/>
              </a:ext>
            </a:extLst>
          </p:cNvPr>
          <p:cNvSpPr/>
          <p:nvPr/>
        </p:nvSpPr>
        <p:spPr>
          <a:xfrm>
            <a:off x="2538255" y="3802887"/>
            <a:ext cx="2272798" cy="2272798"/>
          </a:xfrm>
          <a:prstGeom prst="ellipse">
            <a:avLst/>
          </a:prstGeom>
          <a:solidFill>
            <a:srgbClr val="FF9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CE86A46-13BB-FC4A-A5D1-741E050B7CDE}"/>
              </a:ext>
            </a:extLst>
          </p:cNvPr>
          <p:cNvSpPr/>
          <p:nvPr/>
        </p:nvSpPr>
        <p:spPr>
          <a:xfrm>
            <a:off x="2527582" y="4252522"/>
            <a:ext cx="2272797" cy="169277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Married couple </a:t>
            </a:r>
            <a:b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filing jointly: </a:t>
            </a:r>
            <a:b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UP TO $2,500</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br>
            <a:endParaRPr kumimoji="0" lang="id-ID" sz="1200" b="0" i="0" u="none" strike="noStrike" kern="1200" cap="none" spc="0" normalizeH="0" baseline="0" noProof="0" dirty="0">
              <a:ln>
                <a:noFill/>
              </a:ln>
              <a:solidFill>
                <a:prstClr val="white"/>
              </a:solidFill>
              <a:effectLst/>
              <a:uLnTx/>
              <a:uFillTx/>
              <a:latin typeface="Calibri" panose="020F0502020204030204" pitchFamily="34" charset="0"/>
              <a:ea typeface="Lato" panose="020F0502020204030203" pitchFamily="34" charset="0"/>
              <a:cs typeface="Calibri" panose="020F0502020204030204" pitchFamily="34" charset="0"/>
            </a:endParaRPr>
          </a:p>
        </p:txBody>
      </p:sp>
    </p:spTree>
    <p:extLst>
      <p:ext uri="{BB962C8B-B14F-4D97-AF65-F5344CB8AC3E}">
        <p14:creationId xmlns:p14="http://schemas.microsoft.com/office/powerpoint/2010/main" val="1007802253"/>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12752"/>
        </a:solidFill>
        <a:effectLst/>
      </p:bgPr>
    </p:bg>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520FC810-542F-4CED-8046-BF6D9AB6B40E}"/>
              </a:ext>
            </a:extLst>
          </p:cNvPr>
          <p:cNvSpPr/>
          <p:nvPr/>
        </p:nvSpPr>
        <p:spPr>
          <a:xfrm>
            <a:off x="5284918" y="-646679"/>
            <a:ext cx="1488708" cy="1488708"/>
          </a:xfrm>
          <a:prstGeom prst="ellipse">
            <a:avLst/>
          </a:prstGeom>
          <a:solidFill>
            <a:srgbClr val="006CB4">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p:cNvSpPr/>
          <p:nvPr/>
        </p:nvSpPr>
        <p:spPr>
          <a:xfrm>
            <a:off x="719624" y="5532942"/>
            <a:ext cx="8229600" cy="681925"/>
          </a:xfrm>
          <a:custGeom>
            <a:avLst/>
            <a:gdLst>
              <a:gd name="connsiteX0" fmla="*/ 0 w 8229600"/>
              <a:gd name="connsiteY0" fmla="*/ 0 h 681925"/>
              <a:gd name="connsiteX1" fmla="*/ 850392 w 8229600"/>
              <a:gd name="connsiteY1" fmla="*/ 0 h 681925"/>
              <a:gd name="connsiteX2" fmla="*/ 1371600 w 8229600"/>
              <a:gd name="connsiteY2" fmla="*/ 0 h 681925"/>
              <a:gd name="connsiteX3" fmla="*/ 2057400 w 8229600"/>
              <a:gd name="connsiteY3" fmla="*/ 0 h 681925"/>
              <a:gd name="connsiteX4" fmla="*/ 2660904 w 8229600"/>
              <a:gd name="connsiteY4" fmla="*/ 0 h 681925"/>
              <a:gd name="connsiteX5" fmla="*/ 3099816 w 8229600"/>
              <a:gd name="connsiteY5" fmla="*/ 0 h 681925"/>
              <a:gd name="connsiteX6" fmla="*/ 3950208 w 8229600"/>
              <a:gd name="connsiteY6" fmla="*/ 0 h 681925"/>
              <a:gd name="connsiteX7" fmla="*/ 4718304 w 8229600"/>
              <a:gd name="connsiteY7" fmla="*/ 0 h 681925"/>
              <a:gd name="connsiteX8" fmla="*/ 5157216 w 8229600"/>
              <a:gd name="connsiteY8" fmla="*/ 0 h 681925"/>
              <a:gd name="connsiteX9" fmla="*/ 5678424 w 8229600"/>
              <a:gd name="connsiteY9" fmla="*/ 0 h 681925"/>
              <a:gd name="connsiteX10" fmla="*/ 6281928 w 8229600"/>
              <a:gd name="connsiteY10" fmla="*/ 0 h 681925"/>
              <a:gd name="connsiteX11" fmla="*/ 6967728 w 8229600"/>
              <a:gd name="connsiteY11" fmla="*/ 0 h 681925"/>
              <a:gd name="connsiteX12" fmla="*/ 8229600 w 8229600"/>
              <a:gd name="connsiteY12" fmla="*/ 0 h 681925"/>
              <a:gd name="connsiteX13" fmla="*/ 8229600 w 8229600"/>
              <a:gd name="connsiteY13" fmla="*/ 681925 h 681925"/>
              <a:gd name="connsiteX14" fmla="*/ 7379208 w 8229600"/>
              <a:gd name="connsiteY14" fmla="*/ 681925 h 681925"/>
              <a:gd name="connsiteX15" fmla="*/ 6940296 w 8229600"/>
              <a:gd name="connsiteY15" fmla="*/ 681925 h 681925"/>
              <a:gd name="connsiteX16" fmla="*/ 6419088 w 8229600"/>
              <a:gd name="connsiteY16" fmla="*/ 681925 h 681925"/>
              <a:gd name="connsiteX17" fmla="*/ 5980176 w 8229600"/>
              <a:gd name="connsiteY17" fmla="*/ 681925 h 681925"/>
              <a:gd name="connsiteX18" fmla="*/ 5541264 w 8229600"/>
              <a:gd name="connsiteY18" fmla="*/ 681925 h 681925"/>
              <a:gd name="connsiteX19" fmla="*/ 4773168 w 8229600"/>
              <a:gd name="connsiteY19" fmla="*/ 681925 h 681925"/>
              <a:gd name="connsiteX20" fmla="*/ 4087368 w 8229600"/>
              <a:gd name="connsiteY20" fmla="*/ 681925 h 681925"/>
              <a:gd name="connsiteX21" fmla="*/ 3648456 w 8229600"/>
              <a:gd name="connsiteY21" fmla="*/ 681925 h 681925"/>
              <a:gd name="connsiteX22" fmla="*/ 2962656 w 8229600"/>
              <a:gd name="connsiteY22" fmla="*/ 681925 h 681925"/>
              <a:gd name="connsiteX23" fmla="*/ 2112264 w 8229600"/>
              <a:gd name="connsiteY23" fmla="*/ 681925 h 681925"/>
              <a:gd name="connsiteX24" fmla="*/ 1591056 w 8229600"/>
              <a:gd name="connsiteY24" fmla="*/ 681925 h 681925"/>
              <a:gd name="connsiteX25" fmla="*/ 987552 w 8229600"/>
              <a:gd name="connsiteY25" fmla="*/ 681925 h 681925"/>
              <a:gd name="connsiteX26" fmla="*/ 0 w 8229600"/>
              <a:gd name="connsiteY26" fmla="*/ 681925 h 681925"/>
              <a:gd name="connsiteX27" fmla="*/ 0 w 8229600"/>
              <a:gd name="connsiteY27" fmla="*/ 0 h 68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681925" fill="none" extrusionOk="0">
                <a:moveTo>
                  <a:pt x="0" y="0"/>
                </a:moveTo>
                <a:cubicBezTo>
                  <a:pt x="353724" y="34583"/>
                  <a:pt x="585923" y="-3444"/>
                  <a:pt x="850392" y="0"/>
                </a:cubicBezTo>
                <a:cubicBezTo>
                  <a:pt x="1114861" y="3444"/>
                  <a:pt x="1195805" y="4357"/>
                  <a:pt x="1371600" y="0"/>
                </a:cubicBezTo>
                <a:cubicBezTo>
                  <a:pt x="1547395" y="-4357"/>
                  <a:pt x="1874914" y="-12976"/>
                  <a:pt x="2057400" y="0"/>
                </a:cubicBezTo>
                <a:cubicBezTo>
                  <a:pt x="2239886" y="12976"/>
                  <a:pt x="2531541" y="936"/>
                  <a:pt x="2660904" y="0"/>
                </a:cubicBezTo>
                <a:cubicBezTo>
                  <a:pt x="2790267" y="-936"/>
                  <a:pt x="2930199" y="-17877"/>
                  <a:pt x="3099816" y="0"/>
                </a:cubicBezTo>
                <a:cubicBezTo>
                  <a:pt x="3269433" y="17877"/>
                  <a:pt x="3645786" y="25901"/>
                  <a:pt x="3950208" y="0"/>
                </a:cubicBezTo>
                <a:cubicBezTo>
                  <a:pt x="4254630" y="-25901"/>
                  <a:pt x="4366765" y="35955"/>
                  <a:pt x="4718304" y="0"/>
                </a:cubicBezTo>
                <a:cubicBezTo>
                  <a:pt x="5069843" y="-35955"/>
                  <a:pt x="5064679" y="5858"/>
                  <a:pt x="5157216" y="0"/>
                </a:cubicBezTo>
                <a:cubicBezTo>
                  <a:pt x="5249753" y="-5858"/>
                  <a:pt x="5474212" y="-23508"/>
                  <a:pt x="5678424" y="0"/>
                </a:cubicBezTo>
                <a:cubicBezTo>
                  <a:pt x="5882636" y="23508"/>
                  <a:pt x="6047869" y="-20216"/>
                  <a:pt x="6281928" y="0"/>
                </a:cubicBezTo>
                <a:cubicBezTo>
                  <a:pt x="6515987" y="20216"/>
                  <a:pt x="6779553" y="6411"/>
                  <a:pt x="6967728" y="0"/>
                </a:cubicBezTo>
                <a:cubicBezTo>
                  <a:pt x="7155903" y="-6411"/>
                  <a:pt x="7611055" y="-19218"/>
                  <a:pt x="8229600" y="0"/>
                </a:cubicBezTo>
                <a:cubicBezTo>
                  <a:pt x="8199894" y="166580"/>
                  <a:pt x="8222502" y="501509"/>
                  <a:pt x="8229600" y="681925"/>
                </a:cubicBezTo>
                <a:cubicBezTo>
                  <a:pt x="7822531" y="696659"/>
                  <a:pt x="7733239" y="655835"/>
                  <a:pt x="7379208" y="681925"/>
                </a:cubicBezTo>
                <a:cubicBezTo>
                  <a:pt x="7025177" y="708015"/>
                  <a:pt x="7143073" y="697355"/>
                  <a:pt x="6940296" y="681925"/>
                </a:cubicBezTo>
                <a:cubicBezTo>
                  <a:pt x="6737519" y="666495"/>
                  <a:pt x="6536395" y="703490"/>
                  <a:pt x="6419088" y="681925"/>
                </a:cubicBezTo>
                <a:cubicBezTo>
                  <a:pt x="6301781" y="660360"/>
                  <a:pt x="6090530" y="700207"/>
                  <a:pt x="5980176" y="681925"/>
                </a:cubicBezTo>
                <a:cubicBezTo>
                  <a:pt x="5869822" y="663643"/>
                  <a:pt x="5727918" y="702612"/>
                  <a:pt x="5541264" y="681925"/>
                </a:cubicBezTo>
                <a:cubicBezTo>
                  <a:pt x="5354610" y="661238"/>
                  <a:pt x="5003200" y="710942"/>
                  <a:pt x="4773168" y="681925"/>
                </a:cubicBezTo>
                <a:cubicBezTo>
                  <a:pt x="4543136" y="652908"/>
                  <a:pt x="4229407" y="659096"/>
                  <a:pt x="4087368" y="681925"/>
                </a:cubicBezTo>
                <a:cubicBezTo>
                  <a:pt x="3945329" y="704754"/>
                  <a:pt x="3790257" y="688133"/>
                  <a:pt x="3648456" y="681925"/>
                </a:cubicBezTo>
                <a:cubicBezTo>
                  <a:pt x="3506655" y="675717"/>
                  <a:pt x="3234669" y="690904"/>
                  <a:pt x="2962656" y="681925"/>
                </a:cubicBezTo>
                <a:cubicBezTo>
                  <a:pt x="2690643" y="672946"/>
                  <a:pt x="2321825" y="681864"/>
                  <a:pt x="2112264" y="681925"/>
                </a:cubicBezTo>
                <a:cubicBezTo>
                  <a:pt x="1902703" y="681986"/>
                  <a:pt x="1709422" y="671797"/>
                  <a:pt x="1591056" y="681925"/>
                </a:cubicBezTo>
                <a:cubicBezTo>
                  <a:pt x="1472690" y="692053"/>
                  <a:pt x="1168446" y="681498"/>
                  <a:pt x="987552" y="681925"/>
                </a:cubicBezTo>
                <a:cubicBezTo>
                  <a:pt x="806658" y="682352"/>
                  <a:pt x="327429" y="637897"/>
                  <a:pt x="0" y="681925"/>
                </a:cubicBezTo>
                <a:cubicBezTo>
                  <a:pt x="-22124" y="353769"/>
                  <a:pt x="-31186" y="279276"/>
                  <a:pt x="0" y="0"/>
                </a:cubicBezTo>
                <a:close/>
              </a:path>
              <a:path w="8229600" h="681925" stroke="0" extrusionOk="0">
                <a:moveTo>
                  <a:pt x="0" y="0"/>
                </a:moveTo>
                <a:cubicBezTo>
                  <a:pt x="239855" y="25484"/>
                  <a:pt x="320886" y="14753"/>
                  <a:pt x="521208" y="0"/>
                </a:cubicBezTo>
                <a:cubicBezTo>
                  <a:pt x="721530" y="-14753"/>
                  <a:pt x="958153" y="-36101"/>
                  <a:pt x="1289304" y="0"/>
                </a:cubicBezTo>
                <a:cubicBezTo>
                  <a:pt x="1620455" y="36101"/>
                  <a:pt x="1614002" y="10354"/>
                  <a:pt x="1810512" y="0"/>
                </a:cubicBezTo>
                <a:cubicBezTo>
                  <a:pt x="2007022" y="-10354"/>
                  <a:pt x="2353274" y="15589"/>
                  <a:pt x="2496312" y="0"/>
                </a:cubicBezTo>
                <a:cubicBezTo>
                  <a:pt x="2639350" y="-15589"/>
                  <a:pt x="3173048" y="-26579"/>
                  <a:pt x="3346704" y="0"/>
                </a:cubicBezTo>
                <a:cubicBezTo>
                  <a:pt x="3520360" y="26579"/>
                  <a:pt x="3808897" y="-30097"/>
                  <a:pt x="3950208" y="0"/>
                </a:cubicBezTo>
                <a:cubicBezTo>
                  <a:pt x="4091519" y="30097"/>
                  <a:pt x="4317860" y="19048"/>
                  <a:pt x="4553712" y="0"/>
                </a:cubicBezTo>
                <a:cubicBezTo>
                  <a:pt x="4789564" y="-19048"/>
                  <a:pt x="4949387" y="5937"/>
                  <a:pt x="5321808" y="0"/>
                </a:cubicBezTo>
                <a:cubicBezTo>
                  <a:pt x="5694229" y="-5937"/>
                  <a:pt x="5843328" y="12820"/>
                  <a:pt x="6172200" y="0"/>
                </a:cubicBezTo>
                <a:cubicBezTo>
                  <a:pt x="6501072" y="-12820"/>
                  <a:pt x="6515844" y="-7649"/>
                  <a:pt x="6611112" y="0"/>
                </a:cubicBezTo>
                <a:cubicBezTo>
                  <a:pt x="6706380" y="7649"/>
                  <a:pt x="7121553" y="12324"/>
                  <a:pt x="7296912" y="0"/>
                </a:cubicBezTo>
                <a:cubicBezTo>
                  <a:pt x="7472271" y="-12324"/>
                  <a:pt x="7908540" y="38"/>
                  <a:pt x="8229600" y="0"/>
                </a:cubicBezTo>
                <a:cubicBezTo>
                  <a:pt x="8203514" y="263677"/>
                  <a:pt x="8197297" y="435707"/>
                  <a:pt x="8229600" y="681925"/>
                </a:cubicBezTo>
                <a:cubicBezTo>
                  <a:pt x="7929786" y="684218"/>
                  <a:pt x="7826487" y="651891"/>
                  <a:pt x="7626096" y="681925"/>
                </a:cubicBezTo>
                <a:cubicBezTo>
                  <a:pt x="7425705" y="711959"/>
                  <a:pt x="7176038" y="644193"/>
                  <a:pt x="6775704" y="681925"/>
                </a:cubicBezTo>
                <a:cubicBezTo>
                  <a:pt x="6375370" y="719657"/>
                  <a:pt x="6213952" y="711133"/>
                  <a:pt x="5925312" y="681925"/>
                </a:cubicBezTo>
                <a:cubicBezTo>
                  <a:pt x="5636672" y="652717"/>
                  <a:pt x="5283083" y="654798"/>
                  <a:pt x="5074920" y="681925"/>
                </a:cubicBezTo>
                <a:cubicBezTo>
                  <a:pt x="4866757" y="709052"/>
                  <a:pt x="4749686" y="673437"/>
                  <a:pt x="4636008" y="681925"/>
                </a:cubicBezTo>
                <a:cubicBezTo>
                  <a:pt x="4522330" y="690413"/>
                  <a:pt x="4350775" y="673413"/>
                  <a:pt x="4114800" y="681925"/>
                </a:cubicBezTo>
                <a:cubicBezTo>
                  <a:pt x="3878825" y="690437"/>
                  <a:pt x="3594807" y="685684"/>
                  <a:pt x="3429000" y="681925"/>
                </a:cubicBezTo>
                <a:cubicBezTo>
                  <a:pt x="3263193" y="678166"/>
                  <a:pt x="3056965" y="694022"/>
                  <a:pt x="2825496" y="681925"/>
                </a:cubicBezTo>
                <a:cubicBezTo>
                  <a:pt x="2594027" y="669828"/>
                  <a:pt x="2299752" y="648315"/>
                  <a:pt x="2139696" y="681925"/>
                </a:cubicBezTo>
                <a:cubicBezTo>
                  <a:pt x="1979640" y="715535"/>
                  <a:pt x="1694092" y="659214"/>
                  <a:pt x="1536192" y="681925"/>
                </a:cubicBezTo>
                <a:cubicBezTo>
                  <a:pt x="1378292" y="704636"/>
                  <a:pt x="1063160" y="639584"/>
                  <a:pt x="685800" y="681925"/>
                </a:cubicBezTo>
                <a:cubicBezTo>
                  <a:pt x="308440" y="724266"/>
                  <a:pt x="154344" y="700968"/>
                  <a:pt x="0" y="681925"/>
                </a:cubicBezTo>
                <a:cubicBezTo>
                  <a:pt x="17255" y="361781"/>
                  <a:pt x="1354" y="261461"/>
                  <a:pt x="0" y="0"/>
                </a:cubicBezTo>
                <a:close/>
              </a:path>
            </a:pathLst>
          </a:custGeom>
          <a:solidFill>
            <a:srgbClr val="35DED1"/>
          </a:solidFill>
          <a:ln w="60325">
            <a:solidFill>
              <a:srgbClr val="006CB4"/>
            </a:solidFill>
            <a:extLst>
              <a:ext uri="{C807C97D-BFC1-408E-A445-0C87EB9F89A2}">
                <ask:lineSketchStyleProps xmlns:ask="http://schemas.microsoft.com/office/drawing/2018/sketchyshapes" sd="2102420156">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20"/>
          <p:cNvSpPr/>
          <p:nvPr/>
        </p:nvSpPr>
        <p:spPr>
          <a:xfrm>
            <a:off x="719623" y="4081118"/>
            <a:ext cx="8229600" cy="681925"/>
          </a:xfrm>
          <a:custGeom>
            <a:avLst/>
            <a:gdLst>
              <a:gd name="connsiteX0" fmla="*/ 0 w 8229600"/>
              <a:gd name="connsiteY0" fmla="*/ 0 h 681925"/>
              <a:gd name="connsiteX1" fmla="*/ 685800 w 8229600"/>
              <a:gd name="connsiteY1" fmla="*/ 0 h 681925"/>
              <a:gd name="connsiteX2" fmla="*/ 1371600 w 8229600"/>
              <a:gd name="connsiteY2" fmla="*/ 0 h 681925"/>
              <a:gd name="connsiteX3" fmla="*/ 2221992 w 8229600"/>
              <a:gd name="connsiteY3" fmla="*/ 0 h 681925"/>
              <a:gd name="connsiteX4" fmla="*/ 2907792 w 8229600"/>
              <a:gd name="connsiteY4" fmla="*/ 0 h 681925"/>
              <a:gd name="connsiteX5" fmla="*/ 3593592 w 8229600"/>
              <a:gd name="connsiteY5" fmla="*/ 0 h 681925"/>
              <a:gd name="connsiteX6" fmla="*/ 4361688 w 8229600"/>
              <a:gd name="connsiteY6" fmla="*/ 0 h 681925"/>
              <a:gd name="connsiteX7" fmla="*/ 4800600 w 8229600"/>
              <a:gd name="connsiteY7" fmla="*/ 0 h 681925"/>
              <a:gd name="connsiteX8" fmla="*/ 5239512 w 8229600"/>
              <a:gd name="connsiteY8" fmla="*/ 0 h 681925"/>
              <a:gd name="connsiteX9" fmla="*/ 5678424 w 8229600"/>
              <a:gd name="connsiteY9" fmla="*/ 0 h 681925"/>
              <a:gd name="connsiteX10" fmla="*/ 6528816 w 8229600"/>
              <a:gd name="connsiteY10" fmla="*/ 0 h 681925"/>
              <a:gd name="connsiteX11" fmla="*/ 7132320 w 8229600"/>
              <a:gd name="connsiteY11" fmla="*/ 0 h 681925"/>
              <a:gd name="connsiteX12" fmla="*/ 7571232 w 8229600"/>
              <a:gd name="connsiteY12" fmla="*/ 0 h 681925"/>
              <a:gd name="connsiteX13" fmla="*/ 8229600 w 8229600"/>
              <a:gd name="connsiteY13" fmla="*/ 0 h 681925"/>
              <a:gd name="connsiteX14" fmla="*/ 8229600 w 8229600"/>
              <a:gd name="connsiteY14" fmla="*/ 681925 h 681925"/>
              <a:gd name="connsiteX15" fmla="*/ 7543800 w 8229600"/>
              <a:gd name="connsiteY15" fmla="*/ 681925 h 681925"/>
              <a:gd name="connsiteX16" fmla="*/ 6693408 w 8229600"/>
              <a:gd name="connsiteY16" fmla="*/ 681925 h 681925"/>
              <a:gd name="connsiteX17" fmla="*/ 6254496 w 8229600"/>
              <a:gd name="connsiteY17" fmla="*/ 681925 h 681925"/>
              <a:gd name="connsiteX18" fmla="*/ 5486400 w 8229600"/>
              <a:gd name="connsiteY18" fmla="*/ 681925 h 681925"/>
              <a:gd name="connsiteX19" fmla="*/ 4718304 w 8229600"/>
              <a:gd name="connsiteY19" fmla="*/ 681925 h 681925"/>
              <a:gd name="connsiteX20" fmla="*/ 4114800 w 8229600"/>
              <a:gd name="connsiteY20" fmla="*/ 681925 h 681925"/>
              <a:gd name="connsiteX21" fmla="*/ 3675888 w 8229600"/>
              <a:gd name="connsiteY21" fmla="*/ 681925 h 681925"/>
              <a:gd name="connsiteX22" fmla="*/ 3154680 w 8229600"/>
              <a:gd name="connsiteY22" fmla="*/ 681925 h 681925"/>
              <a:gd name="connsiteX23" fmla="*/ 2386584 w 8229600"/>
              <a:gd name="connsiteY23" fmla="*/ 681925 h 681925"/>
              <a:gd name="connsiteX24" fmla="*/ 1783080 w 8229600"/>
              <a:gd name="connsiteY24" fmla="*/ 681925 h 681925"/>
              <a:gd name="connsiteX25" fmla="*/ 1097280 w 8229600"/>
              <a:gd name="connsiteY25" fmla="*/ 681925 h 681925"/>
              <a:gd name="connsiteX26" fmla="*/ 0 w 8229600"/>
              <a:gd name="connsiteY26" fmla="*/ 681925 h 681925"/>
              <a:gd name="connsiteX27" fmla="*/ 0 w 8229600"/>
              <a:gd name="connsiteY27" fmla="*/ 0 h 68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681925" fill="none" extrusionOk="0">
                <a:moveTo>
                  <a:pt x="0" y="0"/>
                </a:moveTo>
                <a:cubicBezTo>
                  <a:pt x="323102" y="-1678"/>
                  <a:pt x="428437" y="19649"/>
                  <a:pt x="685800" y="0"/>
                </a:cubicBezTo>
                <a:cubicBezTo>
                  <a:pt x="943163" y="-19649"/>
                  <a:pt x="1036634" y="-12443"/>
                  <a:pt x="1371600" y="0"/>
                </a:cubicBezTo>
                <a:cubicBezTo>
                  <a:pt x="1706566" y="12443"/>
                  <a:pt x="1838836" y="2214"/>
                  <a:pt x="2221992" y="0"/>
                </a:cubicBezTo>
                <a:cubicBezTo>
                  <a:pt x="2605148" y="-2214"/>
                  <a:pt x="2675441" y="6806"/>
                  <a:pt x="2907792" y="0"/>
                </a:cubicBezTo>
                <a:cubicBezTo>
                  <a:pt x="3140143" y="-6806"/>
                  <a:pt x="3279057" y="-24750"/>
                  <a:pt x="3593592" y="0"/>
                </a:cubicBezTo>
                <a:cubicBezTo>
                  <a:pt x="3908127" y="24750"/>
                  <a:pt x="4137520" y="-33521"/>
                  <a:pt x="4361688" y="0"/>
                </a:cubicBezTo>
                <a:cubicBezTo>
                  <a:pt x="4585856" y="33521"/>
                  <a:pt x="4639250" y="16655"/>
                  <a:pt x="4800600" y="0"/>
                </a:cubicBezTo>
                <a:cubicBezTo>
                  <a:pt x="4961950" y="-16655"/>
                  <a:pt x="5058130" y="3711"/>
                  <a:pt x="5239512" y="0"/>
                </a:cubicBezTo>
                <a:cubicBezTo>
                  <a:pt x="5420894" y="-3711"/>
                  <a:pt x="5533011" y="-12668"/>
                  <a:pt x="5678424" y="0"/>
                </a:cubicBezTo>
                <a:cubicBezTo>
                  <a:pt x="5823837" y="12668"/>
                  <a:pt x="6171463" y="-6826"/>
                  <a:pt x="6528816" y="0"/>
                </a:cubicBezTo>
                <a:cubicBezTo>
                  <a:pt x="6886169" y="6826"/>
                  <a:pt x="6900979" y="13631"/>
                  <a:pt x="7132320" y="0"/>
                </a:cubicBezTo>
                <a:cubicBezTo>
                  <a:pt x="7363661" y="-13631"/>
                  <a:pt x="7416334" y="-9490"/>
                  <a:pt x="7571232" y="0"/>
                </a:cubicBezTo>
                <a:cubicBezTo>
                  <a:pt x="7726130" y="9490"/>
                  <a:pt x="8046821" y="22635"/>
                  <a:pt x="8229600" y="0"/>
                </a:cubicBezTo>
                <a:cubicBezTo>
                  <a:pt x="8214771" y="289427"/>
                  <a:pt x="8255290" y="493645"/>
                  <a:pt x="8229600" y="681925"/>
                </a:cubicBezTo>
                <a:cubicBezTo>
                  <a:pt x="7933822" y="695813"/>
                  <a:pt x="7743087" y="677337"/>
                  <a:pt x="7543800" y="681925"/>
                </a:cubicBezTo>
                <a:cubicBezTo>
                  <a:pt x="7344513" y="686513"/>
                  <a:pt x="7105327" y="704914"/>
                  <a:pt x="6693408" y="681925"/>
                </a:cubicBezTo>
                <a:cubicBezTo>
                  <a:pt x="6281489" y="658936"/>
                  <a:pt x="6383353" y="661487"/>
                  <a:pt x="6254496" y="681925"/>
                </a:cubicBezTo>
                <a:cubicBezTo>
                  <a:pt x="6125639" y="702363"/>
                  <a:pt x="5666343" y="705808"/>
                  <a:pt x="5486400" y="681925"/>
                </a:cubicBezTo>
                <a:cubicBezTo>
                  <a:pt x="5306457" y="658042"/>
                  <a:pt x="4981977" y="709843"/>
                  <a:pt x="4718304" y="681925"/>
                </a:cubicBezTo>
                <a:cubicBezTo>
                  <a:pt x="4454631" y="654007"/>
                  <a:pt x="4272893" y="701639"/>
                  <a:pt x="4114800" y="681925"/>
                </a:cubicBezTo>
                <a:cubicBezTo>
                  <a:pt x="3956707" y="662211"/>
                  <a:pt x="3764279" y="665044"/>
                  <a:pt x="3675888" y="681925"/>
                </a:cubicBezTo>
                <a:cubicBezTo>
                  <a:pt x="3587497" y="698806"/>
                  <a:pt x="3362248" y="688766"/>
                  <a:pt x="3154680" y="681925"/>
                </a:cubicBezTo>
                <a:cubicBezTo>
                  <a:pt x="2947112" y="675084"/>
                  <a:pt x="2670338" y="717481"/>
                  <a:pt x="2386584" y="681925"/>
                </a:cubicBezTo>
                <a:cubicBezTo>
                  <a:pt x="2102830" y="646369"/>
                  <a:pt x="2028169" y="654493"/>
                  <a:pt x="1783080" y="681925"/>
                </a:cubicBezTo>
                <a:cubicBezTo>
                  <a:pt x="1537991" y="709357"/>
                  <a:pt x="1427055" y="689183"/>
                  <a:pt x="1097280" y="681925"/>
                </a:cubicBezTo>
                <a:cubicBezTo>
                  <a:pt x="767505" y="674667"/>
                  <a:pt x="406454" y="687254"/>
                  <a:pt x="0" y="681925"/>
                </a:cubicBezTo>
                <a:cubicBezTo>
                  <a:pt x="10675" y="541645"/>
                  <a:pt x="-26082" y="312414"/>
                  <a:pt x="0" y="0"/>
                </a:cubicBezTo>
                <a:close/>
              </a:path>
              <a:path w="8229600" h="681925" stroke="0" extrusionOk="0">
                <a:moveTo>
                  <a:pt x="0" y="0"/>
                </a:moveTo>
                <a:cubicBezTo>
                  <a:pt x="307501" y="5789"/>
                  <a:pt x="534397" y="2344"/>
                  <a:pt x="768096" y="0"/>
                </a:cubicBezTo>
                <a:cubicBezTo>
                  <a:pt x="1001795" y="-2344"/>
                  <a:pt x="1250721" y="29135"/>
                  <a:pt x="1371600" y="0"/>
                </a:cubicBezTo>
                <a:cubicBezTo>
                  <a:pt x="1492479" y="-29135"/>
                  <a:pt x="1794322" y="-31248"/>
                  <a:pt x="2057400" y="0"/>
                </a:cubicBezTo>
                <a:cubicBezTo>
                  <a:pt x="2320478" y="31248"/>
                  <a:pt x="2353109" y="21112"/>
                  <a:pt x="2578608" y="0"/>
                </a:cubicBezTo>
                <a:cubicBezTo>
                  <a:pt x="2804107" y="-21112"/>
                  <a:pt x="2946846" y="26063"/>
                  <a:pt x="3264408" y="0"/>
                </a:cubicBezTo>
                <a:cubicBezTo>
                  <a:pt x="3581970" y="-26063"/>
                  <a:pt x="3676993" y="19243"/>
                  <a:pt x="3785616" y="0"/>
                </a:cubicBezTo>
                <a:cubicBezTo>
                  <a:pt x="3894239" y="-19243"/>
                  <a:pt x="4317218" y="-31599"/>
                  <a:pt x="4471416" y="0"/>
                </a:cubicBezTo>
                <a:cubicBezTo>
                  <a:pt x="4625614" y="31599"/>
                  <a:pt x="4919015" y="153"/>
                  <a:pt x="5074920" y="0"/>
                </a:cubicBezTo>
                <a:cubicBezTo>
                  <a:pt x="5230825" y="-153"/>
                  <a:pt x="5451555" y="7636"/>
                  <a:pt x="5596128" y="0"/>
                </a:cubicBezTo>
                <a:cubicBezTo>
                  <a:pt x="5740701" y="-7636"/>
                  <a:pt x="6000364" y="288"/>
                  <a:pt x="6364224" y="0"/>
                </a:cubicBezTo>
                <a:cubicBezTo>
                  <a:pt x="6728084" y="-288"/>
                  <a:pt x="7005292" y="27286"/>
                  <a:pt x="7214616" y="0"/>
                </a:cubicBezTo>
                <a:cubicBezTo>
                  <a:pt x="7423940" y="-27286"/>
                  <a:pt x="7813657" y="-29524"/>
                  <a:pt x="8229600" y="0"/>
                </a:cubicBezTo>
                <a:cubicBezTo>
                  <a:pt x="8208505" y="287479"/>
                  <a:pt x="8233025" y="473404"/>
                  <a:pt x="8229600" y="681925"/>
                </a:cubicBezTo>
                <a:cubicBezTo>
                  <a:pt x="8067998" y="677679"/>
                  <a:pt x="7633230" y="656567"/>
                  <a:pt x="7461504" y="681925"/>
                </a:cubicBezTo>
                <a:cubicBezTo>
                  <a:pt x="7289778" y="707283"/>
                  <a:pt x="7086005" y="705643"/>
                  <a:pt x="6858000" y="681925"/>
                </a:cubicBezTo>
                <a:cubicBezTo>
                  <a:pt x="6629995" y="658207"/>
                  <a:pt x="6298787" y="651300"/>
                  <a:pt x="6089904" y="681925"/>
                </a:cubicBezTo>
                <a:cubicBezTo>
                  <a:pt x="5881021" y="712550"/>
                  <a:pt x="5426107" y="682297"/>
                  <a:pt x="5239512" y="681925"/>
                </a:cubicBezTo>
                <a:cubicBezTo>
                  <a:pt x="5052917" y="681553"/>
                  <a:pt x="4892158" y="676871"/>
                  <a:pt x="4800600" y="681925"/>
                </a:cubicBezTo>
                <a:cubicBezTo>
                  <a:pt x="4709042" y="686979"/>
                  <a:pt x="4542604" y="685580"/>
                  <a:pt x="4361688" y="681925"/>
                </a:cubicBezTo>
                <a:cubicBezTo>
                  <a:pt x="4180772" y="678270"/>
                  <a:pt x="3891058" y="702474"/>
                  <a:pt x="3758184" y="681925"/>
                </a:cubicBezTo>
                <a:cubicBezTo>
                  <a:pt x="3625310" y="661376"/>
                  <a:pt x="3116802" y="661365"/>
                  <a:pt x="2907792" y="681925"/>
                </a:cubicBezTo>
                <a:cubicBezTo>
                  <a:pt x="2698782" y="702485"/>
                  <a:pt x="2635562" y="684932"/>
                  <a:pt x="2386584" y="681925"/>
                </a:cubicBezTo>
                <a:cubicBezTo>
                  <a:pt x="2137606" y="678918"/>
                  <a:pt x="2000531" y="671938"/>
                  <a:pt x="1865376" y="681925"/>
                </a:cubicBezTo>
                <a:cubicBezTo>
                  <a:pt x="1730221" y="691912"/>
                  <a:pt x="1442218" y="708152"/>
                  <a:pt x="1179576" y="681925"/>
                </a:cubicBezTo>
                <a:cubicBezTo>
                  <a:pt x="916934" y="655698"/>
                  <a:pt x="513462" y="638301"/>
                  <a:pt x="0" y="681925"/>
                </a:cubicBezTo>
                <a:cubicBezTo>
                  <a:pt x="14603" y="516622"/>
                  <a:pt x="-23232" y="237953"/>
                  <a:pt x="0" y="0"/>
                </a:cubicBezTo>
                <a:close/>
              </a:path>
            </a:pathLst>
          </a:custGeom>
          <a:solidFill>
            <a:srgbClr val="35DED1"/>
          </a:solidFill>
          <a:ln w="60325">
            <a:solidFill>
              <a:srgbClr val="006CB4"/>
            </a:solidFill>
            <a:extLst>
              <a:ext uri="{C807C97D-BFC1-408E-A445-0C87EB9F89A2}">
                <ask:lineSketchStyleProps xmlns:ask="http://schemas.microsoft.com/office/drawing/2018/sketchyshapes" sd="251298046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21"/>
          <p:cNvSpPr/>
          <p:nvPr/>
        </p:nvSpPr>
        <p:spPr>
          <a:xfrm>
            <a:off x="719624" y="2522178"/>
            <a:ext cx="8229600" cy="835798"/>
          </a:xfrm>
          <a:custGeom>
            <a:avLst/>
            <a:gdLst>
              <a:gd name="connsiteX0" fmla="*/ 0 w 8229600"/>
              <a:gd name="connsiteY0" fmla="*/ 0 h 835798"/>
              <a:gd name="connsiteX1" fmla="*/ 850392 w 8229600"/>
              <a:gd name="connsiteY1" fmla="*/ 0 h 835798"/>
              <a:gd name="connsiteX2" fmla="*/ 1700784 w 8229600"/>
              <a:gd name="connsiteY2" fmla="*/ 0 h 835798"/>
              <a:gd name="connsiteX3" fmla="*/ 2386584 w 8229600"/>
              <a:gd name="connsiteY3" fmla="*/ 0 h 835798"/>
              <a:gd name="connsiteX4" fmla="*/ 3154680 w 8229600"/>
              <a:gd name="connsiteY4" fmla="*/ 0 h 835798"/>
              <a:gd name="connsiteX5" fmla="*/ 3758184 w 8229600"/>
              <a:gd name="connsiteY5" fmla="*/ 0 h 835798"/>
              <a:gd name="connsiteX6" fmla="*/ 4443984 w 8229600"/>
              <a:gd name="connsiteY6" fmla="*/ 0 h 835798"/>
              <a:gd name="connsiteX7" fmla="*/ 5294376 w 8229600"/>
              <a:gd name="connsiteY7" fmla="*/ 0 h 835798"/>
              <a:gd name="connsiteX8" fmla="*/ 5815584 w 8229600"/>
              <a:gd name="connsiteY8" fmla="*/ 0 h 835798"/>
              <a:gd name="connsiteX9" fmla="*/ 6583680 w 8229600"/>
              <a:gd name="connsiteY9" fmla="*/ 0 h 835798"/>
              <a:gd name="connsiteX10" fmla="*/ 7104888 w 8229600"/>
              <a:gd name="connsiteY10" fmla="*/ 0 h 835798"/>
              <a:gd name="connsiteX11" fmla="*/ 8229600 w 8229600"/>
              <a:gd name="connsiteY11" fmla="*/ 0 h 835798"/>
              <a:gd name="connsiteX12" fmla="*/ 8229600 w 8229600"/>
              <a:gd name="connsiteY12" fmla="*/ 426257 h 835798"/>
              <a:gd name="connsiteX13" fmla="*/ 8229600 w 8229600"/>
              <a:gd name="connsiteY13" fmla="*/ 835798 h 835798"/>
              <a:gd name="connsiteX14" fmla="*/ 7379208 w 8229600"/>
              <a:gd name="connsiteY14" fmla="*/ 835798 h 835798"/>
              <a:gd name="connsiteX15" fmla="*/ 6693408 w 8229600"/>
              <a:gd name="connsiteY15" fmla="*/ 835798 h 835798"/>
              <a:gd name="connsiteX16" fmla="*/ 6007608 w 8229600"/>
              <a:gd name="connsiteY16" fmla="*/ 835798 h 835798"/>
              <a:gd name="connsiteX17" fmla="*/ 5321808 w 8229600"/>
              <a:gd name="connsiteY17" fmla="*/ 835798 h 835798"/>
              <a:gd name="connsiteX18" fmla="*/ 4636008 w 8229600"/>
              <a:gd name="connsiteY18" fmla="*/ 835798 h 835798"/>
              <a:gd name="connsiteX19" fmla="*/ 4032504 w 8229600"/>
              <a:gd name="connsiteY19" fmla="*/ 835798 h 835798"/>
              <a:gd name="connsiteX20" fmla="*/ 3264408 w 8229600"/>
              <a:gd name="connsiteY20" fmla="*/ 835798 h 835798"/>
              <a:gd name="connsiteX21" fmla="*/ 2578608 w 8229600"/>
              <a:gd name="connsiteY21" fmla="*/ 835798 h 835798"/>
              <a:gd name="connsiteX22" fmla="*/ 1728216 w 8229600"/>
              <a:gd name="connsiteY22" fmla="*/ 835798 h 835798"/>
              <a:gd name="connsiteX23" fmla="*/ 877824 w 8229600"/>
              <a:gd name="connsiteY23" fmla="*/ 835798 h 835798"/>
              <a:gd name="connsiteX24" fmla="*/ 0 w 8229600"/>
              <a:gd name="connsiteY24" fmla="*/ 835798 h 835798"/>
              <a:gd name="connsiteX25" fmla="*/ 0 w 8229600"/>
              <a:gd name="connsiteY25" fmla="*/ 409541 h 835798"/>
              <a:gd name="connsiteX26" fmla="*/ 0 w 8229600"/>
              <a:gd name="connsiteY26" fmla="*/ 0 h 835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29600" h="835798" fill="none" extrusionOk="0">
                <a:moveTo>
                  <a:pt x="0" y="0"/>
                </a:moveTo>
                <a:cubicBezTo>
                  <a:pt x="246767" y="-8034"/>
                  <a:pt x="592424" y="-11809"/>
                  <a:pt x="850392" y="0"/>
                </a:cubicBezTo>
                <a:cubicBezTo>
                  <a:pt x="1108360" y="11809"/>
                  <a:pt x="1349847" y="-41796"/>
                  <a:pt x="1700784" y="0"/>
                </a:cubicBezTo>
                <a:cubicBezTo>
                  <a:pt x="2051721" y="41796"/>
                  <a:pt x="2090626" y="-4322"/>
                  <a:pt x="2386584" y="0"/>
                </a:cubicBezTo>
                <a:cubicBezTo>
                  <a:pt x="2682542" y="4322"/>
                  <a:pt x="2800333" y="22106"/>
                  <a:pt x="3154680" y="0"/>
                </a:cubicBezTo>
                <a:cubicBezTo>
                  <a:pt x="3509027" y="-22106"/>
                  <a:pt x="3623625" y="-3857"/>
                  <a:pt x="3758184" y="0"/>
                </a:cubicBezTo>
                <a:cubicBezTo>
                  <a:pt x="3892743" y="3857"/>
                  <a:pt x="4163774" y="23569"/>
                  <a:pt x="4443984" y="0"/>
                </a:cubicBezTo>
                <a:cubicBezTo>
                  <a:pt x="4724194" y="-23569"/>
                  <a:pt x="4894031" y="-5391"/>
                  <a:pt x="5294376" y="0"/>
                </a:cubicBezTo>
                <a:cubicBezTo>
                  <a:pt x="5694721" y="5391"/>
                  <a:pt x="5577754" y="-19357"/>
                  <a:pt x="5815584" y="0"/>
                </a:cubicBezTo>
                <a:cubicBezTo>
                  <a:pt x="6053414" y="19357"/>
                  <a:pt x="6346727" y="-36272"/>
                  <a:pt x="6583680" y="0"/>
                </a:cubicBezTo>
                <a:cubicBezTo>
                  <a:pt x="6820633" y="36272"/>
                  <a:pt x="6902284" y="11562"/>
                  <a:pt x="7104888" y="0"/>
                </a:cubicBezTo>
                <a:cubicBezTo>
                  <a:pt x="7307492" y="-11562"/>
                  <a:pt x="7946143" y="53341"/>
                  <a:pt x="8229600" y="0"/>
                </a:cubicBezTo>
                <a:cubicBezTo>
                  <a:pt x="8233049" y="186694"/>
                  <a:pt x="8235988" y="303672"/>
                  <a:pt x="8229600" y="426257"/>
                </a:cubicBezTo>
                <a:cubicBezTo>
                  <a:pt x="8223212" y="548842"/>
                  <a:pt x="8232955" y="688421"/>
                  <a:pt x="8229600" y="835798"/>
                </a:cubicBezTo>
                <a:cubicBezTo>
                  <a:pt x="7968487" y="828050"/>
                  <a:pt x="7640068" y="824042"/>
                  <a:pt x="7379208" y="835798"/>
                </a:cubicBezTo>
                <a:cubicBezTo>
                  <a:pt x="7118348" y="847554"/>
                  <a:pt x="6869312" y="864220"/>
                  <a:pt x="6693408" y="835798"/>
                </a:cubicBezTo>
                <a:cubicBezTo>
                  <a:pt x="6517504" y="807376"/>
                  <a:pt x="6146758" y="819103"/>
                  <a:pt x="6007608" y="835798"/>
                </a:cubicBezTo>
                <a:cubicBezTo>
                  <a:pt x="5868458" y="852493"/>
                  <a:pt x="5525625" y="846785"/>
                  <a:pt x="5321808" y="835798"/>
                </a:cubicBezTo>
                <a:cubicBezTo>
                  <a:pt x="5117991" y="824811"/>
                  <a:pt x="4939906" y="833870"/>
                  <a:pt x="4636008" y="835798"/>
                </a:cubicBezTo>
                <a:cubicBezTo>
                  <a:pt x="4332110" y="837726"/>
                  <a:pt x="4301448" y="826569"/>
                  <a:pt x="4032504" y="835798"/>
                </a:cubicBezTo>
                <a:cubicBezTo>
                  <a:pt x="3763560" y="845027"/>
                  <a:pt x="3506806" y="845460"/>
                  <a:pt x="3264408" y="835798"/>
                </a:cubicBezTo>
                <a:cubicBezTo>
                  <a:pt x="3022010" y="826136"/>
                  <a:pt x="2721308" y="850890"/>
                  <a:pt x="2578608" y="835798"/>
                </a:cubicBezTo>
                <a:cubicBezTo>
                  <a:pt x="2435908" y="820706"/>
                  <a:pt x="2013663" y="829771"/>
                  <a:pt x="1728216" y="835798"/>
                </a:cubicBezTo>
                <a:cubicBezTo>
                  <a:pt x="1442769" y="841825"/>
                  <a:pt x="1180729" y="832469"/>
                  <a:pt x="877824" y="835798"/>
                </a:cubicBezTo>
                <a:cubicBezTo>
                  <a:pt x="574919" y="839127"/>
                  <a:pt x="241007" y="850216"/>
                  <a:pt x="0" y="835798"/>
                </a:cubicBezTo>
                <a:cubicBezTo>
                  <a:pt x="-3985" y="680315"/>
                  <a:pt x="-13115" y="622215"/>
                  <a:pt x="0" y="409541"/>
                </a:cubicBezTo>
                <a:cubicBezTo>
                  <a:pt x="13115" y="196867"/>
                  <a:pt x="18171" y="125304"/>
                  <a:pt x="0" y="0"/>
                </a:cubicBezTo>
                <a:close/>
              </a:path>
              <a:path w="8229600" h="835798" stroke="0" extrusionOk="0">
                <a:moveTo>
                  <a:pt x="0" y="0"/>
                </a:moveTo>
                <a:cubicBezTo>
                  <a:pt x="238636" y="12810"/>
                  <a:pt x="403200" y="19506"/>
                  <a:pt x="603504" y="0"/>
                </a:cubicBezTo>
                <a:cubicBezTo>
                  <a:pt x="803808" y="-19506"/>
                  <a:pt x="940326" y="6751"/>
                  <a:pt x="1042416" y="0"/>
                </a:cubicBezTo>
                <a:cubicBezTo>
                  <a:pt x="1144506" y="-6751"/>
                  <a:pt x="1471412" y="-17041"/>
                  <a:pt x="1892808" y="0"/>
                </a:cubicBezTo>
                <a:cubicBezTo>
                  <a:pt x="2314204" y="17041"/>
                  <a:pt x="2314667" y="-22383"/>
                  <a:pt x="2496312" y="0"/>
                </a:cubicBezTo>
                <a:cubicBezTo>
                  <a:pt x="2677957" y="22383"/>
                  <a:pt x="2860124" y="19703"/>
                  <a:pt x="3099816" y="0"/>
                </a:cubicBezTo>
                <a:cubicBezTo>
                  <a:pt x="3339508" y="-19703"/>
                  <a:pt x="3691028" y="38211"/>
                  <a:pt x="3950208" y="0"/>
                </a:cubicBezTo>
                <a:cubicBezTo>
                  <a:pt x="4209388" y="-38211"/>
                  <a:pt x="4331939" y="-4131"/>
                  <a:pt x="4471416" y="0"/>
                </a:cubicBezTo>
                <a:cubicBezTo>
                  <a:pt x="4610893" y="4131"/>
                  <a:pt x="4904535" y="-11458"/>
                  <a:pt x="5321808" y="0"/>
                </a:cubicBezTo>
                <a:cubicBezTo>
                  <a:pt x="5739081" y="11458"/>
                  <a:pt x="5901047" y="11198"/>
                  <a:pt x="6172200" y="0"/>
                </a:cubicBezTo>
                <a:cubicBezTo>
                  <a:pt x="6443353" y="-11198"/>
                  <a:pt x="6640797" y="-28229"/>
                  <a:pt x="6858000" y="0"/>
                </a:cubicBezTo>
                <a:cubicBezTo>
                  <a:pt x="7075203" y="28229"/>
                  <a:pt x="7858682" y="7689"/>
                  <a:pt x="8229600" y="0"/>
                </a:cubicBezTo>
                <a:cubicBezTo>
                  <a:pt x="8220401" y="174502"/>
                  <a:pt x="8245720" y="209060"/>
                  <a:pt x="8229600" y="409541"/>
                </a:cubicBezTo>
                <a:cubicBezTo>
                  <a:pt x="8213480" y="610022"/>
                  <a:pt x="8242839" y="723327"/>
                  <a:pt x="8229600" y="835798"/>
                </a:cubicBezTo>
                <a:cubicBezTo>
                  <a:pt x="8042878" y="805649"/>
                  <a:pt x="7842388" y="861287"/>
                  <a:pt x="7543800" y="835798"/>
                </a:cubicBezTo>
                <a:cubicBezTo>
                  <a:pt x="7245212" y="810309"/>
                  <a:pt x="7280516" y="856944"/>
                  <a:pt x="7022592" y="835798"/>
                </a:cubicBezTo>
                <a:cubicBezTo>
                  <a:pt x="6764668" y="814652"/>
                  <a:pt x="6663460" y="816385"/>
                  <a:pt x="6336792" y="835798"/>
                </a:cubicBezTo>
                <a:cubicBezTo>
                  <a:pt x="6010124" y="855211"/>
                  <a:pt x="5772074" y="849087"/>
                  <a:pt x="5486400" y="835798"/>
                </a:cubicBezTo>
                <a:cubicBezTo>
                  <a:pt x="5200726" y="822509"/>
                  <a:pt x="5021363" y="810958"/>
                  <a:pt x="4800600" y="835798"/>
                </a:cubicBezTo>
                <a:cubicBezTo>
                  <a:pt x="4579837" y="860638"/>
                  <a:pt x="4542016" y="844505"/>
                  <a:pt x="4361688" y="835798"/>
                </a:cubicBezTo>
                <a:cubicBezTo>
                  <a:pt x="4181360" y="827091"/>
                  <a:pt x="4052379" y="838586"/>
                  <a:pt x="3840480" y="835798"/>
                </a:cubicBezTo>
                <a:cubicBezTo>
                  <a:pt x="3628581" y="833010"/>
                  <a:pt x="3410772" y="856172"/>
                  <a:pt x="2990088" y="835798"/>
                </a:cubicBezTo>
                <a:cubicBezTo>
                  <a:pt x="2569404" y="815424"/>
                  <a:pt x="2641761" y="857921"/>
                  <a:pt x="2304288" y="835798"/>
                </a:cubicBezTo>
                <a:cubicBezTo>
                  <a:pt x="1966815" y="813675"/>
                  <a:pt x="1915215" y="857395"/>
                  <a:pt x="1783080" y="835798"/>
                </a:cubicBezTo>
                <a:cubicBezTo>
                  <a:pt x="1650945" y="814201"/>
                  <a:pt x="1372578" y="855254"/>
                  <a:pt x="1097280" y="835798"/>
                </a:cubicBezTo>
                <a:cubicBezTo>
                  <a:pt x="821982" y="816342"/>
                  <a:pt x="775377" y="840296"/>
                  <a:pt x="658368" y="835798"/>
                </a:cubicBezTo>
                <a:cubicBezTo>
                  <a:pt x="541359" y="831300"/>
                  <a:pt x="189153" y="842178"/>
                  <a:pt x="0" y="835798"/>
                </a:cubicBezTo>
                <a:cubicBezTo>
                  <a:pt x="-35" y="673754"/>
                  <a:pt x="5000" y="525976"/>
                  <a:pt x="0" y="417899"/>
                </a:cubicBezTo>
                <a:cubicBezTo>
                  <a:pt x="-5000" y="309822"/>
                  <a:pt x="6197" y="146296"/>
                  <a:pt x="0" y="0"/>
                </a:cubicBezTo>
                <a:close/>
              </a:path>
            </a:pathLst>
          </a:custGeom>
          <a:solidFill>
            <a:srgbClr val="35DED1"/>
          </a:solidFill>
          <a:ln w="60325">
            <a:solidFill>
              <a:srgbClr val="006CB4"/>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Subtitle 2"/>
          <p:cNvSpPr txBox="1">
            <a:spLocks/>
          </p:cNvSpPr>
          <p:nvPr/>
        </p:nvSpPr>
        <p:spPr>
          <a:xfrm>
            <a:off x="714500" y="851234"/>
            <a:ext cx="6059125" cy="129640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300" normalizeH="0" baseline="0" noProof="0" dirty="0">
                <a:ln>
                  <a:noFill/>
                </a:ln>
                <a:solidFill>
                  <a:prstClr val="white"/>
                </a:solidFill>
                <a:effectLst/>
                <a:uLnTx/>
                <a:uFillTx/>
                <a:latin typeface="Calibri" panose="020F0502020204030204" pitchFamily="34" charset="0"/>
                <a:ea typeface="Lato Light" panose="020F0502020204030203" pitchFamily="34" charset="0"/>
                <a:cs typeface="Calibri" panose="020F0502020204030204" pitchFamily="34" charset="0"/>
              </a:rPr>
              <a:t>PROCESS TO OBTAIN A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Lato Light" panose="020F0502020204030203" pitchFamily="34" charset="0"/>
                <a:cs typeface="Calibri" panose="020F0502020204030204" pitchFamily="34" charset="0"/>
              </a:rPr>
              <a:t>PEACH TAX CREDIT</a:t>
            </a:r>
            <a:endParaRPr kumimoji="0" lang="id-ID" sz="48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Lato Light" panose="020F0502020204030203" pitchFamily="34" charset="0"/>
              <a:cs typeface="Calibri" panose="020F0502020204030204" pitchFamily="34" charset="0"/>
            </a:endParaRPr>
          </a:p>
        </p:txBody>
      </p:sp>
      <p:sp>
        <p:nvSpPr>
          <p:cNvPr id="18" name="Subtitle 2"/>
          <p:cNvSpPr txBox="1">
            <a:spLocks/>
          </p:cNvSpPr>
          <p:nvPr/>
        </p:nvSpPr>
        <p:spPr>
          <a:xfrm>
            <a:off x="1836642" y="2580090"/>
            <a:ext cx="6055549" cy="74078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d-ID" sz="1600" b="0" i="0" u="none" strike="noStrike" kern="1200" cap="none" spc="0" normalizeH="0" baseline="0" noProof="0" dirty="0">
                <a:ln>
                  <a:noFill/>
                </a:ln>
                <a:solidFill>
                  <a:srgbClr val="3A3A39"/>
                </a:solidFill>
                <a:effectLst/>
                <a:uLnTx/>
                <a:uFillTx/>
                <a:latin typeface="Calibri" panose="020F0502020204030204" pitchFamily="34" charset="0"/>
                <a:ea typeface="Lato" panose="020F0502020204030203" pitchFamily="34" charset="0"/>
                <a:cs typeface="Calibri" panose="020F0502020204030204" pitchFamily="34" charset="0"/>
              </a:rPr>
              <a:t>Apply for </a:t>
            </a:r>
            <a:r>
              <a:rPr kumimoji="0" lang="en-US" sz="1600" b="0" i="0" u="none" strike="noStrike" kern="1200" cap="none" spc="0" normalizeH="0" baseline="0" noProof="0" dirty="0">
                <a:ln>
                  <a:noFill/>
                </a:ln>
                <a:solidFill>
                  <a:srgbClr val="3A3A39"/>
                </a:solidFill>
                <a:effectLst/>
                <a:uLnTx/>
                <a:uFillTx/>
                <a:latin typeface="Calibri" panose="020F0502020204030204" pitchFamily="34" charset="0"/>
                <a:ea typeface="Lato" panose="020F0502020204030203" pitchFamily="34" charset="0"/>
                <a:cs typeface="Calibri" panose="020F0502020204030204" pitchFamily="34" charset="0"/>
              </a:rPr>
              <a:t>pre-approval for </a:t>
            </a:r>
            <a:r>
              <a:rPr kumimoji="0" lang="id-ID" sz="1600" b="0" i="0" u="none" strike="noStrike" kern="1200" cap="none" spc="0" normalizeH="0" baseline="0" noProof="0" dirty="0">
                <a:ln>
                  <a:noFill/>
                </a:ln>
                <a:solidFill>
                  <a:srgbClr val="3A3A39"/>
                </a:solidFill>
                <a:effectLst/>
                <a:uLnTx/>
                <a:uFillTx/>
                <a:latin typeface="Calibri" panose="020F0502020204030204" pitchFamily="34" charset="0"/>
                <a:ea typeface="Lato" panose="020F0502020204030203" pitchFamily="34" charset="0"/>
                <a:cs typeface="Calibri" panose="020F0502020204030204" pitchFamily="34" charset="0"/>
              </a:rPr>
              <a:t>the tax </a:t>
            </a:r>
            <a:r>
              <a:rPr kumimoji="0" lang="en-US" sz="1600" b="0" i="0" u="none" strike="noStrike" kern="1200" cap="none" spc="0" normalizeH="0" baseline="0" noProof="0" dirty="0">
                <a:ln>
                  <a:noFill/>
                </a:ln>
                <a:solidFill>
                  <a:srgbClr val="3A3A39"/>
                </a:solidFill>
                <a:effectLst/>
                <a:uLnTx/>
                <a:uFillTx/>
                <a:latin typeface="Calibri" panose="020F0502020204030204" pitchFamily="34" charset="0"/>
                <a:ea typeface="Lato" panose="020F0502020204030203" pitchFamily="34" charset="0"/>
                <a:cs typeface="Calibri" panose="020F0502020204030204" pitchFamily="34" charset="0"/>
              </a:rPr>
              <a:t>c</a:t>
            </a:r>
            <a:r>
              <a:rPr kumimoji="0" lang="id-ID" sz="1600" b="0" i="0" u="none" strike="noStrike" kern="1200" cap="none" spc="0" normalizeH="0" baseline="0" noProof="0" dirty="0">
                <a:ln>
                  <a:noFill/>
                </a:ln>
                <a:solidFill>
                  <a:srgbClr val="3A3A39"/>
                </a:solidFill>
                <a:effectLst/>
                <a:uLnTx/>
                <a:uFillTx/>
                <a:latin typeface="Calibri" panose="020F0502020204030204" pitchFamily="34" charset="0"/>
                <a:ea typeface="Lato" panose="020F0502020204030203" pitchFamily="34" charset="0"/>
                <a:cs typeface="Calibri" panose="020F0502020204030204" pitchFamily="34" charset="0"/>
              </a:rPr>
              <a:t>redit </a:t>
            </a:r>
            <a:r>
              <a:rPr kumimoji="0" lang="en-US" sz="1600" b="0" i="0" u="none" strike="noStrike" kern="1200" cap="none" spc="0" normalizeH="0" baseline="0" noProof="0" dirty="0">
                <a:ln>
                  <a:noFill/>
                </a:ln>
                <a:solidFill>
                  <a:srgbClr val="3A3A39"/>
                </a:solidFill>
                <a:effectLst/>
                <a:uLnTx/>
                <a:uFillTx/>
                <a:latin typeface="Calibri" panose="020F0502020204030204" pitchFamily="34" charset="0"/>
                <a:ea typeface="Lato" panose="020F0502020204030203" pitchFamily="34" charset="0"/>
                <a:cs typeface="Calibri" panose="020F0502020204030204" pitchFamily="34" charset="0"/>
              </a:rPr>
              <a:t>at </a:t>
            </a:r>
            <a:r>
              <a:rPr kumimoji="0" lang="en-US" sz="1600" b="1" i="0" u="none" strike="noStrike" kern="1200" cap="none" spc="0" normalizeH="0" baseline="0" noProof="0" dirty="0">
                <a:ln>
                  <a:noFill/>
                </a:ln>
                <a:solidFill>
                  <a:srgbClr val="006CB4"/>
                </a:solidFill>
                <a:effectLst/>
                <a:uLnTx/>
                <a:uFillTx/>
                <a:latin typeface="Calibri" panose="020F0502020204030204" pitchFamily="34" charset="0"/>
                <a:ea typeface="Lato" panose="020F0502020204030203" pitchFamily="34" charset="0"/>
                <a:cs typeface="Calibri" panose="020F0502020204030204" pitchFamily="34" charset="0"/>
              </a:rPr>
              <a:t>gfpe.org/</a:t>
            </a:r>
            <a:r>
              <a:rPr kumimoji="0" lang="en-US" sz="1600" b="1" i="0" u="none" strike="noStrike" kern="1200" cap="none" spc="0" normalizeH="0" baseline="0" noProof="0" dirty="0" err="1">
                <a:ln>
                  <a:noFill/>
                </a:ln>
                <a:solidFill>
                  <a:srgbClr val="006CB4"/>
                </a:solidFill>
                <a:effectLst/>
                <a:uLnTx/>
                <a:uFillTx/>
                <a:latin typeface="Calibri" panose="020F0502020204030204" pitchFamily="34" charset="0"/>
                <a:ea typeface="Lato" panose="020F0502020204030203" pitchFamily="34" charset="0"/>
                <a:cs typeface="Calibri" panose="020F0502020204030204" pitchFamily="34" charset="0"/>
              </a:rPr>
              <a:t>tax_credit</a:t>
            </a:r>
            <a:r>
              <a:rPr kumimoji="0" lang="en-US" sz="1600" b="1" i="0" u="none" strike="noStrike" kern="1200" cap="none" spc="0" normalizeH="0" baseline="0" noProof="0" dirty="0">
                <a:ln>
                  <a:noFill/>
                </a:ln>
                <a:solidFill>
                  <a:srgbClr val="006CB4"/>
                </a:solidFill>
                <a:effectLst/>
                <a:uLnTx/>
                <a:uFillTx/>
                <a:latin typeface="Calibri" panose="020F0502020204030204" pitchFamily="34" charset="0"/>
                <a:ea typeface="Lato" panose="020F0502020204030203" pitchFamily="34" charset="0"/>
                <a:cs typeface="Calibri" panose="020F0502020204030204" pitchFamily="34" charset="0"/>
              </a:rPr>
              <a:t>. </a:t>
            </a:r>
            <a:r>
              <a:rPr kumimoji="0" lang="en-US" sz="1600" b="0" i="0" u="none" strike="noStrike" kern="1200" cap="none" spc="0" normalizeH="0" baseline="0" noProof="0" dirty="0">
                <a:ln>
                  <a:noFill/>
                </a:ln>
                <a:solidFill>
                  <a:srgbClr val="3A3A39"/>
                </a:solidFill>
                <a:effectLst/>
                <a:uLnTx/>
                <a:uFillTx/>
                <a:latin typeface="Calibri" panose="020F0502020204030204" pitchFamily="34" charset="0"/>
                <a:ea typeface="Lato" panose="020F0502020204030203" pitchFamily="34" charset="0"/>
                <a:cs typeface="Calibri" panose="020F0502020204030204" pitchFamily="34" charset="0"/>
              </a:rPr>
              <a:t>The Department of Revenue will notify each taxpayer via mail and e-mail of the preapproved contribution amount. </a:t>
            </a:r>
            <a:endParaRPr kumimoji="0" lang="id-ID" sz="1600" b="0" i="0" u="none" strike="noStrike" kern="1200" cap="none" spc="0" normalizeH="0" baseline="0" noProof="0" dirty="0">
              <a:ln>
                <a:noFill/>
              </a:ln>
              <a:solidFill>
                <a:srgbClr val="3A3A39"/>
              </a:solidFill>
              <a:effectLst/>
              <a:uLnTx/>
              <a:uFillTx/>
              <a:latin typeface="Calibri" panose="020F0502020204030204" pitchFamily="34" charset="0"/>
              <a:ea typeface="Lato" panose="020F0502020204030203" pitchFamily="34" charset="0"/>
              <a:cs typeface="Calibri" panose="020F0502020204030204" pitchFamily="34" charset="0"/>
            </a:endParaRPr>
          </a:p>
        </p:txBody>
      </p:sp>
      <p:sp>
        <p:nvSpPr>
          <p:cNvPr id="19" name="Subtitle 2"/>
          <p:cNvSpPr txBox="1">
            <a:spLocks/>
          </p:cNvSpPr>
          <p:nvPr/>
        </p:nvSpPr>
        <p:spPr>
          <a:xfrm>
            <a:off x="1844029" y="4157925"/>
            <a:ext cx="6329009" cy="54495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d-ID" sz="1600" b="0" i="0" u="none" strike="noStrike" kern="1200" cap="none" spc="0" normalizeH="0" baseline="0" noProof="0" dirty="0">
                <a:ln>
                  <a:noFill/>
                </a:ln>
                <a:solidFill>
                  <a:srgbClr val="3A3A39"/>
                </a:solidFill>
                <a:effectLst/>
                <a:uLnTx/>
                <a:uFillTx/>
                <a:latin typeface="Calibri" panose="020F0502020204030204" pitchFamily="34" charset="0"/>
                <a:ea typeface="Lato" panose="020F0502020204030203" pitchFamily="34" charset="0"/>
                <a:cs typeface="Calibri" panose="020F0502020204030204" pitchFamily="34" charset="0"/>
              </a:rPr>
              <a:t>Once </a:t>
            </a:r>
            <a:r>
              <a:rPr kumimoji="0" lang="en-US" sz="1600" b="0" i="0" u="none" strike="noStrike" kern="1200" cap="none" spc="0" normalizeH="0" baseline="0" noProof="0" dirty="0">
                <a:ln>
                  <a:noFill/>
                </a:ln>
                <a:solidFill>
                  <a:srgbClr val="3A3A39"/>
                </a:solidFill>
                <a:effectLst/>
                <a:uLnTx/>
                <a:uFillTx/>
                <a:latin typeface="Calibri" panose="020F0502020204030204" pitchFamily="34" charset="0"/>
                <a:ea typeface="Lato" panose="020F0502020204030203" pitchFamily="34" charset="0"/>
                <a:cs typeface="Calibri" panose="020F0502020204030204" pitchFamily="34" charset="0"/>
              </a:rPr>
              <a:t>your pre-approved contribution amount is received</a:t>
            </a:r>
            <a:r>
              <a:rPr kumimoji="0" lang="id-ID" sz="1600" b="0" i="0" u="none" strike="noStrike" kern="1200" cap="none" spc="0" normalizeH="0" baseline="0" noProof="0" dirty="0">
                <a:ln>
                  <a:noFill/>
                </a:ln>
                <a:solidFill>
                  <a:srgbClr val="3A3A39"/>
                </a:solidFill>
                <a:effectLst/>
                <a:uLnTx/>
                <a:uFillTx/>
                <a:latin typeface="Calibri" panose="020F0502020204030204" pitchFamily="34" charset="0"/>
                <a:ea typeface="Lato" panose="020F0502020204030203" pitchFamily="34" charset="0"/>
                <a:cs typeface="Calibri" panose="020F0502020204030204" pitchFamily="34" charset="0"/>
              </a:rPr>
              <a:t>, </a:t>
            </a:r>
            <a:r>
              <a:rPr kumimoji="0" lang="en-US" sz="1600" b="0" i="0" u="none" strike="noStrike" kern="1200" cap="none" spc="0" normalizeH="0" baseline="0" noProof="0" dirty="0">
                <a:ln>
                  <a:noFill/>
                </a:ln>
                <a:solidFill>
                  <a:srgbClr val="3A3A39"/>
                </a:solidFill>
                <a:effectLst/>
                <a:uLnTx/>
                <a:uFillTx/>
                <a:latin typeface="Calibri" panose="020F0502020204030204" pitchFamily="34" charset="0"/>
                <a:ea typeface="Lato" panose="020F0502020204030203" pitchFamily="34" charset="0"/>
                <a:cs typeface="Calibri" panose="020F0502020204030204" pitchFamily="34" charset="0"/>
              </a:rPr>
              <a:t>submit your donation online or mail your payment to GFPE within 60 days.</a:t>
            </a:r>
            <a:endParaRPr kumimoji="0" lang="id-ID" sz="1600" b="1" i="0" u="none" strike="noStrike" kern="1200" cap="none" spc="0" normalizeH="0" baseline="0" noProof="0" dirty="0">
              <a:ln>
                <a:noFill/>
              </a:ln>
              <a:solidFill>
                <a:srgbClr val="006CB4"/>
              </a:solidFill>
              <a:effectLst/>
              <a:uLnTx/>
              <a:uFillTx/>
              <a:latin typeface="Calibri" panose="020F0502020204030204" pitchFamily="34" charset="0"/>
              <a:ea typeface="Lato" panose="020F0502020204030203" pitchFamily="34" charset="0"/>
              <a:cs typeface="Calibri" panose="020F0502020204030204" pitchFamily="34" charset="0"/>
            </a:endParaRPr>
          </a:p>
        </p:txBody>
      </p:sp>
      <p:sp>
        <p:nvSpPr>
          <p:cNvPr id="20" name="Subtitle 2"/>
          <p:cNvSpPr txBox="1">
            <a:spLocks/>
          </p:cNvSpPr>
          <p:nvPr/>
        </p:nvSpPr>
        <p:spPr>
          <a:xfrm>
            <a:off x="1836642" y="5603487"/>
            <a:ext cx="6468372" cy="49106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d-ID" sz="1600" b="0" i="0" u="none" strike="noStrike" kern="1200" cap="none" spc="0" normalizeH="0" baseline="0" noProof="0" dirty="0">
                <a:ln>
                  <a:noFill/>
                </a:ln>
                <a:solidFill>
                  <a:srgbClr val="3A3A39"/>
                </a:solidFill>
                <a:effectLst/>
                <a:uLnTx/>
                <a:uFillTx/>
                <a:latin typeface="Calibri" panose="020F0502020204030204" pitchFamily="34" charset="0"/>
                <a:ea typeface="Lato" panose="020F0502020204030203" pitchFamily="34" charset="0"/>
                <a:cs typeface="Calibri" panose="020F0502020204030204" pitchFamily="34" charset="0"/>
              </a:rPr>
              <a:t>Claim the tax credit </a:t>
            </a:r>
            <a:r>
              <a:rPr kumimoji="0" lang="en-US" sz="1600" b="0" i="0" u="none" strike="noStrike" kern="1200" cap="none" spc="0" normalizeH="0" baseline="0" noProof="0" dirty="0">
                <a:ln>
                  <a:noFill/>
                </a:ln>
                <a:solidFill>
                  <a:srgbClr val="3A3A39"/>
                </a:solidFill>
                <a:effectLst/>
                <a:uLnTx/>
                <a:uFillTx/>
                <a:latin typeface="Calibri" panose="020F0502020204030204" pitchFamily="34" charset="0"/>
                <a:ea typeface="Lato" panose="020F0502020204030203" pitchFamily="34" charset="0"/>
                <a:cs typeface="Calibri" panose="020F0502020204030204" pitchFamily="34" charset="0"/>
              </a:rPr>
              <a:t>by completing and submitting Form IT-QED-TP2 with the Georgia tax return. Income taxes must be filed electronically to claim.</a:t>
            </a:r>
            <a:endParaRPr kumimoji="0" lang="id-ID" sz="1600" b="0" i="0" u="none" strike="noStrike" kern="1200" cap="none" spc="0" normalizeH="0" baseline="0" noProof="0" dirty="0">
              <a:ln>
                <a:noFill/>
              </a:ln>
              <a:solidFill>
                <a:srgbClr val="3A3A39"/>
              </a:solidFill>
              <a:effectLst/>
              <a:uLnTx/>
              <a:uFillTx/>
              <a:latin typeface="Calibri" panose="020F0502020204030204" pitchFamily="34" charset="0"/>
              <a:ea typeface="Lato" panose="020F0502020204030203" pitchFamily="34" charset="0"/>
              <a:cs typeface="Calibri" panose="020F0502020204030204" pitchFamily="34" charset="0"/>
            </a:endParaRPr>
          </a:p>
        </p:txBody>
      </p:sp>
      <p:sp>
        <p:nvSpPr>
          <p:cNvPr id="23" name="Oval 22">
            <a:extLst>
              <a:ext uri="{FF2B5EF4-FFF2-40B4-BE49-F238E27FC236}">
                <a16:creationId xmlns:a16="http://schemas.microsoft.com/office/drawing/2014/main" id="{9907D7F5-AE00-4FCA-9BEB-635ACC4829A1}"/>
              </a:ext>
            </a:extLst>
          </p:cNvPr>
          <p:cNvSpPr/>
          <p:nvPr/>
        </p:nvSpPr>
        <p:spPr>
          <a:xfrm>
            <a:off x="9985208" y="-646679"/>
            <a:ext cx="3464560" cy="3464560"/>
          </a:xfrm>
          <a:prstGeom prst="ellipse">
            <a:avLst/>
          </a:prstGeom>
          <a:solidFill>
            <a:srgbClr val="35D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Subtitle 2">
            <a:extLst>
              <a:ext uri="{FF2B5EF4-FFF2-40B4-BE49-F238E27FC236}">
                <a16:creationId xmlns:a16="http://schemas.microsoft.com/office/drawing/2014/main" id="{B81D3542-9387-C843-9188-5A0F205BE3DD}"/>
              </a:ext>
            </a:extLst>
          </p:cNvPr>
          <p:cNvSpPr txBox="1">
            <a:spLocks/>
          </p:cNvSpPr>
          <p:nvPr/>
        </p:nvSpPr>
        <p:spPr>
          <a:xfrm>
            <a:off x="845133" y="2748939"/>
            <a:ext cx="1440867" cy="4647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d-ID" sz="2000" b="1" i="0" u="none" strike="noStrike" kern="1200" cap="none" spc="0" normalizeH="0" baseline="0" noProof="0" dirty="0">
                <a:ln>
                  <a:noFill/>
                </a:ln>
                <a:solidFill>
                  <a:srgbClr val="006CB4"/>
                </a:solidFill>
                <a:effectLst/>
                <a:uLnTx/>
                <a:uFillTx/>
                <a:latin typeface="Calibri" panose="020F0502020204030204" pitchFamily="34" charset="0"/>
                <a:ea typeface="Lato Light" panose="020F0502020204030203" pitchFamily="34" charset="0"/>
                <a:cs typeface="Calibri" panose="020F0502020204030204" pitchFamily="34" charset="0"/>
              </a:rPr>
              <a:t>APPLY</a:t>
            </a:r>
          </a:p>
        </p:txBody>
      </p:sp>
      <p:sp>
        <p:nvSpPr>
          <p:cNvPr id="27" name="Subtitle 2">
            <a:extLst>
              <a:ext uri="{FF2B5EF4-FFF2-40B4-BE49-F238E27FC236}">
                <a16:creationId xmlns:a16="http://schemas.microsoft.com/office/drawing/2014/main" id="{2E82E713-15D2-E44E-85FC-D0F850F69DB9}"/>
              </a:ext>
            </a:extLst>
          </p:cNvPr>
          <p:cNvSpPr txBox="1">
            <a:spLocks/>
          </p:cNvSpPr>
          <p:nvPr/>
        </p:nvSpPr>
        <p:spPr>
          <a:xfrm>
            <a:off x="845133" y="4216792"/>
            <a:ext cx="1440867" cy="4647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d-ID" sz="2000" b="1" i="0" u="none" strike="noStrike" kern="1200" cap="none" spc="0" normalizeH="0" baseline="0" noProof="0" dirty="0">
                <a:ln>
                  <a:noFill/>
                </a:ln>
                <a:solidFill>
                  <a:srgbClr val="006CB4"/>
                </a:solidFill>
                <a:effectLst/>
                <a:uLnTx/>
                <a:uFillTx/>
                <a:latin typeface="Calibri" panose="020F0502020204030204" pitchFamily="34" charset="0"/>
                <a:ea typeface="Lato Light" panose="020F0502020204030203" pitchFamily="34" charset="0"/>
                <a:cs typeface="Calibri" panose="020F0502020204030204" pitchFamily="34" charset="0"/>
              </a:rPr>
              <a:t>DONATE</a:t>
            </a:r>
          </a:p>
        </p:txBody>
      </p:sp>
      <p:sp>
        <p:nvSpPr>
          <p:cNvPr id="28" name="Subtitle 2">
            <a:extLst>
              <a:ext uri="{FF2B5EF4-FFF2-40B4-BE49-F238E27FC236}">
                <a16:creationId xmlns:a16="http://schemas.microsoft.com/office/drawing/2014/main" id="{C043E821-CBF5-6E4C-998F-7C7321F96AE4}"/>
              </a:ext>
            </a:extLst>
          </p:cNvPr>
          <p:cNvSpPr txBox="1">
            <a:spLocks/>
          </p:cNvSpPr>
          <p:nvPr/>
        </p:nvSpPr>
        <p:spPr>
          <a:xfrm>
            <a:off x="845133" y="5672615"/>
            <a:ext cx="1440867" cy="4647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d-ID" sz="2000" b="1" i="0" u="none" strike="noStrike" kern="1200" cap="none" spc="0" normalizeH="0" baseline="0" noProof="0" dirty="0">
                <a:ln>
                  <a:noFill/>
                </a:ln>
                <a:solidFill>
                  <a:srgbClr val="006CB4"/>
                </a:solidFill>
                <a:effectLst/>
                <a:uLnTx/>
                <a:uFillTx/>
                <a:latin typeface="Calibri" panose="020F0502020204030204" pitchFamily="34" charset="0"/>
                <a:ea typeface="Lato Light" panose="020F0502020204030203" pitchFamily="34" charset="0"/>
                <a:cs typeface="Calibri" panose="020F0502020204030204" pitchFamily="34" charset="0"/>
              </a:rPr>
              <a:t>CLAIM</a:t>
            </a:r>
          </a:p>
        </p:txBody>
      </p:sp>
      <p:pic>
        <p:nvPicPr>
          <p:cNvPr id="6" name="Picture 5" descr="Logo&#10;&#10;Description automatically generated">
            <a:extLst>
              <a:ext uri="{FF2B5EF4-FFF2-40B4-BE49-F238E27FC236}">
                <a16:creationId xmlns:a16="http://schemas.microsoft.com/office/drawing/2014/main" id="{DEF044F1-D5B3-BF47-AADF-97DAAAA341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1272" y="1873402"/>
            <a:ext cx="1888957" cy="1888957"/>
          </a:xfrm>
          <a:prstGeom prst="rect">
            <a:avLst/>
          </a:prstGeom>
        </p:spPr>
      </p:pic>
      <p:pic>
        <p:nvPicPr>
          <p:cNvPr id="29" name="Picture 28">
            <a:extLst>
              <a:ext uri="{FF2B5EF4-FFF2-40B4-BE49-F238E27FC236}">
                <a16:creationId xmlns:a16="http://schemas.microsoft.com/office/drawing/2014/main" id="{F952F70D-81C8-9749-9A61-6A36B6CB4BC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892191" y="3451008"/>
            <a:ext cx="1888957" cy="1888957"/>
          </a:xfrm>
          <a:prstGeom prst="rect">
            <a:avLst/>
          </a:prstGeom>
        </p:spPr>
      </p:pic>
      <p:pic>
        <p:nvPicPr>
          <p:cNvPr id="30" name="Picture 29">
            <a:extLst>
              <a:ext uri="{FF2B5EF4-FFF2-40B4-BE49-F238E27FC236}">
                <a16:creationId xmlns:a16="http://schemas.microsoft.com/office/drawing/2014/main" id="{E0975DE5-6B2F-E248-AABF-D9946F394DB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891272" y="4929425"/>
            <a:ext cx="1888957" cy="1888957"/>
          </a:xfrm>
          <a:prstGeom prst="rect">
            <a:avLst/>
          </a:prstGeom>
        </p:spPr>
      </p:pic>
    </p:spTree>
    <p:extLst>
      <p:ext uri="{BB962C8B-B14F-4D97-AF65-F5344CB8AC3E}">
        <p14:creationId xmlns:p14="http://schemas.microsoft.com/office/powerpoint/2010/main" val="13719192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750" fill="hold"/>
                                        <p:tgtEl>
                                          <p:spTgt spid="29"/>
                                        </p:tgtEl>
                                        <p:attrNameLst>
                                          <p:attrName>ppt_x</p:attrName>
                                        </p:attrNameLst>
                                      </p:cBhvr>
                                      <p:tavLst>
                                        <p:tav tm="0">
                                          <p:val>
                                            <p:strVal val="1+#ppt_w/2"/>
                                          </p:val>
                                        </p:tav>
                                        <p:tav tm="100000">
                                          <p:val>
                                            <p:strVal val="#ppt_x"/>
                                          </p:val>
                                        </p:tav>
                                      </p:tavLst>
                                    </p:anim>
                                    <p:anim calcmode="lin" valueType="num">
                                      <p:cBhvr additive="base">
                                        <p:cTn id="13" dur="750" fill="hold"/>
                                        <p:tgtEl>
                                          <p:spTgt spid="29"/>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750" fill="hold"/>
                                        <p:tgtEl>
                                          <p:spTgt spid="30"/>
                                        </p:tgtEl>
                                        <p:attrNameLst>
                                          <p:attrName>ppt_x</p:attrName>
                                        </p:attrNameLst>
                                      </p:cBhvr>
                                      <p:tavLst>
                                        <p:tav tm="0">
                                          <p:val>
                                            <p:strVal val="1+#ppt_w/2"/>
                                          </p:val>
                                        </p:tav>
                                        <p:tav tm="100000">
                                          <p:val>
                                            <p:strVal val="#ppt_x"/>
                                          </p:val>
                                        </p:tav>
                                      </p:tavLst>
                                    </p:anim>
                                    <p:anim calcmode="lin" valueType="num">
                                      <p:cBhvr additive="base">
                                        <p:cTn id="18" dur="7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7FBA"/>
        </a:solidFill>
        <a:effectLst/>
      </p:bgPr>
    </p:bg>
    <p:spTree>
      <p:nvGrpSpPr>
        <p:cNvPr id="1" name=""/>
        <p:cNvGrpSpPr/>
        <p:nvPr/>
      </p:nvGrpSpPr>
      <p:grpSpPr>
        <a:xfrm>
          <a:off x="0" y="0"/>
          <a:ext cx="0" cy="0"/>
          <a:chOff x="0" y="0"/>
          <a:chExt cx="0" cy="0"/>
        </a:xfrm>
      </p:grpSpPr>
      <p:sp>
        <p:nvSpPr>
          <p:cNvPr id="17" name="Rectangle 16"/>
          <p:cNvSpPr/>
          <p:nvPr/>
        </p:nvSpPr>
        <p:spPr>
          <a:xfrm>
            <a:off x="1076776" y="1957350"/>
            <a:ext cx="10171617" cy="2943300"/>
          </a:xfrm>
          <a:prstGeom prst="rect">
            <a:avLst/>
          </a:prstGeom>
          <a:solidFill>
            <a:srgbClr val="F2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Placeholder 6">
            <a:extLst>
              <a:ext uri="{FF2B5EF4-FFF2-40B4-BE49-F238E27FC236}">
                <a16:creationId xmlns:a16="http://schemas.microsoft.com/office/drawing/2014/main" id="{FC3F895F-5812-0042-8134-1EEF296BDB54}"/>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4388" t="51002" b="8216"/>
          <a:stretch/>
        </p:blipFill>
        <p:spPr>
          <a:xfrm>
            <a:off x="0" y="1239520"/>
            <a:ext cx="12192000" cy="4389438"/>
          </a:xfrm>
        </p:spPr>
      </p:pic>
      <p:sp>
        <p:nvSpPr>
          <p:cNvPr id="5" name="Subtitle 2"/>
          <p:cNvSpPr txBox="1">
            <a:spLocks/>
          </p:cNvSpPr>
          <p:nvPr/>
        </p:nvSpPr>
        <p:spPr>
          <a:xfrm>
            <a:off x="4381696" y="3735367"/>
            <a:ext cx="8971280" cy="5744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d-ID" sz="4400" b="1" i="0" u="none" strike="noStrike" kern="1200" cap="none" spc="0" normalizeH="0" baseline="0" noProof="0" dirty="0" err="1">
                <a:ln>
                  <a:noFill/>
                </a:ln>
                <a:solidFill>
                  <a:srgbClr val="35DED1"/>
                </a:solidFill>
                <a:effectLst/>
                <a:uLnTx/>
                <a:uFillTx/>
                <a:latin typeface="Calibri" panose="020F0502020204030204" pitchFamily="34" charset="0"/>
                <a:ea typeface="Lato Light" panose="020F0502020204030203" pitchFamily="34" charset="0"/>
                <a:cs typeface="Calibri" panose="020F0502020204030204" pitchFamily="34" charset="0"/>
              </a:rPr>
              <a:t>Questions</a:t>
            </a:r>
            <a:r>
              <a:rPr kumimoji="0" lang="id-ID" sz="4400" b="1" i="0" u="none" strike="noStrike" kern="1200" cap="none" spc="0" normalizeH="0" baseline="0" noProof="0" dirty="0">
                <a:ln>
                  <a:noFill/>
                </a:ln>
                <a:solidFill>
                  <a:srgbClr val="35DED1"/>
                </a:solidFill>
                <a:effectLst/>
                <a:uLnTx/>
                <a:uFillTx/>
                <a:latin typeface="Calibri" panose="020F0502020204030204" pitchFamily="34" charset="0"/>
                <a:ea typeface="Lato Light" panose="020F0502020204030203" pitchFamily="34" charset="0"/>
                <a:cs typeface="Calibri" panose="020F0502020204030204" pitchFamily="34" charset="0"/>
              </a:rPr>
              <a:t>?</a:t>
            </a:r>
            <a:endParaRPr kumimoji="0" lang="id-ID" sz="4400" b="0" i="0" u="none" strike="noStrike" kern="1200" cap="none" spc="0" normalizeH="0" baseline="0" noProof="0" dirty="0">
              <a:ln>
                <a:noFill/>
              </a:ln>
              <a:solidFill>
                <a:srgbClr val="35DED1"/>
              </a:solidFill>
              <a:effectLst/>
              <a:uLnTx/>
              <a:uFillTx/>
              <a:latin typeface="Calibri" panose="020F0502020204030204" pitchFamily="34" charset="0"/>
              <a:ea typeface="Lato Light" panose="020F0502020204030203" pitchFamily="34" charset="0"/>
              <a:cs typeface="Calibri" panose="020F0502020204030204" pitchFamily="34" charset="0"/>
            </a:endParaRPr>
          </a:p>
        </p:txBody>
      </p:sp>
      <p:sp>
        <p:nvSpPr>
          <p:cNvPr id="14" name="Oval 13">
            <a:extLst>
              <a:ext uri="{FF2B5EF4-FFF2-40B4-BE49-F238E27FC236}">
                <a16:creationId xmlns:a16="http://schemas.microsoft.com/office/drawing/2014/main" id="{B70AB2A2-E071-A647-9D29-64CA55E1C6DC}"/>
              </a:ext>
            </a:extLst>
          </p:cNvPr>
          <p:cNvSpPr/>
          <p:nvPr/>
        </p:nvSpPr>
        <p:spPr>
          <a:xfrm>
            <a:off x="-660308" y="4022573"/>
            <a:ext cx="3464560" cy="3464560"/>
          </a:xfrm>
          <a:prstGeom prst="ellipse">
            <a:avLst/>
          </a:prstGeom>
          <a:solidFill>
            <a:srgbClr val="35D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FB4EC701-BAF9-904E-9DCE-7C95F5A04022}"/>
              </a:ext>
            </a:extLst>
          </p:cNvPr>
          <p:cNvSpPr/>
          <p:nvPr/>
        </p:nvSpPr>
        <p:spPr>
          <a:xfrm>
            <a:off x="9384025" y="334919"/>
            <a:ext cx="1488708" cy="1488708"/>
          </a:xfrm>
          <a:prstGeom prst="ellipse">
            <a:avLst/>
          </a:prstGeom>
          <a:solidFill>
            <a:srgbClr val="012752">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5031014"/>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A803D4B-37FE-9541-9BF1-BBCF8A435134}"/>
              </a:ext>
            </a:extLst>
          </p:cNvPr>
          <p:cNvSpPr txBox="1"/>
          <p:nvPr/>
        </p:nvSpPr>
        <p:spPr>
          <a:xfrm>
            <a:off x="1850572" y="-225082"/>
            <a:ext cx="8428076" cy="7083082"/>
          </a:xfrm>
          <a:prstGeom prst="rect">
            <a:avLst/>
          </a:prstGeom>
          <a:blipFill>
            <a:blip r:embed="rId2"/>
            <a:stretch>
              <a:fillRect l="-11108" t="100" r="-37780"/>
            </a:stretch>
          </a:bli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E81FD48-71A1-BB4F-B475-89BE3493ECC6}"/>
              </a:ext>
            </a:extLst>
          </p:cNvPr>
          <p:cNvSpPr txBox="1"/>
          <p:nvPr/>
        </p:nvSpPr>
        <p:spPr>
          <a:xfrm>
            <a:off x="1892498" y="-254113"/>
            <a:ext cx="8448930" cy="7221256"/>
          </a:xfrm>
          <a:prstGeom prst="rect">
            <a:avLst/>
          </a:prstGeom>
          <a:solidFill>
            <a:srgbClr val="006CB4">
              <a:alpha val="66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4B366573-9316-4E8B-808C-8DC9E20B44EA}"/>
              </a:ext>
            </a:extLst>
          </p:cNvPr>
          <p:cNvSpPr/>
          <p:nvPr/>
        </p:nvSpPr>
        <p:spPr>
          <a:xfrm>
            <a:off x="-218424" y="-2927628"/>
            <a:ext cx="12713255" cy="12713255"/>
          </a:xfrm>
          <a:custGeom>
            <a:avLst/>
            <a:gdLst>
              <a:gd name="connsiteX0" fmla="*/ 3992565 w 7985130"/>
              <a:gd name="connsiteY0" fmla="*/ 1416173 h 7985130"/>
              <a:gd name="connsiteX1" fmla="*/ 1416173 w 7985130"/>
              <a:gd name="connsiteY1" fmla="*/ 3992565 h 7985130"/>
              <a:gd name="connsiteX2" fmla="*/ 3992565 w 7985130"/>
              <a:gd name="connsiteY2" fmla="*/ 6568957 h 7985130"/>
              <a:gd name="connsiteX3" fmla="*/ 6568957 w 7985130"/>
              <a:gd name="connsiteY3" fmla="*/ 3992565 h 7985130"/>
              <a:gd name="connsiteX4" fmla="*/ 3992565 w 7985130"/>
              <a:gd name="connsiteY4" fmla="*/ 1416173 h 7985130"/>
              <a:gd name="connsiteX5" fmla="*/ 3992565 w 7985130"/>
              <a:gd name="connsiteY5" fmla="*/ 0 h 7985130"/>
              <a:gd name="connsiteX6" fmla="*/ 7985130 w 7985130"/>
              <a:gd name="connsiteY6" fmla="*/ 3992565 h 7985130"/>
              <a:gd name="connsiteX7" fmla="*/ 3992565 w 7985130"/>
              <a:gd name="connsiteY7" fmla="*/ 7985130 h 7985130"/>
              <a:gd name="connsiteX8" fmla="*/ 0 w 7985130"/>
              <a:gd name="connsiteY8" fmla="*/ 3992565 h 7985130"/>
              <a:gd name="connsiteX9" fmla="*/ 3992565 w 7985130"/>
              <a:gd name="connsiteY9" fmla="*/ 0 h 798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85130" h="7985130">
                <a:moveTo>
                  <a:pt x="3992565" y="1416173"/>
                </a:moveTo>
                <a:cubicBezTo>
                  <a:pt x="2569663" y="1416173"/>
                  <a:pt x="1416173" y="2569663"/>
                  <a:pt x="1416173" y="3992565"/>
                </a:cubicBezTo>
                <a:cubicBezTo>
                  <a:pt x="1416173" y="5415467"/>
                  <a:pt x="2569663" y="6568957"/>
                  <a:pt x="3992565" y="6568957"/>
                </a:cubicBezTo>
                <a:cubicBezTo>
                  <a:pt x="5415467" y="6568957"/>
                  <a:pt x="6568957" y="5415467"/>
                  <a:pt x="6568957" y="3992565"/>
                </a:cubicBezTo>
                <a:cubicBezTo>
                  <a:pt x="6568957" y="2569663"/>
                  <a:pt x="5415467" y="1416173"/>
                  <a:pt x="3992565" y="1416173"/>
                </a:cubicBezTo>
                <a:close/>
                <a:moveTo>
                  <a:pt x="3992565" y="0"/>
                </a:moveTo>
                <a:cubicBezTo>
                  <a:pt x="6197598" y="0"/>
                  <a:pt x="7985130" y="1787532"/>
                  <a:pt x="7985130" y="3992565"/>
                </a:cubicBezTo>
                <a:cubicBezTo>
                  <a:pt x="7985130" y="6197598"/>
                  <a:pt x="6197598" y="7985130"/>
                  <a:pt x="3992565" y="7985130"/>
                </a:cubicBezTo>
                <a:cubicBezTo>
                  <a:pt x="1787532" y="7985130"/>
                  <a:pt x="0" y="6197598"/>
                  <a:pt x="0" y="3992565"/>
                </a:cubicBezTo>
                <a:cubicBezTo>
                  <a:pt x="0" y="1787532"/>
                  <a:pt x="1787532" y="0"/>
                  <a:pt x="3992565" y="0"/>
                </a:cubicBezTo>
                <a:close/>
              </a:path>
            </a:pathLst>
          </a:custGeom>
          <a:solidFill>
            <a:srgbClr val="35D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ubtitle 2"/>
          <p:cNvSpPr txBox="1">
            <a:spLocks/>
          </p:cNvSpPr>
          <p:nvPr/>
        </p:nvSpPr>
        <p:spPr>
          <a:xfrm>
            <a:off x="2140780" y="2195017"/>
            <a:ext cx="7910440" cy="268601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id="{990BD4A3-B87F-407B-8B28-98793A27E34D}"/>
              </a:ext>
            </a:extLst>
          </p:cNvPr>
          <p:cNvSpPr/>
          <p:nvPr/>
        </p:nvSpPr>
        <p:spPr>
          <a:xfrm>
            <a:off x="-4426227" y="-3239389"/>
            <a:ext cx="3152636" cy="3152636"/>
          </a:xfrm>
          <a:prstGeom prst="ellipse">
            <a:avLst/>
          </a:prstGeom>
          <a:solidFill>
            <a:srgbClr val="006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ED87334-88C6-49B5-3DCD-4C29DBF9AD11}"/>
              </a:ext>
            </a:extLst>
          </p:cNvPr>
          <p:cNvSpPr txBox="1"/>
          <p:nvPr/>
        </p:nvSpPr>
        <p:spPr>
          <a:xfrm>
            <a:off x="2795808" y="3020857"/>
            <a:ext cx="6759019"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Contact the Georgia Foundation for Public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404-656-5594 | </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ppushkin@doe.k12.ga.us</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2062 Twin Towers East, 205 Jesse Hill, Jr. Drive, 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Atlanta, GA 30334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5DED1"/>
                </a:solidFill>
                <a:effectLst/>
                <a:uLnTx/>
                <a:uFillTx/>
                <a:latin typeface="Calibri" panose="020F0502020204030204" pitchFamily="34" charset="0"/>
                <a:ea typeface="+mn-ea"/>
                <a:cs typeface="Calibri" panose="020F0502020204030204" pitchFamily="34" charset="0"/>
              </a:rPr>
              <a:t>www.gfpe.org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A458BF6-05F0-64A9-6C98-6668B166638C}"/>
              </a:ext>
            </a:extLst>
          </p:cNvPr>
          <p:cNvSpPr txBox="1"/>
          <p:nvPr/>
        </p:nvSpPr>
        <p:spPr>
          <a:xfrm>
            <a:off x="2753605" y="1638441"/>
            <a:ext cx="668478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300" normalizeH="0" baseline="0" noProof="0" dirty="0">
                <a:ln>
                  <a:noFill/>
                </a:ln>
                <a:solidFill>
                  <a:prstClr val="white"/>
                </a:solidFill>
                <a:effectLst/>
                <a:uLnTx/>
                <a:uFillTx/>
                <a:latin typeface="Calibri" panose="020F0502020204030204"/>
                <a:ea typeface="+mn-ea"/>
                <a:cs typeface="+mn-cs"/>
              </a:rPr>
              <a:t>THANK YOU FOR YOUR TIME</a:t>
            </a:r>
          </a:p>
        </p:txBody>
      </p:sp>
      <p:pic>
        <p:nvPicPr>
          <p:cNvPr id="9" name="Picture 8" descr="Logo&#10;&#10;Description automatically generated">
            <a:extLst>
              <a:ext uri="{FF2B5EF4-FFF2-40B4-BE49-F238E27FC236}">
                <a16:creationId xmlns:a16="http://schemas.microsoft.com/office/drawing/2014/main" id="{FF2BB099-CED2-CAD9-D5E4-301817BB16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4309" y="4849144"/>
            <a:ext cx="1434830" cy="859536"/>
          </a:xfrm>
          <a:prstGeom prst="rect">
            <a:avLst/>
          </a:prstGeom>
        </p:spPr>
      </p:pic>
      <p:pic>
        <p:nvPicPr>
          <p:cNvPr id="12" name="Picture 11" descr="Logo, company name&#10;&#10;Description automatically generated">
            <a:extLst>
              <a:ext uri="{FF2B5EF4-FFF2-40B4-BE49-F238E27FC236}">
                <a16:creationId xmlns:a16="http://schemas.microsoft.com/office/drawing/2014/main" id="{D54F4020-29AA-4DF2-DDEB-CEEE811CB0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0509" y="4849144"/>
            <a:ext cx="876985" cy="859536"/>
          </a:xfrm>
          <a:prstGeom prst="rect">
            <a:avLst/>
          </a:prstGeom>
        </p:spPr>
      </p:pic>
    </p:spTree>
    <p:extLst>
      <p:ext uri="{BB962C8B-B14F-4D97-AF65-F5344CB8AC3E}">
        <p14:creationId xmlns:p14="http://schemas.microsoft.com/office/powerpoint/2010/main" val="22719891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descr="Money">
            <a:extLst>
              <a:ext uri="{FF2B5EF4-FFF2-40B4-BE49-F238E27FC236}">
                <a16:creationId xmlns:a16="http://schemas.microsoft.com/office/drawing/2014/main" id="{211BB01C-3A2D-257A-D91C-BEE6149C1A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4988" y="1744515"/>
            <a:ext cx="3368969" cy="3368969"/>
          </a:xfrm>
          <a:prstGeom prst="rect">
            <a:avLst/>
          </a:prstGeom>
        </p:spPr>
      </p:pic>
      <p:sp>
        <p:nvSpPr>
          <p:cNvPr id="30" name="Freeform: Shape 29">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6C9817-8AA7-2778-AE37-0DE7A9E986FB}"/>
              </a:ext>
            </a:extLst>
          </p:cNvPr>
          <p:cNvSpPr>
            <a:spLocks noGrp="1"/>
          </p:cNvSpPr>
          <p:nvPr>
            <p:ph type="ctrTitle"/>
          </p:nvPr>
        </p:nvSpPr>
        <p:spPr>
          <a:xfrm>
            <a:off x="5335571" y="762538"/>
            <a:ext cx="6495068" cy="3199862"/>
          </a:xfrm>
        </p:spPr>
        <p:txBody>
          <a:bodyPr anchor="b">
            <a:normAutofit/>
          </a:bodyPr>
          <a:lstStyle/>
          <a:p>
            <a:pPr algn="l"/>
            <a:r>
              <a:rPr lang="en-US" sz="6600">
                <a:solidFill>
                  <a:srgbClr val="FFFFFF"/>
                </a:solidFill>
              </a:rPr>
              <a:t>ACCA</a:t>
            </a:r>
            <a:br>
              <a:rPr lang="en-US" sz="6600">
                <a:solidFill>
                  <a:srgbClr val="FFFFFF"/>
                </a:solidFill>
              </a:rPr>
            </a:br>
            <a:r>
              <a:rPr lang="en-US" sz="6600">
                <a:solidFill>
                  <a:srgbClr val="FFFFFF"/>
                </a:solidFill>
              </a:rPr>
              <a:t>Peach Tax Credit</a:t>
            </a:r>
          </a:p>
        </p:txBody>
      </p:sp>
      <p:sp>
        <p:nvSpPr>
          <p:cNvPr id="31"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58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B0DA7CB-8462-54FF-E9CB-AB2AD23C588E}"/>
              </a:ext>
            </a:extLst>
          </p:cNvPr>
          <p:cNvSpPr>
            <a:spLocks noGrp="1"/>
          </p:cNvSpPr>
          <p:nvPr>
            <p:ph type="title"/>
          </p:nvPr>
        </p:nvSpPr>
        <p:spPr>
          <a:xfrm>
            <a:off x="339365" y="365125"/>
            <a:ext cx="5750152" cy="1287135"/>
          </a:xfrm>
        </p:spPr>
        <p:txBody>
          <a:bodyPr>
            <a:normAutofit fontScale="90000"/>
          </a:bodyPr>
          <a:lstStyle/>
          <a:p>
            <a:r>
              <a:rPr lang="en-US" dirty="0"/>
              <a:t>ACCA Peach Tax Credit Projects</a:t>
            </a:r>
          </a:p>
        </p:txBody>
      </p:sp>
      <p:sp>
        <p:nvSpPr>
          <p:cNvPr id="3" name="Content Placeholder 2">
            <a:extLst>
              <a:ext uri="{FF2B5EF4-FFF2-40B4-BE49-F238E27FC236}">
                <a16:creationId xmlns:a16="http://schemas.microsoft.com/office/drawing/2014/main" id="{1B7F8C74-C541-846D-C6CB-B9B6C22F6FED}"/>
              </a:ext>
            </a:extLst>
          </p:cNvPr>
          <p:cNvSpPr>
            <a:spLocks noGrp="1"/>
          </p:cNvSpPr>
          <p:nvPr>
            <p:ph idx="1"/>
          </p:nvPr>
        </p:nvSpPr>
        <p:spPr>
          <a:xfrm>
            <a:off x="207390" y="1904214"/>
            <a:ext cx="5882127" cy="4515440"/>
          </a:xfrm>
        </p:spPr>
        <p:txBody>
          <a:bodyPr>
            <a:noAutofit/>
          </a:bodyPr>
          <a:lstStyle/>
          <a:p>
            <a:r>
              <a:rPr lang="en-US" sz="1200" b="1" dirty="0">
                <a:latin typeface="+mj-lt"/>
              </a:rPr>
              <a:t>Salary Supplements ($50,000): </a:t>
            </a:r>
            <a:r>
              <a:rPr lang="en-US" sz="1200" dirty="0">
                <a:latin typeface="+mj-lt"/>
              </a:rPr>
              <a:t>The first project will focus on supporting the need of staffed positions for the CCA pathways. The CCA caters to the in-demand careers in the metro Atlanta area. The need for industry professional to teach students to skills aligned for the pathways they have chosen is very essential. Unfortunately, professionals are accustomed to making a certain amount of money therefore the CCA seeks support to make the salary competitive. The Peach Tax Credit funds will allow the CCA to add a monetary value to the offering salaries that will be competitive and be appealing to those who qualify. This effort will benefit the entire College and Career Academy as they must be able to employ those that have the knowledge and expertise to teach and employ our students. The salary supplements are not to exceed 20% of the individual’s salary. </a:t>
            </a:r>
          </a:p>
          <a:p>
            <a:r>
              <a:rPr lang="en-US" sz="1200" b="1" dirty="0">
                <a:latin typeface="+mj-lt"/>
              </a:rPr>
              <a:t>Pathway Lab Refresh ($50,000)</a:t>
            </a:r>
            <a:r>
              <a:rPr lang="en-US" sz="1200" dirty="0">
                <a:latin typeface="+mj-lt"/>
              </a:rPr>
              <a:t>: The pathways include Carpentry, Culinary Arts, Criminal Investigation, Cybersecurity, Dental Science, Game Design, General Automotive Tech, Graphic Design, Hospitality, Recreation &amp; Tourism, HVACR, Infant Toddler Childcare, Patient Care, and Teaching as a Profession. Grant Agreement for Atlanta College &amp; Career Academy GFPE exists for the single purpose of supporting educational excellence for students in Georgia. The second initiative is to provide maintenance for all lab equipment, provide materials, supplies and software. The projected amount for this project is $50,000. The labs that require maintenance and repairs will be maintained as recommended by the CTAE coordinators for those assigned pathways. All other pathways that need up-to-date instructional software, material and supplies will also be funded. This project will impact the entire program to ensure as the need and demand changes in the industries our equipment will be able to sustain the demands. </a:t>
            </a:r>
          </a:p>
          <a:p>
            <a:r>
              <a:rPr lang="en-US" sz="1200" b="1" dirty="0">
                <a:latin typeface="+mj-lt"/>
              </a:rPr>
              <a:t>Student Conferences ($50,000): </a:t>
            </a:r>
            <a:r>
              <a:rPr lang="en-US" sz="1200" dirty="0">
                <a:latin typeface="+mj-lt"/>
              </a:rPr>
              <a:t>The final project will be to incentivize the students and staff by allowing students that pass and receive their industrial credentials by sending them on an all-expense paid trip to a conference aligned to their pathway. </a:t>
            </a:r>
          </a:p>
        </p:txBody>
      </p:sp>
      <p:pic>
        <p:nvPicPr>
          <p:cNvPr id="5" name="Picture 4" descr="Light bulb on yellow background with sketched light beams and cord">
            <a:extLst>
              <a:ext uri="{FF2B5EF4-FFF2-40B4-BE49-F238E27FC236}">
                <a16:creationId xmlns:a16="http://schemas.microsoft.com/office/drawing/2014/main" id="{6DDFB727-D57F-711A-139A-8892C8B304F2}"/>
              </a:ext>
            </a:extLst>
          </p:cNvPr>
          <p:cNvPicPr>
            <a:picLocks noChangeAspect="1"/>
          </p:cNvPicPr>
          <p:nvPr/>
        </p:nvPicPr>
        <p:blipFill rotWithShape="1">
          <a:blip r:embed="rId3"/>
          <a:srcRect l="45689" r="839"/>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72797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D66A-C1A0-46ED-BBB6-15ECFE97E5DB}"/>
              </a:ext>
            </a:extLst>
          </p:cNvPr>
          <p:cNvSpPr>
            <a:spLocks noGrp="1"/>
          </p:cNvSpPr>
          <p:nvPr>
            <p:ph type="title"/>
          </p:nvPr>
        </p:nvSpPr>
        <p:spPr>
          <a:xfrm>
            <a:off x="6411686" y="634947"/>
            <a:ext cx="4800798" cy="1141302"/>
          </a:xfrm>
        </p:spPr>
        <p:txBody>
          <a:bodyPr vert="horz" lIns="91440" tIns="45720" rIns="91440" bIns="45720" rtlCol="0" anchor="b">
            <a:noAutofit/>
          </a:bodyPr>
          <a:lstStyle/>
          <a:p>
            <a:r>
              <a:rPr lang="en-US" sz="2800" dirty="0">
                <a:solidFill>
                  <a:schemeClr val="tx1">
                    <a:lumMod val="75000"/>
                    <a:lumOff val="25000"/>
                  </a:schemeClr>
                </a:solidFill>
              </a:rPr>
              <a:t>Welcome </a:t>
            </a:r>
            <a:br>
              <a:rPr lang="en-US" sz="2800" dirty="0">
                <a:solidFill>
                  <a:schemeClr val="tx1">
                    <a:lumMod val="75000"/>
                    <a:lumOff val="25000"/>
                  </a:schemeClr>
                </a:solidFill>
              </a:rPr>
            </a:br>
            <a:r>
              <a:rPr lang="en-US" sz="2800" dirty="0">
                <a:solidFill>
                  <a:schemeClr val="tx1">
                    <a:lumMod val="75000"/>
                    <a:lumOff val="25000"/>
                  </a:schemeClr>
                </a:solidFill>
              </a:rPr>
              <a:t>ACCA Board Members </a:t>
            </a:r>
            <a:br>
              <a:rPr lang="en-US" sz="2800" dirty="0">
                <a:solidFill>
                  <a:schemeClr val="tx1">
                    <a:lumMod val="75000"/>
                    <a:lumOff val="25000"/>
                  </a:schemeClr>
                </a:solidFill>
              </a:rPr>
            </a:br>
            <a:r>
              <a:rPr lang="en-US" sz="2800" dirty="0">
                <a:solidFill>
                  <a:schemeClr val="tx1">
                    <a:lumMod val="75000"/>
                    <a:lumOff val="25000"/>
                  </a:schemeClr>
                </a:solidFill>
              </a:rPr>
              <a:t>&amp; Visitors!</a:t>
            </a:r>
          </a:p>
        </p:txBody>
      </p:sp>
      <p:pic>
        <p:nvPicPr>
          <p:cNvPr id="4098" name="Picture 2" descr="William Smith">
            <a:extLst>
              <a:ext uri="{FF2B5EF4-FFF2-40B4-BE49-F238E27FC236}">
                <a16:creationId xmlns:a16="http://schemas.microsoft.com/office/drawing/2014/main" id="{D0482C3B-BF4B-4AAA-B60B-45537CD03A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01"/>
          <a:stretch/>
        </p:blipFill>
        <p:spPr bwMode="auto">
          <a:xfrm>
            <a:off x="686079" y="645106"/>
            <a:ext cx="5365852" cy="5247747"/>
          </a:xfrm>
          <a:prstGeom prst="rect">
            <a:avLst/>
          </a:prstGeom>
          <a:solidFill>
            <a:srgbClr val="FFFFFF"/>
          </a:solidFill>
        </p:spPr>
      </p:pic>
      <p:sp>
        <p:nvSpPr>
          <p:cNvPr id="3" name="Content Placeholder 2">
            <a:extLst>
              <a:ext uri="{FF2B5EF4-FFF2-40B4-BE49-F238E27FC236}">
                <a16:creationId xmlns:a16="http://schemas.microsoft.com/office/drawing/2014/main" id="{909C5DF7-1E34-4F68-98DE-46A14EB71997}"/>
              </a:ext>
            </a:extLst>
          </p:cNvPr>
          <p:cNvSpPr>
            <a:spLocks noGrp="1"/>
          </p:cNvSpPr>
          <p:nvPr>
            <p:ph sz="quarter" idx="4"/>
          </p:nvPr>
        </p:nvSpPr>
        <p:spPr>
          <a:xfrm>
            <a:off x="6411684" y="2198914"/>
            <a:ext cx="5127172" cy="3670180"/>
          </a:xfrm>
        </p:spPr>
        <p:txBody>
          <a:bodyPr vert="horz" lIns="0" tIns="45720" rIns="0" bIns="45720" rtlCol="0">
            <a:normAutofit/>
          </a:bodyPr>
          <a:lstStyle/>
          <a:p>
            <a:pPr marL="0" indent="0">
              <a:buFont typeface="Calibri" panose="020F0502020204030204" pitchFamily="34" charset="0"/>
              <a:buNone/>
            </a:pPr>
            <a:endParaRPr lang="en-US" i="1" dirty="0">
              <a:solidFill>
                <a:schemeClr val="tx1">
                  <a:lumMod val="75000"/>
                  <a:lumOff val="25000"/>
                </a:schemeClr>
              </a:solidFill>
            </a:endParaRPr>
          </a:p>
          <a:p>
            <a:pPr marL="0" indent="0">
              <a:buFont typeface="Calibri" panose="020F0502020204030204" pitchFamily="34" charset="0"/>
              <a:buNone/>
            </a:pPr>
            <a:r>
              <a:rPr lang="en-US" i="1" dirty="0">
                <a:solidFill>
                  <a:schemeClr val="tx1">
                    <a:lumMod val="75000"/>
                    <a:lumOff val="25000"/>
                  </a:schemeClr>
                </a:solidFill>
              </a:rPr>
              <a:t>Presiding</a:t>
            </a:r>
          </a:p>
          <a:p>
            <a:pPr marL="0" indent="0">
              <a:buFont typeface="Calibri" panose="020F0502020204030204" pitchFamily="34" charset="0"/>
              <a:buNone/>
            </a:pPr>
            <a:r>
              <a:rPr lang="en-US" b="1" dirty="0">
                <a:solidFill>
                  <a:schemeClr val="tx1">
                    <a:lumMod val="75000"/>
                    <a:lumOff val="25000"/>
                  </a:schemeClr>
                </a:solidFill>
              </a:rPr>
              <a:t>William F. Smith</a:t>
            </a:r>
          </a:p>
          <a:p>
            <a:pPr marL="0" indent="0">
              <a:buFont typeface="Calibri" panose="020F0502020204030204" pitchFamily="34" charset="0"/>
              <a:buNone/>
            </a:pPr>
            <a:r>
              <a:rPr lang="en-US" i="1" dirty="0">
                <a:solidFill>
                  <a:schemeClr val="tx1">
                    <a:lumMod val="75000"/>
                    <a:lumOff val="25000"/>
                  </a:schemeClr>
                </a:solidFill>
              </a:rPr>
              <a:t>Chair, ACCA Board of Directors</a:t>
            </a:r>
          </a:p>
          <a:p>
            <a:pPr marL="0" indent="0">
              <a:buFont typeface="Calibri" panose="020F0502020204030204" pitchFamily="34" charset="0"/>
              <a:buNone/>
            </a:pPr>
            <a:r>
              <a:rPr lang="en-US" b="1" dirty="0">
                <a:solidFill>
                  <a:schemeClr val="tx1">
                    <a:lumMod val="75000"/>
                    <a:lumOff val="25000"/>
                  </a:schemeClr>
                </a:solidFill>
              </a:rPr>
              <a:t>Director of TechOps Training and Development </a:t>
            </a:r>
          </a:p>
          <a:p>
            <a:pPr marL="0" indent="0">
              <a:buFont typeface="Calibri" panose="020F0502020204030204" pitchFamily="34" charset="0"/>
              <a:buNone/>
            </a:pPr>
            <a:r>
              <a:rPr lang="en-US" b="1" dirty="0">
                <a:solidFill>
                  <a:schemeClr val="tx1">
                    <a:lumMod val="75000"/>
                    <a:lumOff val="25000"/>
                  </a:schemeClr>
                </a:solidFill>
              </a:rPr>
              <a:t>Delta Air Lines</a:t>
            </a:r>
          </a:p>
          <a:p>
            <a:pPr marL="0" indent="0">
              <a:buFont typeface="Calibri" panose="020F0502020204030204" pitchFamily="34" charset="0"/>
              <a:buNone/>
            </a:pPr>
            <a:endParaRPr lang="en-US" dirty="0">
              <a:solidFill>
                <a:schemeClr val="tx1">
                  <a:lumMod val="75000"/>
                  <a:lumOff val="25000"/>
                </a:schemeClr>
              </a:solidFill>
            </a:endParaRPr>
          </a:p>
          <a:p>
            <a:endParaRPr lang="en-US" dirty="0">
              <a:solidFill>
                <a:schemeClr val="tx1">
                  <a:lumMod val="75000"/>
                  <a:lumOff val="25000"/>
                </a:schemeClr>
              </a:solidFill>
            </a:endParaRPr>
          </a:p>
        </p:txBody>
      </p:sp>
      <p:sp>
        <p:nvSpPr>
          <p:cNvPr id="75" name="Slide Number Placeholder 6">
            <a:extLst>
              <a:ext uri="{FF2B5EF4-FFF2-40B4-BE49-F238E27FC236}">
                <a16:creationId xmlns:a16="http://schemas.microsoft.com/office/drawing/2014/main" id="{05DA41C5-48B8-4A1A-B5A1-4DCB9A4CC853}"/>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defTabSz="914400">
              <a:spcAft>
                <a:spcPts val="600"/>
              </a:spcAft>
              <a:defRPr/>
            </a:pPr>
            <a:fld id="{3D6C3DC6-EF6E-8948-BFE6-808D46D584D8}" type="slidenum">
              <a:rPr lang="en-US" b="1"/>
              <a:pPr defTabSz="914400">
                <a:spcAft>
                  <a:spcPts val="600"/>
                </a:spcAft>
                <a:defRPr/>
              </a:pPr>
              <a:t>3</a:t>
            </a:fld>
            <a:endParaRPr lang="en-US" b="1"/>
          </a:p>
        </p:txBody>
      </p:sp>
    </p:spTree>
    <p:extLst>
      <p:ext uri="{BB962C8B-B14F-4D97-AF65-F5344CB8AC3E}">
        <p14:creationId xmlns:p14="http://schemas.microsoft.com/office/powerpoint/2010/main" val="29695777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erson using a computer&#10;&#10;Description automatically generated with medium confidence">
            <a:extLst>
              <a:ext uri="{FF2B5EF4-FFF2-40B4-BE49-F238E27FC236}">
                <a16:creationId xmlns:a16="http://schemas.microsoft.com/office/drawing/2014/main" id="{A1D5A27F-7CE5-7BA8-2371-2F15E1E9F3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0659" y="643467"/>
            <a:ext cx="4303648" cy="5571066"/>
          </a:xfrm>
          <a:prstGeom prst="rect">
            <a:avLst/>
          </a:prstGeom>
        </p:spPr>
      </p:pic>
      <p:sp>
        <p:nvSpPr>
          <p:cNvPr id="32" name="Rectangle 31">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A brochure of a person in white coats&#10;&#10;Description automatically generated with medium confidence">
            <a:extLst>
              <a:ext uri="{FF2B5EF4-FFF2-40B4-BE49-F238E27FC236}">
                <a16:creationId xmlns:a16="http://schemas.microsoft.com/office/drawing/2014/main" id="{1D0EFBD4-7C5A-874F-E67E-992635E281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7691" y="643467"/>
            <a:ext cx="4303648" cy="5571066"/>
          </a:xfrm>
          <a:prstGeom prst="rect">
            <a:avLst/>
          </a:prstGeom>
        </p:spPr>
      </p:pic>
    </p:spTree>
    <p:extLst>
      <p:ext uri="{BB962C8B-B14F-4D97-AF65-F5344CB8AC3E}">
        <p14:creationId xmlns:p14="http://schemas.microsoft.com/office/powerpoint/2010/main" val="821102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5AC1A58-0D06-A82F-1C99-0518ECDD2D2A}"/>
              </a:ext>
            </a:extLst>
          </p:cNvPr>
          <p:cNvSpPr>
            <a:spLocks noGrp="1"/>
          </p:cNvSpPr>
          <p:nvPr>
            <p:ph type="title"/>
          </p:nvPr>
        </p:nvSpPr>
        <p:spPr>
          <a:xfrm>
            <a:off x="686834" y="1153572"/>
            <a:ext cx="3200400" cy="4461163"/>
          </a:xfrm>
        </p:spPr>
        <p:txBody>
          <a:bodyPr>
            <a:normAutofit/>
          </a:bodyPr>
          <a:lstStyle/>
          <a:p>
            <a:r>
              <a:rPr lang="en-US">
                <a:solidFill>
                  <a:srgbClr val="FFFFFF"/>
                </a:solidFill>
              </a:rPr>
              <a:t>Next Steps….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B8A3000-178D-6B1C-0963-1FCDA09C4BB3}"/>
              </a:ext>
            </a:extLst>
          </p:cNvPr>
          <p:cNvSpPr>
            <a:spLocks noGrp="1"/>
          </p:cNvSpPr>
          <p:nvPr>
            <p:ph idx="1"/>
          </p:nvPr>
        </p:nvSpPr>
        <p:spPr>
          <a:xfrm>
            <a:off x="4447308" y="1255876"/>
            <a:ext cx="6906491" cy="4256553"/>
          </a:xfrm>
        </p:spPr>
        <p:txBody>
          <a:bodyPr anchor="ctr">
            <a:normAutofit/>
          </a:bodyPr>
          <a:lstStyle/>
          <a:p>
            <a:r>
              <a:rPr lang="en-US" b="0" i="0" dirty="0">
                <a:effectLst/>
                <a:latin typeface="Times New Roman" panose="02020603050405020304" pitchFamily="18" charset="0"/>
              </a:rPr>
              <a:t> </a:t>
            </a:r>
            <a:r>
              <a:rPr lang="en-US" sz="2000" b="0" i="0" dirty="0">
                <a:effectLst/>
                <a:latin typeface="Times New Roman" panose="02020603050405020304" pitchFamily="18" charset="0"/>
              </a:rPr>
              <a:t>Apply for pre-approval for the tax credit (</a:t>
            </a:r>
            <a:r>
              <a:rPr lang="en-US" sz="2000" b="0" i="0" dirty="0">
                <a:effectLst/>
                <a:latin typeface="Times New Roman" panose="02020603050405020304" pitchFamily="18" charset="0"/>
                <a:hlinkClick r:id="rId2" tooltip="Original URL: https://www.gfpe.org/tax_credit/TaxCreditContribute. Click or tap if you trust this link."/>
              </a:rPr>
              <a:t>https://www.gfpe.org/tax_credit/TaxCreditContribute</a:t>
            </a:r>
            <a:r>
              <a:rPr lang="en-US" sz="2000" b="0" i="0" dirty="0">
                <a:effectLst/>
                <a:latin typeface="Times New Roman" panose="02020603050405020304" pitchFamily="18" charset="0"/>
              </a:rPr>
              <a:t>)</a:t>
            </a:r>
          </a:p>
          <a:p>
            <a:pPr lvl="1"/>
            <a:r>
              <a:rPr lang="en-US" sz="2000" dirty="0"/>
              <a:t>Designate amount pledging to “Atlanta College and Career Academy” on the application.</a:t>
            </a:r>
          </a:p>
          <a:p>
            <a:r>
              <a:rPr lang="en-US" sz="2000" dirty="0"/>
              <a:t>Designate the amount donating (based on the pre-approved amount) </a:t>
            </a:r>
            <a:r>
              <a:rPr lang="en-US" sz="2000" dirty="0">
                <a:hlinkClick r:id="rId3"/>
              </a:rPr>
              <a:t>https://www.gfpe.org/tax_credit/PEACHPayment</a:t>
            </a:r>
            <a:endParaRPr lang="en-US" sz="2000" dirty="0"/>
          </a:p>
          <a:p>
            <a:pPr lvl="1"/>
            <a:r>
              <a:rPr lang="en-US" sz="2000" dirty="0"/>
              <a:t>Designate amount pledging to “Atlanta College and Career Academy” on the application.</a:t>
            </a:r>
          </a:p>
          <a:p>
            <a:pPr lvl="1"/>
            <a:endParaRPr lang="en-US" sz="1600" dirty="0"/>
          </a:p>
          <a:p>
            <a:pPr marL="0" indent="0" algn="ctr">
              <a:buNone/>
            </a:pPr>
            <a:r>
              <a:rPr lang="en-US" dirty="0"/>
              <a:t>Thanks for all </a:t>
            </a:r>
            <a:r>
              <a:rPr lang="en-US"/>
              <a:t>your Support!</a:t>
            </a:r>
            <a:endParaRPr lang="en-US" dirty="0"/>
          </a:p>
        </p:txBody>
      </p:sp>
    </p:spTree>
    <p:extLst>
      <p:ext uri="{BB962C8B-B14F-4D97-AF65-F5344CB8AC3E}">
        <p14:creationId xmlns:p14="http://schemas.microsoft.com/office/powerpoint/2010/main" val="224124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F6D0C-2694-19F5-51F1-C46EA54ECF20}"/>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CBF9066A-5361-E93A-5BB9-E3C8BD40E239}"/>
              </a:ext>
            </a:extLst>
          </p:cNvPr>
          <p:cNvSpPr>
            <a:spLocks noGrp="1"/>
          </p:cNvSpPr>
          <p:nvPr>
            <p:ph type="body" idx="1"/>
          </p:nvPr>
        </p:nvSpPr>
        <p:spPr/>
        <p:txBody>
          <a:bodyPr/>
          <a:lstStyle/>
          <a:p>
            <a:endParaRPr lang="en-US" dirty="0"/>
          </a:p>
        </p:txBody>
      </p:sp>
      <p:pic>
        <p:nvPicPr>
          <p:cNvPr id="5" name="Picture 4" descr="A megaphone with red text&#10;&#10;Description automatically generated">
            <a:extLst>
              <a:ext uri="{FF2B5EF4-FFF2-40B4-BE49-F238E27FC236}">
                <a16:creationId xmlns:a16="http://schemas.microsoft.com/office/drawing/2014/main" id="{138ED335-31AC-A7F0-BF6D-57FDC1B1B1D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157047" y="2126702"/>
            <a:ext cx="7877906" cy="3200400"/>
          </a:xfrm>
          <a:prstGeom prst="rect">
            <a:avLst/>
          </a:prstGeom>
        </p:spPr>
      </p:pic>
    </p:spTree>
    <p:extLst>
      <p:ext uri="{BB962C8B-B14F-4D97-AF65-F5344CB8AC3E}">
        <p14:creationId xmlns:p14="http://schemas.microsoft.com/office/powerpoint/2010/main" val="3541120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DF91E-572E-E6B8-FC1F-520857F47939}"/>
              </a:ext>
            </a:extLst>
          </p:cNvPr>
          <p:cNvSpPr>
            <a:spLocks noGrp="1"/>
          </p:cNvSpPr>
          <p:nvPr>
            <p:ph type="title"/>
          </p:nvPr>
        </p:nvSpPr>
        <p:spPr/>
        <p:txBody>
          <a:bodyPr/>
          <a:lstStyle/>
          <a:p>
            <a:r>
              <a:rPr lang="en-US" dirty="0"/>
              <a:t>Approved Meeting Dates</a:t>
            </a:r>
          </a:p>
        </p:txBody>
      </p:sp>
      <p:sp>
        <p:nvSpPr>
          <p:cNvPr id="3" name="Text Placeholder 2">
            <a:extLst>
              <a:ext uri="{FF2B5EF4-FFF2-40B4-BE49-F238E27FC236}">
                <a16:creationId xmlns:a16="http://schemas.microsoft.com/office/drawing/2014/main" id="{F180ABE3-F085-B681-A473-47100AD80D25}"/>
              </a:ext>
            </a:extLst>
          </p:cNvPr>
          <p:cNvSpPr>
            <a:spLocks noGrp="1"/>
          </p:cNvSpPr>
          <p:nvPr>
            <p:ph type="body" idx="1"/>
          </p:nvPr>
        </p:nvSpPr>
        <p:spPr/>
        <p:txBody>
          <a:bodyPr/>
          <a:lstStyle/>
          <a:p>
            <a:pPr algn="l">
              <a:buFont typeface="Arial" panose="020B0604020202020204" pitchFamily="34" charset="0"/>
              <a:buChar char="•"/>
            </a:pPr>
            <a:r>
              <a:rPr lang="en-US" b="0" i="0" dirty="0">
                <a:solidFill>
                  <a:srgbClr val="424242"/>
                </a:solidFill>
                <a:effectLst/>
                <a:latin typeface="Calibri" panose="020F0502020204030204" pitchFamily="34" charset="0"/>
              </a:rPr>
              <a:t> </a:t>
            </a:r>
            <a:r>
              <a:rPr lang="en-US" b="0" i="0" dirty="0">
                <a:solidFill>
                  <a:schemeClr val="bg1">
                    <a:lumMod val="75000"/>
                  </a:schemeClr>
                </a:solidFill>
                <a:effectLst/>
                <a:latin typeface="Calibri" panose="020F0502020204030204" pitchFamily="34" charset="0"/>
              </a:rPr>
              <a:t>Wednesday, 9/06/23  4 p.m.</a:t>
            </a:r>
          </a:p>
          <a:p>
            <a:pPr algn="l">
              <a:buFont typeface="Arial" panose="020B0604020202020204" pitchFamily="34" charset="0"/>
              <a:buChar char="•"/>
            </a:pPr>
            <a:r>
              <a:rPr lang="en-US" b="0" i="0" dirty="0">
                <a:solidFill>
                  <a:schemeClr val="bg1">
                    <a:lumMod val="75000"/>
                  </a:schemeClr>
                </a:solidFill>
                <a:effectLst/>
                <a:latin typeface="Calibri" panose="020F0502020204030204" pitchFamily="34" charset="0"/>
              </a:rPr>
              <a:t> Thursday, 11/30/23  4 p.m.</a:t>
            </a:r>
          </a:p>
          <a:p>
            <a:pPr algn="l">
              <a:buFont typeface="Arial" panose="020B0604020202020204" pitchFamily="34" charset="0"/>
              <a:buChar char="•"/>
            </a:pPr>
            <a:r>
              <a:rPr lang="en-US" b="0" i="0" dirty="0">
                <a:solidFill>
                  <a:srgbClr val="424242"/>
                </a:solidFill>
                <a:effectLst/>
                <a:latin typeface="Calibri" panose="020F0502020204030204" pitchFamily="34" charset="0"/>
              </a:rPr>
              <a:t> </a:t>
            </a:r>
            <a:r>
              <a:rPr lang="en-US" b="1" i="0" dirty="0">
                <a:solidFill>
                  <a:srgbClr val="424242"/>
                </a:solidFill>
                <a:effectLst/>
                <a:latin typeface="Calibri" panose="020F0502020204030204" pitchFamily="34" charset="0"/>
              </a:rPr>
              <a:t>Thursday, 1/25/24  4 p.m.</a:t>
            </a:r>
          </a:p>
          <a:p>
            <a:pPr algn="l">
              <a:buFont typeface="Arial" panose="020B0604020202020204" pitchFamily="34" charset="0"/>
              <a:buChar char="•"/>
            </a:pPr>
            <a:r>
              <a:rPr lang="en-US" b="0" i="0" dirty="0">
                <a:solidFill>
                  <a:srgbClr val="424242"/>
                </a:solidFill>
                <a:effectLst/>
                <a:latin typeface="Calibri" panose="020F0502020204030204" pitchFamily="34" charset="0"/>
              </a:rPr>
              <a:t> Thursday, 2/08/24  4 p.m.</a:t>
            </a:r>
          </a:p>
          <a:p>
            <a:pPr algn="l">
              <a:buFont typeface="Arial" panose="020B0604020202020204" pitchFamily="34" charset="0"/>
              <a:buChar char="•"/>
            </a:pPr>
            <a:r>
              <a:rPr lang="en-US" b="0" i="0" dirty="0">
                <a:solidFill>
                  <a:srgbClr val="424242"/>
                </a:solidFill>
                <a:effectLst/>
                <a:latin typeface="Calibri" panose="020F0502020204030204" pitchFamily="34" charset="0"/>
              </a:rPr>
              <a:t> Thursday, 2/29/24  4 p.m.</a:t>
            </a:r>
          </a:p>
          <a:p>
            <a:pPr algn="l">
              <a:buFont typeface="Arial" panose="020B0604020202020204" pitchFamily="34" charset="0"/>
              <a:buChar char="•"/>
            </a:pPr>
            <a:r>
              <a:rPr lang="en-US" b="0" i="0" dirty="0">
                <a:solidFill>
                  <a:srgbClr val="424242"/>
                </a:solidFill>
                <a:effectLst/>
                <a:latin typeface="Calibri" panose="020F0502020204030204" pitchFamily="34" charset="0"/>
              </a:rPr>
              <a:t> Monday, 3/04/24  4 p.m.  </a:t>
            </a:r>
          </a:p>
          <a:p>
            <a:pPr marL="0" marR="0" algn="l">
              <a:buFont typeface="Arial" panose="020B0604020202020204" pitchFamily="34" charset="0"/>
              <a:buChar char="•"/>
            </a:pPr>
            <a:r>
              <a:rPr lang="en-US" b="0" i="0" dirty="0">
                <a:solidFill>
                  <a:srgbClr val="424242"/>
                </a:solidFill>
                <a:effectLst/>
                <a:latin typeface="Calibri" panose="020F0502020204030204" pitchFamily="34" charset="0"/>
              </a:rPr>
              <a:t>   Thursday, 5/16/23  4 p.m.</a:t>
            </a:r>
          </a:p>
          <a:p>
            <a:endParaRPr lang="en-US" dirty="0"/>
          </a:p>
        </p:txBody>
      </p:sp>
    </p:spTree>
    <p:extLst>
      <p:ext uri="{BB962C8B-B14F-4D97-AF65-F5344CB8AC3E}">
        <p14:creationId xmlns:p14="http://schemas.microsoft.com/office/powerpoint/2010/main" val="3538868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4" name="TextBox 3">
            <a:extLst>
              <a:ext uri="{FF2B5EF4-FFF2-40B4-BE49-F238E27FC236}">
                <a16:creationId xmlns:a16="http://schemas.microsoft.com/office/drawing/2014/main" id="{C0B9551C-D662-D501-8594-1889C41F147F}"/>
              </a:ext>
            </a:extLst>
          </p:cNvPr>
          <p:cNvSpPr txBox="1"/>
          <p:nvPr/>
        </p:nvSpPr>
        <p:spPr>
          <a:xfrm>
            <a:off x="2959661" y="871912"/>
            <a:ext cx="6097348" cy="5204886"/>
          </a:xfrm>
          <a:prstGeom prst="rect">
            <a:avLst/>
          </a:prstGeom>
          <a:noFill/>
        </p:spPr>
        <p:txBody>
          <a:bodyPr wrap="square">
            <a:spAutoFit/>
          </a:bodyPr>
          <a:lstStyle/>
          <a:p>
            <a:pPr marL="0" marR="0" algn="ctr">
              <a:lnSpc>
                <a:spcPct val="107000"/>
              </a:lnSpc>
              <a:spcBef>
                <a:spcPts val="0"/>
              </a:spcBef>
              <a:spcAft>
                <a:spcPts val="0"/>
              </a:spcAft>
            </a:pPr>
            <a:r>
              <a:rPr lang="en-US" sz="1600" i="1" dirty="0">
                <a:effectLst/>
                <a:latin typeface="Calibri" panose="020F05020202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Arial" panose="020B0604020202020204" pitchFamily="34" charset="0"/>
              </a:rPr>
              <a:t>Atlanta College and Career Academy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Date: </a:t>
            </a:r>
            <a:r>
              <a:rPr lang="en-US" sz="1400" b="1" dirty="0">
                <a:solidFill>
                  <a:srgbClr val="4472C4"/>
                </a:solidFill>
                <a:effectLst/>
                <a:latin typeface="Calibri" panose="020F0502020204030204" pitchFamily="34" charset="0"/>
                <a:ea typeface="Calibri" panose="020F0502020204030204" pitchFamily="34" charset="0"/>
                <a:cs typeface="Arial" panose="020B0604020202020204" pitchFamily="34" charset="0"/>
              </a:rPr>
              <a:t>November 30, 2023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Time: </a:t>
            </a:r>
            <a:r>
              <a:rPr lang="en-US" sz="1400" b="1" dirty="0">
                <a:solidFill>
                  <a:srgbClr val="4472C4"/>
                </a:solidFill>
                <a:effectLst/>
                <a:latin typeface="Calibri" panose="020F0502020204030204" pitchFamily="34" charset="0"/>
                <a:ea typeface="Calibri" panose="020F0502020204030204" pitchFamily="34" charset="0"/>
                <a:cs typeface="Arial" panose="020B0604020202020204" pitchFamily="34" charset="0"/>
              </a:rPr>
              <a:t>4 p.m.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Location: </a:t>
            </a:r>
            <a:r>
              <a:rPr lang="en-US" sz="1400" b="1" dirty="0">
                <a:solidFill>
                  <a:srgbClr val="4472C4"/>
                </a:solidFill>
                <a:effectLst/>
                <a:latin typeface="Calibri" panose="020F0502020204030204" pitchFamily="34" charset="0"/>
                <a:ea typeface="Calibri" panose="020F0502020204030204" pitchFamily="34" charset="0"/>
                <a:cs typeface="Arial" panose="020B0604020202020204" pitchFamily="34" charset="0"/>
              </a:rPr>
              <a:t>1090 Windsor Street S.W.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i="1" dirty="0">
                <a:effectLst/>
                <a:latin typeface="Calibri" panose="020F05020202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ED7D31"/>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Call to Order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ED7D31"/>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Roll Call; Establish Quorum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ED7D31"/>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Action Items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Approval of Agenda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Fill Vacant Seats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Approval of Previous Minutes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ED7D31"/>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Information Items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Principal’s Report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Peach Education Tax Credit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ED7D31"/>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Announcements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Clr>
                <a:srgbClr val="ED7D31"/>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Adjournment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br>
              <a:rPr lang="en-US" sz="1200" b="1" dirty="0">
                <a:effectLst/>
                <a:latin typeface="Calibri" panose="020F0502020204030204" pitchFamily="34" charset="0"/>
                <a:ea typeface="Calibri" panose="020F0502020204030204" pitchFamily="34" charset="0"/>
                <a:cs typeface="Arial" panose="020B0604020202020204" pitchFamily="34" charset="0"/>
              </a:rPr>
            </a:br>
            <a:endParaRPr lang="en-US" dirty="0">
              <a:effectLst/>
            </a:endParaRPr>
          </a:p>
          <a:p>
            <a:br>
              <a:rPr lang="en-US" sz="1100" dirty="0">
                <a:effectLst/>
                <a:latin typeface="Calibri" panose="020F0502020204030204" pitchFamily="34" charset="0"/>
                <a:ea typeface="Calibri" panose="020F0502020204030204" pitchFamily="34" charset="0"/>
                <a:cs typeface="Times New Roman" panose="02020603050405020304" pitchFamily="18" charset="0"/>
              </a:rPr>
            </a:br>
            <a:br>
              <a:rPr lang="en-US" sz="1200" b="1" dirty="0">
                <a:effectLst/>
                <a:latin typeface="Calibri" panose="020F0502020204030204" pitchFamily="34" charset="0"/>
                <a:ea typeface="Calibri" panose="020F0502020204030204" pitchFamily="34" charset="0"/>
                <a:cs typeface="Arial" panose="020B0604020202020204" pitchFamily="34" charset="0"/>
              </a:rPr>
            </a:br>
            <a:endParaRPr lang="en-US" dirty="0">
              <a:effectLst/>
            </a:endParaRPr>
          </a:p>
          <a:p>
            <a:br>
              <a:rPr lang="en-US" sz="1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2447671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3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0D85AB"/>
              </a:buClr>
              <a:buSzPts val="4800"/>
              <a:buFont typeface="Calibri"/>
              <a:buNone/>
            </a:pPr>
            <a:r>
              <a:rPr lang="en-US"/>
              <a:t>Thank you!</a:t>
            </a:r>
            <a:endParaRPr/>
          </a:p>
        </p:txBody>
      </p:sp>
      <p:pic>
        <p:nvPicPr>
          <p:cNvPr id="433" name="Google Shape;433;p30" descr="Team-Based Learning: 2016 JGME-ALiEM Hot Topics in Medical ..."/>
          <p:cNvPicPr preferRelativeResize="0">
            <a:picLocks noGrp="1"/>
          </p:cNvPicPr>
          <p:nvPr>
            <p:ph type="body" idx="1"/>
          </p:nvPr>
        </p:nvPicPr>
        <p:blipFill rotWithShape="1">
          <a:blip r:embed="rId3">
            <a:alphaModFix/>
          </a:blip>
          <a:srcRect/>
          <a:stretch/>
        </p:blipFill>
        <p:spPr>
          <a:xfrm>
            <a:off x="2907983" y="1846263"/>
            <a:ext cx="6436360" cy="4022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8E18A-4AD9-424A-AE09-17737A40B496}"/>
              </a:ext>
            </a:extLst>
          </p:cNvPr>
          <p:cNvSpPr>
            <a:spLocks noGrp="1"/>
          </p:cNvSpPr>
          <p:nvPr>
            <p:ph type="title"/>
          </p:nvPr>
        </p:nvSpPr>
        <p:spPr/>
        <p:txBody>
          <a:bodyPr/>
          <a:lstStyle/>
          <a:p>
            <a:r>
              <a:rPr lang="en-US" dirty="0"/>
              <a:t>Public Comment</a:t>
            </a:r>
          </a:p>
        </p:txBody>
      </p:sp>
      <p:sp>
        <p:nvSpPr>
          <p:cNvPr id="3" name="Content Placeholder 2">
            <a:extLst>
              <a:ext uri="{FF2B5EF4-FFF2-40B4-BE49-F238E27FC236}">
                <a16:creationId xmlns:a16="http://schemas.microsoft.com/office/drawing/2014/main" id="{B5CA8423-981F-407E-BA1E-92A6646EA196}"/>
              </a:ext>
            </a:extLst>
          </p:cNvPr>
          <p:cNvSpPr>
            <a:spLocks noGrp="1"/>
          </p:cNvSpPr>
          <p:nvPr>
            <p:ph idx="1"/>
          </p:nvPr>
        </p:nvSpPr>
        <p:spPr/>
        <p:txBody>
          <a:bodyPr>
            <a:normAutofit/>
          </a:bodyPr>
          <a:lstStyle/>
          <a:p>
            <a:pPr lvl="0">
              <a:lnSpc>
                <a:spcPct val="100000"/>
              </a:lnSpc>
            </a:pPr>
            <a:r>
              <a:rPr lang="en-US" b="1" dirty="0"/>
              <a:t>Thank you for joining us!  </a:t>
            </a:r>
          </a:p>
          <a:p>
            <a:pPr lvl="0">
              <a:lnSpc>
                <a:spcPct val="100000"/>
              </a:lnSpc>
            </a:pPr>
            <a:r>
              <a:rPr lang="en-US" dirty="0"/>
              <a:t>Interested in addressing the board today?  Please sign up at the entry table and you will have the opportunity to address the board at the end of today’s meeting.  Each participant will be given two minutes to address the board during Public Comment.</a:t>
            </a:r>
          </a:p>
        </p:txBody>
      </p:sp>
      <p:sp>
        <p:nvSpPr>
          <p:cNvPr id="4" name="Slide Number Placeholder 3">
            <a:extLst>
              <a:ext uri="{FF2B5EF4-FFF2-40B4-BE49-F238E27FC236}">
                <a16:creationId xmlns:a16="http://schemas.microsoft.com/office/drawing/2014/main" id="{020E215E-BC72-4E84-BB3F-5AF5901CEE5F}"/>
              </a:ext>
            </a:extLst>
          </p:cNvPr>
          <p:cNvSpPr>
            <a:spLocks noGrp="1"/>
          </p:cNvSpPr>
          <p:nvPr>
            <p:ph type="sldNum" sz="quarter" idx="12"/>
          </p:nvPr>
        </p:nvSpPr>
        <p:spPr/>
        <p:txBody>
          <a:bodyPr/>
          <a:lstStyle/>
          <a:p>
            <a:fld id="{3D6C3DC6-EF6E-8948-BFE6-808D46D584D8}" type="slidenum">
              <a:rPr lang="en-US" smtClean="0"/>
              <a:t>4</a:t>
            </a:fld>
            <a:endParaRPr lang="en-US" dirty="0"/>
          </a:p>
        </p:txBody>
      </p:sp>
    </p:spTree>
    <p:extLst>
      <p:ext uri="{BB962C8B-B14F-4D97-AF65-F5344CB8AC3E}">
        <p14:creationId xmlns:p14="http://schemas.microsoft.com/office/powerpoint/2010/main" val="2007961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4"/>
        <p:cNvGrpSpPr/>
        <p:nvPr/>
      </p:nvGrpSpPr>
      <p:grpSpPr>
        <a:xfrm>
          <a:off x="0" y="0"/>
          <a:ext cx="0" cy="0"/>
          <a:chOff x="0" y="0"/>
          <a:chExt cx="0" cy="0"/>
        </a:xfrm>
      </p:grpSpPr>
      <p:sp>
        <p:nvSpPr>
          <p:cNvPr id="205" name="Google Shape;205;p3"/>
          <p:cNvSpPr/>
          <p:nvPr/>
        </p:nvSpPr>
        <p:spPr>
          <a:xfrm>
            <a:off x="0" y="0"/>
            <a:ext cx="1218631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6" name="Google Shape;206;p3"/>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txBox="1">
            <a:spLocks noGrp="1"/>
          </p:cNvSpPr>
          <p:nvPr>
            <p:ph type="title"/>
          </p:nvPr>
        </p:nvSpPr>
        <p:spPr>
          <a:xfrm>
            <a:off x="492370" y="516835"/>
            <a:ext cx="3084844" cy="5772840"/>
          </a:xfrm>
          <a:prstGeom prst="rect">
            <a:avLst/>
          </a:prstGeom>
          <a:noFill/>
          <a:ln>
            <a:noFill/>
          </a:ln>
        </p:spPr>
        <p:txBody>
          <a:bodyPr spcFirstLastPara="1" wrap="square" lIns="91425" tIns="45700" rIns="91425" bIns="45700" anchor="ctr" anchorCtr="0">
            <a:normAutofit/>
          </a:bodyPr>
          <a:lstStyle/>
          <a:p>
            <a:pPr marL="0" lvl="0" indent="0" algn="l" rtl="0">
              <a:lnSpc>
                <a:spcPct val="85000"/>
              </a:lnSpc>
              <a:spcBef>
                <a:spcPts val="0"/>
              </a:spcBef>
              <a:spcAft>
                <a:spcPts val="0"/>
              </a:spcAft>
              <a:buClr>
                <a:srgbClr val="FFFFFF"/>
              </a:buClr>
              <a:buSzPts val="3600"/>
              <a:buFont typeface="Calibri"/>
              <a:buNone/>
            </a:pPr>
            <a:r>
              <a:rPr lang="en-US" sz="3600" dirty="0">
                <a:solidFill>
                  <a:srgbClr val="FFFFFF"/>
                </a:solidFill>
              </a:rPr>
              <a:t>Virtual Meeting Norms</a:t>
            </a:r>
            <a:endParaRPr dirty="0"/>
          </a:p>
        </p:txBody>
      </p:sp>
      <p:sp>
        <p:nvSpPr>
          <p:cNvPr id="208" name="Google Shape;208;p3"/>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 name="Google Shape;209;p3"/>
          <p:cNvGrpSpPr/>
          <p:nvPr/>
        </p:nvGrpSpPr>
        <p:grpSpPr>
          <a:xfrm>
            <a:off x="4741863" y="643210"/>
            <a:ext cx="6797675" cy="5643017"/>
            <a:chOff x="0" y="3447"/>
            <a:chExt cx="6797675" cy="5643017"/>
          </a:xfrm>
        </p:grpSpPr>
        <p:sp>
          <p:nvSpPr>
            <p:cNvPr id="210" name="Google Shape;210;p3"/>
            <p:cNvSpPr/>
            <p:nvPr/>
          </p:nvSpPr>
          <p:spPr>
            <a:xfrm>
              <a:off x="0" y="3447"/>
              <a:ext cx="6797675" cy="1192549"/>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360746" y="271771"/>
              <a:ext cx="656543" cy="655902"/>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1378035" y="3447"/>
              <a:ext cx="5113403" cy="11937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txBox="1"/>
            <p:nvPr/>
          </p:nvSpPr>
          <p:spPr>
            <a:xfrm>
              <a:off x="1378035" y="3447"/>
              <a:ext cx="5113403" cy="1193715"/>
            </a:xfrm>
            <a:prstGeom prst="rect">
              <a:avLst/>
            </a:prstGeom>
            <a:noFill/>
            <a:ln>
              <a:noFill/>
            </a:ln>
          </p:spPr>
          <p:txBody>
            <a:bodyPr spcFirstLastPara="1" wrap="square" lIns="126325" tIns="126325" rIns="126325" bIns="126325" anchor="ctr" anchorCtr="0">
              <a:noAutofit/>
            </a:bodyPr>
            <a:lstStyle/>
            <a:p>
              <a:pPr marL="0" marR="0" lvl="0" indent="0" algn="l" rtl="0">
                <a:lnSpc>
                  <a:spcPct val="90000"/>
                </a:lnSpc>
                <a:spcBef>
                  <a:spcPts val="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Mics on Mute</a:t>
              </a:r>
              <a:endParaRPr/>
            </a:p>
          </p:txBody>
        </p:sp>
        <p:sp>
          <p:nvSpPr>
            <p:cNvPr id="214" name="Google Shape;214;p3"/>
            <p:cNvSpPr/>
            <p:nvPr/>
          </p:nvSpPr>
          <p:spPr>
            <a:xfrm>
              <a:off x="0" y="1486548"/>
              <a:ext cx="6797675" cy="1192549"/>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360746" y="1754871"/>
              <a:ext cx="656543" cy="655902"/>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1378035" y="1486548"/>
              <a:ext cx="5113403" cy="11937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txBox="1"/>
            <p:nvPr/>
          </p:nvSpPr>
          <p:spPr>
            <a:xfrm>
              <a:off x="1378035" y="1486548"/>
              <a:ext cx="5113403" cy="1193715"/>
            </a:xfrm>
            <a:prstGeom prst="rect">
              <a:avLst/>
            </a:prstGeom>
            <a:noFill/>
            <a:ln>
              <a:noFill/>
            </a:ln>
          </p:spPr>
          <p:txBody>
            <a:bodyPr spcFirstLastPara="1" wrap="square" lIns="126325" tIns="126325" rIns="126325" bIns="126325" anchor="ctr" anchorCtr="0">
              <a:noAutofit/>
            </a:bodyPr>
            <a:lstStyle/>
            <a:p>
              <a:pPr marL="0" marR="0" lvl="0" indent="0" algn="l" rtl="0">
                <a:lnSpc>
                  <a:spcPct val="90000"/>
                </a:lnSpc>
                <a:spcBef>
                  <a:spcPts val="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Actively Engage</a:t>
              </a:r>
              <a:endParaRPr/>
            </a:p>
          </p:txBody>
        </p:sp>
        <p:sp>
          <p:nvSpPr>
            <p:cNvPr id="218" name="Google Shape;218;p3"/>
            <p:cNvSpPr/>
            <p:nvPr/>
          </p:nvSpPr>
          <p:spPr>
            <a:xfrm>
              <a:off x="0" y="2969648"/>
              <a:ext cx="6797675" cy="1192549"/>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360746" y="3237972"/>
              <a:ext cx="656543" cy="655902"/>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1378035" y="2969648"/>
              <a:ext cx="5113403" cy="11937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txBox="1"/>
            <p:nvPr/>
          </p:nvSpPr>
          <p:spPr>
            <a:xfrm>
              <a:off x="1378035" y="2969648"/>
              <a:ext cx="5113403" cy="1193715"/>
            </a:xfrm>
            <a:prstGeom prst="rect">
              <a:avLst/>
            </a:prstGeom>
            <a:noFill/>
            <a:ln>
              <a:noFill/>
            </a:ln>
          </p:spPr>
          <p:txBody>
            <a:bodyPr spcFirstLastPara="1" wrap="square" lIns="126325" tIns="126325" rIns="126325" bIns="126325" anchor="ctr" anchorCtr="0">
              <a:noAutofit/>
            </a:bodyPr>
            <a:lstStyle/>
            <a:p>
              <a:pPr marL="0" marR="0" lvl="0" indent="0" algn="l" rtl="0">
                <a:lnSpc>
                  <a:spcPct val="90000"/>
                </a:lnSpc>
                <a:spcBef>
                  <a:spcPts val="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Cameras On</a:t>
              </a:r>
              <a:endParaRPr/>
            </a:p>
          </p:txBody>
        </p:sp>
        <p:sp>
          <p:nvSpPr>
            <p:cNvPr id="222" name="Google Shape;222;p3"/>
            <p:cNvSpPr/>
            <p:nvPr/>
          </p:nvSpPr>
          <p:spPr>
            <a:xfrm>
              <a:off x="0" y="4452749"/>
              <a:ext cx="6797675" cy="1192549"/>
            </a:xfrm>
            <a:prstGeom prst="roundRect">
              <a:avLst>
                <a:gd name="adj" fmla="val 10000"/>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361098" y="4721072"/>
              <a:ext cx="656543" cy="655902"/>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1378740" y="4452749"/>
              <a:ext cx="5113403" cy="119371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txBox="1"/>
            <p:nvPr/>
          </p:nvSpPr>
          <p:spPr>
            <a:xfrm>
              <a:off x="1378740" y="4452749"/>
              <a:ext cx="5113403" cy="1193715"/>
            </a:xfrm>
            <a:prstGeom prst="rect">
              <a:avLst/>
            </a:prstGeom>
            <a:noFill/>
            <a:ln>
              <a:noFill/>
            </a:ln>
          </p:spPr>
          <p:txBody>
            <a:bodyPr spcFirstLastPara="1" wrap="square" lIns="126325" tIns="126325" rIns="126325" bIns="126325" anchor="ctr" anchorCtr="0">
              <a:noAutofit/>
            </a:bodyPr>
            <a:lstStyle/>
            <a:p>
              <a:pPr marL="0" marR="0" lvl="0" indent="0" algn="l" rtl="0">
                <a:lnSpc>
                  <a:spcPct val="90000"/>
                </a:lnSpc>
                <a:spcBef>
                  <a:spcPts val="0"/>
                </a:spcBef>
                <a:spcAft>
                  <a:spcPts val="0"/>
                </a:spcAft>
                <a:buClr>
                  <a:schemeClr val="dk1"/>
                </a:buClr>
                <a:buSzPts val="1400"/>
                <a:buFont typeface="Calibri"/>
                <a:buNone/>
              </a:pPr>
              <a:r>
                <a:rPr lang="en-US" sz="1100" b="1" i="0" u="sng" strike="noStrike" cap="none" dirty="0">
                  <a:solidFill>
                    <a:schemeClr val="dk1"/>
                  </a:solidFill>
                  <a:latin typeface="Calibri"/>
                  <a:ea typeface="Calibri"/>
                  <a:cs typeface="Calibri"/>
                  <a:sym typeface="Calibri"/>
                </a:rPr>
                <a:t>Non-ACCA Board Members:  </a:t>
              </a:r>
            </a:p>
            <a:p>
              <a:pPr marL="0" marR="0" lvl="0" indent="0" algn="l" rtl="0">
                <a:lnSpc>
                  <a:spcPct val="90000"/>
                </a:lnSpc>
                <a:spcBef>
                  <a:spcPts val="0"/>
                </a:spcBef>
                <a:spcAft>
                  <a:spcPts val="0"/>
                </a:spcAft>
                <a:buClr>
                  <a:schemeClr val="dk1"/>
                </a:buClr>
                <a:buSzPts val="1400"/>
                <a:buFont typeface="Calibri"/>
                <a:buNone/>
              </a:pPr>
              <a:r>
                <a:rPr lang="en-US" sz="1100" dirty="0">
                  <a:solidFill>
                    <a:schemeClr val="dk1"/>
                  </a:solidFill>
                  <a:latin typeface="Calibri"/>
                  <a:ea typeface="Calibri"/>
                  <a:cs typeface="Calibri"/>
                  <a:sym typeface="Calibri"/>
                </a:rPr>
                <a:t>Thank you for taking time out </a:t>
              </a:r>
              <a:r>
                <a:rPr lang="en-US" sz="1100" b="0" i="0" u="none" strike="noStrike" cap="none" dirty="0">
                  <a:solidFill>
                    <a:schemeClr val="dk1"/>
                  </a:solidFill>
                  <a:latin typeface="Calibri"/>
                  <a:ea typeface="Calibri"/>
                  <a:cs typeface="Calibri"/>
                  <a:sym typeface="Calibri"/>
                </a:rPr>
                <a:t>of your schedules to support the great work happening at ACCA.  We appreciate you! </a:t>
              </a:r>
              <a:endParaRPr sz="1100" dirty="0"/>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4" name="TextBox 3">
            <a:extLst>
              <a:ext uri="{FF2B5EF4-FFF2-40B4-BE49-F238E27FC236}">
                <a16:creationId xmlns:a16="http://schemas.microsoft.com/office/drawing/2014/main" id="{C0B9551C-D662-D501-8594-1889C41F147F}"/>
              </a:ext>
            </a:extLst>
          </p:cNvPr>
          <p:cNvSpPr txBox="1"/>
          <p:nvPr/>
        </p:nvSpPr>
        <p:spPr>
          <a:xfrm>
            <a:off x="2959661" y="871912"/>
            <a:ext cx="6097348" cy="5204886"/>
          </a:xfrm>
          <a:prstGeom prst="rect">
            <a:avLst/>
          </a:prstGeom>
          <a:noFill/>
        </p:spPr>
        <p:txBody>
          <a:bodyPr wrap="square">
            <a:spAutoFit/>
          </a:bodyPr>
          <a:lstStyle/>
          <a:p>
            <a:pPr marL="0" marR="0" algn="ctr">
              <a:lnSpc>
                <a:spcPct val="107000"/>
              </a:lnSpc>
              <a:spcBef>
                <a:spcPts val="0"/>
              </a:spcBef>
              <a:spcAft>
                <a:spcPts val="0"/>
              </a:spcAft>
            </a:pPr>
            <a:r>
              <a:rPr lang="en-US" sz="1600" i="1" dirty="0">
                <a:effectLst/>
                <a:latin typeface="Calibri" panose="020F05020202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Arial" panose="020B0604020202020204" pitchFamily="34" charset="0"/>
              </a:rPr>
              <a:t>Atlanta College and Career Academy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Date: </a:t>
            </a:r>
            <a:r>
              <a:rPr lang="en-US" sz="1400" b="1" dirty="0">
                <a:solidFill>
                  <a:srgbClr val="4472C4"/>
                </a:solidFill>
                <a:effectLst/>
                <a:latin typeface="Calibri" panose="020F0502020204030204" pitchFamily="34" charset="0"/>
                <a:ea typeface="Calibri" panose="020F0502020204030204" pitchFamily="34" charset="0"/>
                <a:cs typeface="Arial" panose="020B0604020202020204" pitchFamily="34" charset="0"/>
              </a:rPr>
              <a:t>November 30, 2023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Time: </a:t>
            </a:r>
            <a:r>
              <a:rPr lang="en-US" sz="1400" b="1" dirty="0">
                <a:solidFill>
                  <a:srgbClr val="4472C4"/>
                </a:solidFill>
                <a:effectLst/>
                <a:latin typeface="Calibri" panose="020F0502020204030204" pitchFamily="34" charset="0"/>
                <a:ea typeface="Calibri" panose="020F0502020204030204" pitchFamily="34" charset="0"/>
                <a:cs typeface="Arial" panose="020B0604020202020204" pitchFamily="34" charset="0"/>
              </a:rPr>
              <a:t>4 p.m.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Arial" panose="020B0604020202020204" pitchFamily="34" charset="0"/>
              </a:rPr>
              <a:t>Location: </a:t>
            </a:r>
            <a:r>
              <a:rPr lang="en-US" sz="1400" b="1" dirty="0">
                <a:solidFill>
                  <a:srgbClr val="4472C4"/>
                </a:solidFill>
                <a:effectLst/>
                <a:latin typeface="Calibri" panose="020F0502020204030204" pitchFamily="34" charset="0"/>
                <a:ea typeface="Calibri" panose="020F0502020204030204" pitchFamily="34" charset="0"/>
                <a:cs typeface="Arial" panose="020B0604020202020204" pitchFamily="34" charset="0"/>
              </a:rPr>
              <a:t>1090 Windsor Street S.W.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i="1" dirty="0">
                <a:effectLst/>
                <a:latin typeface="Calibri" panose="020F050202020403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ED7D31"/>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Call to Order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ED7D31"/>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Roll Call; Establish Quorum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ED7D31"/>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Action Items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Approval of Agenda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Fill Vacant Seats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Approval of Previous Minutes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ED7D31"/>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Information Items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Principal’s Report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UcPeriod"/>
            </a:pPr>
            <a:r>
              <a:rPr lang="en-US" sz="1200" dirty="0">
                <a:effectLst/>
                <a:latin typeface="Calibri" panose="020F0502020204030204" pitchFamily="34" charset="0"/>
                <a:ea typeface="Calibri" panose="020F0502020204030204" pitchFamily="34" charset="0"/>
                <a:cs typeface="Arial" panose="020B0604020202020204" pitchFamily="34" charset="0"/>
              </a:rPr>
              <a:t>Peach Education Tax Credit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ED7D31"/>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Announcements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Clr>
                <a:srgbClr val="ED7D31"/>
              </a:buClr>
              <a:buFont typeface="+mj-lt"/>
              <a:buAutoNum type="romanUcPeriod"/>
            </a:pPr>
            <a:r>
              <a:rPr lang="en-US" sz="1200" b="1" dirty="0">
                <a:effectLst/>
                <a:latin typeface="Calibri" panose="020F0502020204030204" pitchFamily="34" charset="0"/>
                <a:ea typeface="Calibri" panose="020F0502020204030204" pitchFamily="34" charset="0"/>
                <a:cs typeface="Arial" panose="020B0604020202020204" pitchFamily="34" charset="0"/>
              </a:rPr>
              <a:t>Adjournment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br>
              <a:rPr lang="en-US" sz="1200" b="1" dirty="0">
                <a:effectLst/>
                <a:latin typeface="Calibri" panose="020F0502020204030204" pitchFamily="34" charset="0"/>
                <a:ea typeface="Calibri" panose="020F0502020204030204" pitchFamily="34" charset="0"/>
                <a:cs typeface="Arial" panose="020B0604020202020204" pitchFamily="34" charset="0"/>
              </a:rPr>
            </a:br>
            <a:endParaRPr lang="en-US" dirty="0">
              <a:effectLst/>
            </a:endParaRPr>
          </a:p>
          <a:p>
            <a:br>
              <a:rPr lang="en-US" sz="1100" dirty="0">
                <a:effectLst/>
                <a:latin typeface="Calibri" panose="020F0502020204030204" pitchFamily="34" charset="0"/>
                <a:ea typeface="Calibri" panose="020F0502020204030204" pitchFamily="34" charset="0"/>
                <a:cs typeface="Times New Roman" panose="02020603050405020304" pitchFamily="18" charset="0"/>
              </a:rPr>
            </a:br>
            <a:br>
              <a:rPr lang="en-US" sz="1200" b="1" dirty="0">
                <a:effectLst/>
                <a:latin typeface="Calibri" panose="020F0502020204030204" pitchFamily="34" charset="0"/>
                <a:ea typeface="Calibri" panose="020F0502020204030204" pitchFamily="34" charset="0"/>
                <a:cs typeface="Arial" panose="020B0604020202020204" pitchFamily="34" charset="0"/>
              </a:rPr>
            </a:br>
            <a:endParaRPr lang="en-US" dirty="0">
              <a:effectLst/>
            </a:endParaRPr>
          </a:p>
          <a:p>
            <a:br>
              <a:rPr lang="en-US" sz="1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4"/>
        <p:cNvGrpSpPr/>
        <p:nvPr/>
      </p:nvGrpSpPr>
      <p:grpSpPr>
        <a:xfrm>
          <a:off x="0" y="0"/>
          <a:ext cx="0" cy="0"/>
          <a:chOff x="0" y="0"/>
          <a:chExt cx="0" cy="0"/>
        </a:xfrm>
      </p:grpSpPr>
      <p:sp>
        <p:nvSpPr>
          <p:cNvPr id="245" name="Google Shape;245;p6"/>
          <p:cNvSpPr/>
          <p:nvPr/>
        </p:nvSpPr>
        <p:spPr>
          <a:xfrm>
            <a:off x="0" y="0"/>
            <a:ext cx="1218631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6" name="Google Shape;246;p6"/>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6"/>
          <p:cNvSpPr txBox="1">
            <a:spLocks noGrp="1"/>
          </p:cNvSpPr>
          <p:nvPr>
            <p:ph type="title"/>
          </p:nvPr>
        </p:nvSpPr>
        <p:spPr>
          <a:xfrm>
            <a:off x="492370" y="516835"/>
            <a:ext cx="3084844" cy="5772840"/>
          </a:xfrm>
          <a:prstGeom prst="rect">
            <a:avLst/>
          </a:prstGeom>
          <a:noFill/>
          <a:ln>
            <a:noFill/>
          </a:ln>
        </p:spPr>
        <p:txBody>
          <a:bodyPr spcFirstLastPara="1" wrap="square" lIns="91425" tIns="45700" rIns="91425" bIns="45700" anchor="ctr" anchorCtr="0">
            <a:normAutofit/>
          </a:bodyPr>
          <a:lstStyle/>
          <a:p>
            <a:pPr marL="0" lvl="0" indent="0" algn="l" rtl="0">
              <a:lnSpc>
                <a:spcPct val="85000"/>
              </a:lnSpc>
              <a:spcBef>
                <a:spcPts val="0"/>
              </a:spcBef>
              <a:spcAft>
                <a:spcPts val="0"/>
              </a:spcAft>
              <a:buClr>
                <a:srgbClr val="FFFFFF"/>
              </a:buClr>
              <a:buSzPts val="3600"/>
              <a:buFont typeface="Calibri"/>
              <a:buNone/>
            </a:pPr>
            <a:r>
              <a:rPr lang="en-US" sz="3600">
                <a:solidFill>
                  <a:srgbClr val="FFFFFF"/>
                </a:solidFill>
              </a:rPr>
              <a:t>Fill Vacant Seats</a:t>
            </a:r>
            <a:br>
              <a:rPr lang="en-US" sz="3600">
                <a:solidFill>
                  <a:srgbClr val="FFFFFF"/>
                </a:solidFill>
              </a:rPr>
            </a:br>
            <a:endParaRPr sz="3600">
              <a:solidFill>
                <a:srgbClr val="FFFFFF"/>
              </a:solidFill>
            </a:endParaRPr>
          </a:p>
        </p:txBody>
      </p:sp>
      <p:sp>
        <p:nvSpPr>
          <p:cNvPr id="248" name="Google Shape;248;p6"/>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 name="Google Shape;249;p6"/>
          <p:cNvGrpSpPr/>
          <p:nvPr/>
        </p:nvGrpSpPr>
        <p:grpSpPr>
          <a:xfrm>
            <a:off x="4741863" y="1283838"/>
            <a:ext cx="6797675" cy="4361761"/>
            <a:chOff x="0" y="644075"/>
            <a:chExt cx="6797675" cy="4361761"/>
          </a:xfrm>
        </p:grpSpPr>
        <p:sp>
          <p:nvSpPr>
            <p:cNvPr id="250" name="Google Shape;250;p6"/>
            <p:cNvSpPr/>
            <p:nvPr/>
          </p:nvSpPr>
          <p:spPr>
            <a:xfrm>
              <a:off x="0" y="644075"/>
              <a:ext cx="6797675" cy="1034280"/>
            </a:xfrm>
            <a:prstGeom prst="roundRect">
              <a:avLst>
                <a:gd name="adj" fmla="val 16667"/>
              </a:avLst>
            </a:prstGeom>
            <a:solidFill>
              <a:srgbClr val="EE7B26"/>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6"/>
            <p:cNvSpPr txBox="1"/>
            <p:nvPr/>
          </p:nvSpPr>
          <p:spPr>
            <a:xfrm>
              <a:off x="50489" y="694564"/>
              <a:ext cx="6696697" cy="933302"/>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chemeClr val="lt1"/>
                </a:buClr>
                <a:buSzPts val="2600"/>
                <a:buFont typeface="Calibri"/>
                <a:buNone/>
              </a:pPr>
              <a:endParaRPr sz="2600" dirty="0">
                <a:solidFill>
                  <a:schemeClr val="lt1"/>
                </a:solidFill>
                <a:latin typeface="Calibri"/>
                <a:ea typeface="Calibri"/>
                <a:cs typeface="Calibri"/>
                <a:sym typeface="Calibri"/>
              </a:endParaRPr>
            </a:p>
          </p:txBody>
        </p:sp>
        <p:sp>
          <p:nvSpPr>
            <p:cNvPr id="252" name="Google Shape;252;p6"/>
            <p:cNvSpPr/>
            <p:nvPr/>
          </p:nvSpPr>
          <p:spPr>
            <a:xfrm>
              <a:off x="0" y="1753236"/>
              <a:ext cx="6797675" cy="1034280"/>
            </a:xfrm>
            <a:prstGeom prst="roundRect">
              <a:avLst>
                <a:gd name="adj" fmla="val 16667"/>
              </a:avLst>
            </a:prstGeom>
            <a:solidFill>
              <a:srgbClr val="D07855"/>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6"/>
            <p:cNvSpPr txBox="1"/>
            <p:nvPr/>
          </p:nvSpPr>
          <p:spPr>
            <a:xfrm>
              <a:off x="50489" y="1803725"/>
              <a:ext cx="6696697" cy="933302"/>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chemeClr val="lt1"/>
                </a:buClr>
                <a:buSzPts val="2600"/>
                <a:buFont typeface="Calibri"/>
                <a:buNone/>
              </a:pPr>
              <a:endParaRPr sz="2600" dirty="0">
                <a:solidFill>
                  <a:schemeClr val="lt1"/>
                </a:solidFill>
                <a:latin typeface="Calibri"/>
                <a:ea typeface="Calibri"/>
                <a:cs typeface="Calibri"/>
                <a:sym typeface="Calibri"/>
              </a:endParaRPr>
            </a:p>
          </p:txBody>
        </p:sp>
        <p:sp>
          <p:nvSpPr>
            <p:cNvPr id="254" name="Google Shape;254;p6"/>
            <p:cNvSpPr/>
            <p:nvPr/>
          </p:nvSpPr>
          <p:spPr>
            <a:xfrm>
              <a:off x="0" y="2862396"/>
              <a:ext cx="6797675" cy="1034280"/>
            </a:xfrm>
            <a:prstGeom prst="roundRect">
              <a:avLst>
                <a:gd name="adj" fmla="val 16667"/>
              </a:avLst>
            </a:prstGeom>
            <a:solidFill>
              <a:srgbClr val="B8877E"/>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6"/>
            <p:cNvSpPr txBox="1"/>
            <p:nvPr/>
          </p:nvSpPr>
          <p:spPr>
            <a:xfrm>
              <a:off x="50489" y="2912885"/>
              <a:ext cx="6696697" cy="933302"/>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chemeClr val="lt1"/>
                </a:buClr>
                <a:buSzPts val="2600"/>
                <a:buFont typeface="Calibri"/>
                <a:buNone/>
              </a:pPr>
              <a:endParaRPr sz="2600" dirty="0">
                <a:solidFill>
                  <a:schemeClr val="lt1"/>
                </a:solidFill>
                <a:latin typeface="Calibri"/>
                <a:ea typeface="Calibri"/>
                <a:cs typeface="Calibri"/>
                <a:sym typeface="Calibri"/>
              </a:endParaRPr>
            </a:p>
          </p:txBody>
        </p:sp>
        <p:sp>
          <p:nvSpPr>
            <p:cNvPr id="256" name="Google Shape;256;p6"/>
            <p:cNvSpPr/>
            <p:nvPr/>
          </p:nvSpPr>
          <p:spPr>
            <a:xfrm>
              <a:off x="0" y="3971556"/>
              <a:ext cx="6797675" cy="1034280"/>
            </a:xfrm>
            <a:prstGeom prst="roundRect">
              <a:avLst>
                <a:gd name="adj" fmla="val 16667"/>
              </a:avLst>
            </a:prstGeom>
            <a:solidFill>
              <a:srgbClr val="A4A3A3"/>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6"/>
            <p:cNvSpPr txBox="1"/>
            <p:nvPr/>
          </p:nvSpPr>
          <p:spPr>
            <a:xfrm>
              <a:off x="50489" y="4022045"/>
              <a:ext cx="6696697" cy="933302"/>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chemeClr val="lt1"/>
                </a:buClr>
                <a:buSzPts val="2600"/>
                <a:buFont typeface="Calibri"/>
                <a:buNone/>
              </a:pPr>
              <a:r>
                <a:rPr lang="en-US" sz="2600" b="0" i="0" dirty="0">
                  <a:solidFill>
                    <a:schemeClr val="lt1"/>
                  </a:solidFill>
                  <a:latin typeface="Calibri"/>
                  <a:ea typeface="Calibri"/>
                  <a:cs typeface="Calibri"/>
                  <a:sym typeface="Calibri"/>
                </a:rPr>
                <a:t>Upon approval, individuals are </a:t>
              </a:r>
              <a:r>
                <a:rPr lang="en-US" sz="2600" b="1" i="0" dirty="0">
                  <a:solidFill>
                    <a:schemeClr val="lt1"/>
                  </a:solidFill>
                  <a:latin typeface="Calibri"/>
                  <a:ea typeface="Calibri"/>
                  <a:cs typeface="Calibri"/>
                  <a:sym typeface="Calibri"/>
                </a:rPr>
                <a:t>immediately </a:t>
              </a:r>
              <a:r>
                <a:rPr lang="en-US" sz="2600" b="0" i="0" dirty="0">
                  <a:solidFill>
                    <a:schemeClr val="lt1"/>
                  </a:solidFill>
                  <a:latin typeface="Calibri"/>
                  <a:ea typeface="Calibri"/>
                  <a:cs typeface="Calibri"/>
                  <a:sym typeface="Calibri"/>
                </a:rPr>
                <a:t>full GO Team members and may join the meeting.</a:t>
              </a:r>
              <a:endParaRPr sz="2600" dirty="0">
                <a:solidFill>
                  <a:schemeClr val="lt1"/>
                </a:solidFill>
                <a:latin typeface="Calibri"/>
                <a:ea typeface="Calibri"/>
                <a:cs typeface="Calibri"/>
                <a:sym typeface="Calibri"/>
              </a:endParaRPr>
            </a:p>
          </p:txBody>
        </p:sp>
      </p:grpSp>
      <p:sp>
        <p:nvSpPr>
          <p:cNvPr id="5" name="TextBox 4">
            <a:extLst>
              <a:ext uri="{FF2B5EF4-FFF2-40B4-BE49-F238E27FC236}">
                <a16:creationId xmlns:a16="http://schemas.microsoft.com/office/drawing/2014/main" id="{21F4BF38-C704-3480-DDA0-A0EBFA5AD43D}"/>
              </a:ext>
            </a:extLst>
          </p:cNvPr>
          <p:cNvSpPr txBox="1"/>
          <p:nvPr/>
        </p:nvSpPr>
        <p:spPr>
          <a:xfrm>
            <a:off x="5097197" y="1316967"/>
            <a:ext cx="6096000" cy="830997"/>
          </a:xfrm>
          <a:prstGeom prst="rect">
            <a:avLst/>
          </a:prstGeom>
          <a:noFill/>
        </p:spPr>
        <p:txBody>
          <a:bodyPr wrap="square">
            <a:spAutoFit/>
          </a:bodyPr>
          <a:lstStyle/>
          <a:p>
            <a:r>
              <a:rPr lang="en-US" sz="2400" dirty="0">
                <a:solidFill>
                  <a:schemeClr val="bg1"/>
                </a:solidFill>
                <a:effectLst/>
                <a:latin typeface="Calibri" panose="020F0502020204030204" pitchFamily="34" charset="0"/>
                <a:ea typeface="Calibri" panose="020F0502020204030204" pitchFamily="34" charset="0"/>
              </a:rPr>
              <a:t>The Metro Atlanta Chamber of Commerce brings forth the nominations for business seats</a:t>
            </a:r>
            <a:endParaRPr lang="en-US" sz="2400" dirty="0">
              <a:solidFill>
                <a:schemeClr val="bg1"/>
              </a:solidFill>
            </a:endParaRPr>
          </a:p>
        </p:txBody>
      </p:sp>
      <p:sp>
        <p:nvSpPr>
          <p:cNvPr id="7" name="TextBox 6">
            <a:extLst>
              <a:ext uri="{FF2B5EF4-FFF2-40B4-BE49-F238E27FC236}">
                <a16:creationId xmlns:a16="http://schemas.microsoft.com/office/drawing/2014/main" id="{D7DF3796-8873-5B03-7D63-8BB6F737A0FF}"/>
              </a:ext>
            </a:extLst>
          </p:cNvPr>
          <p:cNvSpPr txBox="1"/>
          <p:nvPr/>
        </p:nvSpPr>
        <p:spPr>
          <a:xfrm>
            <a:off x="4095085" y="2740207"/>
            <a:ext cx="6096000" cy="709297"/>
          </a:xfrm>
          <a:prstGeom prst="rect">
            <a:avLst/>
          </a:prstGeom>
          <a:noFill/>
        </p:spPr>
        <p:txBody>
          <a:bodyPr wrap="square">
            <a:spAutoFit/>
          </a:bodyPr>
          <a:lstStyle/>
          <a:p>
            <a:pPr marL="914400" marR="0" lvl="2">
              <a:lnSpc>
                <a:spcPts val="1525"/>
              </a:lnSpc>
              <a:spcBef>
                <a:spcPts val="570"/>
              </a:spcBef>
              <a:spcAft>
                <a:spcPts val="0"/>
              </a:spcAft>
              <a:buSzPts val="1200"/>
            </a:pPr>
            <a:r>
              <a:rPr lang="en-US" sz="2600" dirty="0">
                <a:solidFill>
                  <a:schemeClr val="bg1"/>
                </a:solidFill>
                <a:effectLst/>
                <a:latin typeface="Calibri" panose="020F0502020204030204" pitchFamily="34" charset="0"/>
                <a:ea typeface="Symbol" panose="05050102010706020507" pitchFamily="18" charset="2"/>
                <a:cs typeface="Symbol" panose="05050102010706020507" pitchFamily="18" charset="2"/>
              </a:rPr>
              <a:t>Atlanta Public Schools superintendent nominates representatives for secondary seats</a:t>
            </a:r>
          </a:p>
        </p:txBody>
      </p:sp>
      <p:sp>
        <p:nvSpPr>
          <p:cNvPr id="9" name="TextBox 8">
            <a:extLst>
              <a:ext uri="{FF2B5EF4-FFF2-40B4-BE49-F238E27FC236}">
                <a16:creationId xmlns:a16="http://schemas.microsoft.com/office/drawing/2014/main" id="{D12F68AD-13FC-EE4E-6038-0BB452DB13C4}"/>
              </a:ext>
            </a:extLst>
          </p:cNvPr>
          <p:cNvSpPr txBox="1"/>
          <p:nvPr/>
        </p:nvSpPr>
        <p:spPr>
          <a:xfrm>
            <a:off x="4104079" y="3813804"/>
            <a:ext cx="6096000" cy="709297"/>
          </a:xfrm>
          <a:prstGeom prst="rect">
            <a:avLst/>
          </a:prstGeom>
          <a:noFill/>
        </p:spPr>
        <p:txBody>
          <a:bodyPr wrap="square">
            <a:spAutoFit/>
          </a:bodyPr>
          <a:lstStyle/>
          <a:p>
            <a:pPr marL="914400" marR="0" lvl="2">
              <a:lnSpc>
                <a:spcPts val="1525"/>
              </a:lnSpc>
              <a:spcBef>
                <a:spcPts val="570"/>
              </a:spcBef>
              <a:spcAft>
                <a:spcPts val="0"/>
              </a:spcAft>
              <a:buSzPts val="1200"/>
            </a:pPr>
            <a:r>
              <a:rPr lang="en-US" sz="2600" dirty="0">
                <a:solidFill>
                  <a:schemeClr val="bg1"/>
                </a:solidFill>
                <a:effectLst/>
                <a:latin typeface="Calibri" panose="020F0502020204030204" pitchFamily="34" charset="0"/>
                <a:ea typeface="Symbol" panose="05050102010706020507" pitchFamily="18" charset="2"/>
                <a:cs typeface="Symbol" panose="05050102010706020507" pitchFamily="18" charset="2"/>
              </a:rPr>
              <a:t>The Atlanta Board of Education Chair nominates representatives for Board of Education Seats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7"/>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0D85AB"/>
              </a:buClr>
              <a:buSzPts val="4800"/>
              <a:buFont typeface="Calibri"/>
              <a:buNone/>
            </a:pPr>
            <a:r>
              <a:rPr lang="en-US"/>
              <a:t>Nomination	</a:t>
            </a:r>
            <a:endParaRPr/>
          </a:p>
        </p:txBody>
      </p:sp>
      <p:graphicFrame>
        <p:nvGraphicFramePr>
          <p:cNvPr id="265" name="Google Shape;265;p7"/>
          <p:cNvGraphicFramePr/>
          <p:nvPr>
            <p:extLst>
              <p:ext uri="{D42A27DB-BD31-4B8C-83A1-F6EECF244321}">
                <p14:modId xmlns:p14="http://schemas.microsoft.com/office/powerpoint/2010/main" val="2662941017"/>
              </p:ext>
            </p:extLst>
          </p:nvPr>
        </p:nvGraphicFramePr>
        <p:xfrm>
          <a:off x="828574" y="2711402"/>
          <a:ext cx="11057275" cy="889020"/>
        </p:xfrm>
        <a:graphic>
          <a:graphicData uri="http://schemas.openxmlformats.org/drawingml/2006/table">
            <a:tbl>
              <a:tblPr firstRow="1" bandRow="1">
                <a:noFill/>
                <a:tableStyleId>{F28C4BAE-2785-4E79-83B9-0BF0E46751D1}</a:tableStyleId>
              </a:tblPr>
              <a:tblGrid>
                <a:gridCol w="2476425">
                  <a:extLst>
                    <a:ext uri="{9D8B030D-6E8A-4147-A177-3AD203B41FA5}">
                      <a16:colId xmlns:a16="http://schemas.microsoft.com/office/drawing/2014/main" val="20000"/>
                    </a:ext>
                  </a:extLst>
                </a:gridCol>
                <a:gridCol w="2171450">
                  <a:extLst>
                    <a:ext uri="{9D8B030D-6E8A-4147-A177-3AD203B41FA5}">
                      <a16:colId xmlns:a16="http://schemas.microsoft.com/office/drawing/2014/main" val="20001"/>
                    </a:ext>
                  </a:extLst>
                </a:gridCol>
                <a:gridCol w="2259534">
                  <a:extLst>
                    <a:ext uri="{9D8B030D-6E8A-4147-A177-3AD203B41FA5}">
                      <a16:colId xmlns:a16="http://schemas.microsoft.com/office/drawing/2014/main" val="20002"/>
                    </a:ext>
                  </a:extLst>
                </a:gridCol>
                <a:gridCol w="4149866">
                  <a:extLst>
                    <a:ext uri="{9D8B030D-6E8A-4147-A177-3AD203B41FA5}">
                      <a16:colId xmlns:a16="http://schemas.microsoft.com/office/drawing/2014/main" val="20003"/>
                    </a:ext>
                  </a:extLst>
                </a:gridCol>
              </a:tblGrid>
              <a:tr h="370850">
                <a:tc>
                  <a:txBody>
                    <a:bodyPr/>
                    <a:lstStyle/>
                    <a:p>
                      <a:pPr marL="0" marR="0" lvl="0" indent="0" algn="l" rtl="0">
                        <a:spcBef>
                          <a:spcPts val="0"/>
                        </a:spcBef>
                        <a:spcAft>
                          <a:spcPts val="0"/>
                        </a:spcAft>
                        <a:buNone/>
                      </a:pPr>
                      <a:r>
                        <a:rPr lang="en-US" sz="1800" dirty="0"/>
                        <a:t>Seat</a:t>
                      </a:r>
                      <a:endParaRPr dirty="0"/>
                    </a:p>
                  </a:txBody>
                  <a:tcPr marL="91450" marR="91450" marT="45725" marB="45725"/>
                </a:tc>
                <a:tc>
                  <a:txBody>
                    <a:bodyPr/>
                    <a:lstStyle/>
                    <a:p>
                      <a:pPr marL="0" marR="0" lvl="0" indent="0" algn="l" rtl="0">
                        <a:spcBef>
                          <a:spcPts val="0"/>
                        </a:spcBef>
                        <a:spcAft>
                          <a:spcPts val="0"/>
                        </a:spcAft>
                        <a:buNone/>
                      </a:pPr>
                      <a:r>
                        <a:rPr lang="en-US" sz="1800"/>
                        <a:t>Name</a:t>
                      </a:r>
                      <a:endParaRPr/>
                    </a:p>
                  </a:txBody>
                  <a:tcPr marL="91450" marR="91450" marT="45725" marB="45725"/>
                </a:tc>
                <a:tc>
                  <a:txBody>
                    <a:bodyPr/>
                    <a:lstStyle/>
                    <a:p>
                      <a:pPr marL="0" marR="0" lvl="0" indent="0" algn="l" rtl="0">
                        <a:spcBef>
                          <a:spcPts val="0"/>
                        </a:spcBef>
                        <a:spcAft>
                          <a:spcPts val="0"/>
                        </a:spcAft>
                        <a:buNone/>
                      </a:pPr>
                      <a:r>
                        <a:rPr lang="en-US" sz="1800"/>
                        <a:t>Company</a:t>
                      </a:r>
                      <a:endParaRPr/>
                    </a:p>
                  </a:txBody>
                  <a:tcPr marL="91450" marR="91450" marT="45725" marB="45725"/>
                </a:tc>
                <a:tc>
                  <a:txBody>
                    <a:bodyPr/>
                    <a:lstStyle/>
                    <a:p>
                      <a:pPr marL="0" marR="0" lvl="0" indent="0" algn="l" rtl="0">
                        <a:spcBef>
                          <a:spcPts val="0"/>
                        </a:spcBef>
                        <a:spcAft>
                          <a:spcPts val="0"/>
                        </a:spcAft>
                        <a:buNone/>
                      </a:pPr>
                      <a:r>
                        <a:rPr lang="en-US" sz="1800" dirty="0"/>
                        <a:t>Title</a:t>
                      </a:r>
                      <a:endParaRPr dirty="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400" dirty="0"/>
                        <a:t>Business</a:t>
                      </a:r>
                      <a:endParaRPr sz="1400" dirty="0"/>
                    </a:p>
                  </a:txBody>
                  <a:tcPr marL="91450" marR="91450" marT="45725" marB="45725"/>
                </a:tc>
                <a:tc>
                  <a:txBody>
                    <a:bodyPr/>
                    <a:lstStyle/>
                    <a:p>
                      <a:pPr marL="0" marR="0" lvl="0" indent="0" algn="l" rtl="0">
                        <a:spcBef>
                          <a:spcPts val="0"/>
                        </a:spcBef>
                        <a:spcAft>
                          <a:spcPts val="0"/>
                        </a:spcAft>
                        <a:buNone/>
                      </a:pPr>
                      <a:r>
                        <a:rPr lang="en-US" sz="1400" dirty="0"/>
                        <a:t>Dayna Vidal</a:t>
                      </a:r>
                    </a:p>
                    <a:p>
                      <a:pPr marL="0" marR="0" lvl="0" indent="0" algn="l" rtl="0">
                        <a:spcBef>
                          <a:spcPts val="0"/>
                        </a:spcBef>
                        <a:spcAft>
                          <a:spcPts val="0"/>
                        </a:spcAft>
                        <a:buNone/>
                      </a:pPr>
                      <a:r>
                        <a:rPr lang="en-US" sz="1400" dirty="0"/>
                        <a:t>*</a:t>
                      </a:r>
                      <a:r>
                        <a:rPr lang="en-US" sz="1400" i="1" dirty="0"/>
                        <a:t>replacing Dr. Wimberly</a:t>
                      </a:r>
                      <a:r>
                        <a:rPr lang="en-US" sz="1400" dirty="0"/>
                        <a:t>*</a:t>
                      </a:r>
                      <a:endParaRPr sz="1400" dirty="0"/>
                    </a:p>
                  </a:txBody>
                  <a:tcPr marL="91450" marR="91450" marT="45725" marB="45725"/>
                </a:tc>
                <a:tc>
                  <a:txBody>
                    <a:bodyPr/>
                    <a:lstStyle/>
                    <a:p>
                      <a:pPr marL="0" marR="0" lvl="0" indent="0" algn="l" rtl="0">
                        <a:spcBef>
                          <a:spcPts val="0"/>
                        </a:spcBef>
                        <a:spcAft>
                          <a:spcPts val="0"/>
                        </a:spcAft>
                        <a:buNone/>
                      </a:pPr>
                      <a:r>
                        <a:rPr lang="en-US" sz="1400" dirty="0"/>
                        <a:t>Grady Health System</a:t>
                      </a:r>
                      <a:endParaRPr sz="1400" dirty="0"/>
                    </a:p>
                  </a:txBody>
                  <a:tcPr marL="91450" marR="91450" marT="45725" marB="45725"/>
                </a:tc>
                <a:tc>
                  <a:txBody>
                    <a:bodyPr/>
                    <a:lstStyle/>
                    <a:p>
                      <a:r>
                        <a:rPr lang="en-US" sz="1400" b="0" i="0" u="none" strike="noStrike" cap="none" dirty="0">
                          <a:solidFill>
                            <a:schemeClr val="dk1"/>
                          </a:solidFill>
                          <a:effectLst/>
                          <a:latin typeface="Calibri"/>
                          <a:ea typeface="Calibri"/>
                          <a:cs typeface="Calibri"/>
                          <a:sym typeface="Arial"/>
                        </a:rPr>
                        <a:t>Vice-President | Nursing Professional Development and Clinical Outcomes</a:t>
                      </a:r>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2" name="Google Shape;265;p7">
            <a:extLst>
              <a:ext uri="{FF2B5EF4-FFF2-40B4-BE49-F238E27FC236}">
                <a16:creationId xmlns:a16="http://schemas.microsoft.com/office/drawing/2014/main" id="{CDFB5814-BC5F-FF16-9F65-B8B3C830ED7D}"/>
              </a:ext>
            </a:extLst>
          </p:cNvPr>
          <p:cNvGraphicFramePr/>
          <p:nvPr>
            <p:extLst>
              <p:ext uri="{D42A27DB-BD31-4B8C-83A1-F6EECF244321}">
                <p14:modId xmlns:p14="http://schemas.microsoft.com/office/powerpoint/2010/main" val="1193161023"/>
              </p:ext>
            </p:extLst>
          </p:nvPr>
        </p:nvGraphicFramePr>
        <p:xfrm>
          <a:off x="828574" y="1949855"/>
          <a:ext cx="11057275" cy="741700"/>
        </p:xfrm>
        <a:graphic>
          <a:graphicData uri="http://schemas.openxmlformats.org/drawingml/2006/table">
            <a:tbl>
              <a:tblPr firstRow="1" bandRow="1">
                <a:noFill/>
                <a:tableStyleId>{F28C4BAE-2785-4E79-83B9-0BF0E46751D1}</a:tableStyleId>
              </a:tblPr>
              <a:tblGrid>
                <a:gridCol w="2476425">
                  <a:extLst>
                    <a:ext uri="{9D8B030D-6E8A-4147-A177-3AD203B41FA5}">
                      <a16:colId xmlns:a16="http://schemas.microsoft.com/office/drawing/2014/main" val="20000"/>
                    </a:ext>
                  </a:extLst>
                </a:gridCol>
                <a:gridCol w="2171450">
                  <a:extLst>
                    <a:ext uri="{9D8B030D-6E8A-4147-A177-3AD203B41FA5}">
                      <a16:colId xmlns:a16="http://schemas.microsoft.com/office/drawing/2014/main" val="20001"/>
                    </a:ext>
                  </a:extLst>
                </a:gridCol>
                <a:gridCol w="2243349">
                  <a:extLst>
                    <a:ext uri="{9D8B030D-6E8A-4147-A177-3AD203B41FA5}">
                      <a16:colId xmlns:a16="http://schemas.microsoft.com/office/drawing/2014/main" val="20002"/>
                    </a:ext>
                  </a:extLst>
                </a:gridCol>
                <a:gridCol w="4166051">
                  <a:extLst>
                    <a:ext uri="{9D8B030D-6E8A-4147-A177-3AD203B41FA5}">
                      <a16:colId xmlns:a16="http://schemas.microsoft.com/office/drawing/2014/main" val="20003"/>
                    </a:ext>
                  </a:extLst>
                </a:gridCol>
              </a:tblGrid>
              <a:tr h="370850">
                <a:tc>
                  <a:txBody>
                    <a:bodyPr/>
                    <a:lstStyle/>
                    <a:p>
                      <a:pPr marL="0" marR="0" lvl="0" indent="0" algn="l" rtl="0">
                        <a:spcBef>
                          <a:spcPts val="0"/>
                        </a:spcBef>
                        <a:spcAft>
                          <a:spcPts val="0"/>
                        </a:spcAft>
                        <a:buNone/>
                      </a:pPr>
                      <a:r>
                        <a:rPr lang="en-US" sz="1800" dirty="0"/>
                        <a:t>Seat</a:t>
                      </a:r>
                      <a:endParaRPr dirty="0"/>
                    </a:p>
                  </a:txBody>
                  <a:tcPr marL="91450" marR="91450" marT="45725" marB="45725"/>
                </a:tc>
                <a:tc>
                  <a:txBody>
                    <a:bodyPr/>
                    <a:lstStyle/>
                    <a:p>
                      <a:pPr marL="0" marR="0" lvl="0" indent="0" algn="l" rtl="0">
                        <a:spcBef>
                          <a:spcPts val="0"/>
                        </a:spcBef>
                        <a:spcAft>
                          <a:spcPts val="0"/>
                        </a:spcAft>
                        <a:buNone/>
                      </a:pPr>
                      <a:r>
                        <a:rPr lang="en-US" sz="1800"/>
                        <a:t>Name</a:t>
                      </a:r>
                      <a:endParaRPr/>
                    </a:p>
                  </a:txBody>
                  <a:tcPr marL="91450" marR="91450" marT="45725" marB="45725"/>
                </a:tc>
                <a:tc>
                  <a:txBody>
                    <a:bodyPr/>
                    <a:lstStyle/>
                    <a:p>
                      <a:pPr marL="0" marR="0" lvl="0" indent="0" algn="l" rtl="0">
                        <a:spcBef>
                          <a:spcPts val="0"/>
                        </a:spcBef>
                        <a:spcAft>
                          <a:spcPts val="0"/>
                        </a:spcAft>
                        <a:buNone/>
                      </a:pPr>
                      <a:r>
                        <a:rPr lang="en-US" sz="1800"/>
                        <a:t>Company</a:t>
                      </a:r>
                      <a:endParaRPr/>
                    </a:p>
                  </a:txBody>
                  <a:tcPr marL="91450" marR="91450" marT="45725" marB="45725"/>
                </a:tc>
                <a:tc>
                  <a:txBody>
                    <a:bodyPr/>
                    <a:lstStyle/>
                    <a:p>
                      <a:pPr marL="0" marR="0" lvl="0" indent="0" algn="l" rtl="0">
                        <a:spcBef>
                          <a:spcPts val="0"/>
                        </a:spcBef>
                        <a:spcAft>
                          <a:spcPts val="0"/>
                        </a:spcAft>
                        <a:buNone/>
                      </a:pPr>
                      <a:r>
                        <a:rPr lang="en-US" sz="1800"/>
                        <a:t>Title</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400" dirty="0"/>
                        <a:t>Business</a:t>
                      </a:r>
                      <a:endParaRPr sz="1400" dirty="0"/>
                    </a:p>
                  </a:txBody>
                  <a:tcPr marL="91450" marR="91450" marT="45725" marB="45725"/>
                </a:tc>
                <a:tc>
                  <a:txBody>
                    <a:bodyPr/>
                    <a:lstStyle/>
                    <a:p>
                      <a:pPr marL="0" marR="0" lvl="0" indent="0" algn="l" rtl="0">
                        <a:spcBef>
                          <a:spcPts val="0"/>
                        </a:spcBef>
                        <a:spcAft>
                          <a:spcPts val="0"/>
                        </a:spcAft>
                        <a:buNone/>
                      </a:pPr>
                      <a:r>
                        <a:rPr lang="en-US" sz="1400" dirty="0"/>
                        <a:t>Captain Sharyl Chatman</a:t>
                      </a:r>
                      <a:endParaRPr sz="1400" dirty="0"/>
                    </a:p>
                  </a:txBody>
                  <a:tcPr marL="91450" marR="91450" marT="45725" marB="45725"/>
                </a:tc>
                <a:tc>
                  <a:txBody>
                    <a:bodyPr/>
                    <a:lstStyle/>
                    <a:p>
                      <a:pPr marL="0" marR="0" lvl="0" indent="0" algn="l" rtl="0">
                        <a:spcBef>
                          <a:spcPts val="0"/>
                        </a:spcBef>
                        <a:spcAft>
                          <a:spcPts val="0"/>
                        </a:spcAft>
                        <a:buNone/>
                      </a:pPr>
                      <a:r>
                        <a:rPr lang="en-US" sz="1400" dirty="0">
                          <a:effectLst/>
                        </a:rPr>
                        <a:t>Atlanta Fire Department</a:t>
                      </a:r>
                      <a:endParaRPr sz="1400" dirty="0"/>
                    </a:p>
                  </a:txBody>
                  <a:tcPr marL="91450" marR="91450" marT="45725" marB="45725"/>
                </a:tc>
                <a:tc>
                  <a:txBody>
                    <a:bodyPr/>
                    <a:lstStyle/>
                    <a:p>
                      <a:r>
                        <a:rPr lang="fr-FR" sz="1400" b="0" i="0" u="none" strike="noStrike" cap="none" dirty="0">
                          <a:solidFill>
                            <a:schemeClr val="dk1"/>
                          </a:solidFill>
                          <a:effectLst/>
                          <a:latin typeface="Calibri"/>
                          <a:ea typeface="Calibri"/>
                          <a:cs typeface="Calibri"/>
                          <a:sym typeface="Arial"/>
                        </a:rPr>
                        <a:t>Support Services Division | </a:t>
                      </a:r>
                      <a:r>
                        <a:rPr lang="fr-FR" sz="1400" b="0" i="0" u="none" strike="noStrike" cap="none" dirty="0" err="1">
                          <a:solidFill>
                            <a:schemeClr val="dk1"/>
                          </a:solidFill>
                          <a:effectLst/>
                          <a:latin typeface="Calibri"/>
                          <a:ea typeface="Calibri"/>
                          <a:cs typeface="Calibri"/>
                          <a:sym typeface="Arial"/>
                        </a:rPr>
                        <a:t>Accreditation</a:t>
                      </a:r>
                      <a:r>
                        <a:rPr lang="fr-FR" sz="1400" b="0" i="0" u="none" strike="noStrike" cap="none" dirty="0">
                          <a:solidFill>
                            <a:schemeClr val="dk1"/>
                          </a:solidFill>
                          <a:effectLst/>
                          <a:latin typeface="Calibri"/>
                          <a:ea typeface="Calibri"/>
                          <a:cs typeface="Calibri"/>
                          <a:sym typeface="Arial"/>
                        </a:rPr>
                        <a:t> Manager</a:t>
                      </a:r>
                      <a:endParaRPr lang="en-US" sz="1400" b="0" i="0" u="none" strike="noStrike" cap="none" dirty="0">
                        <a:solidFill>
                          <a:schemeClr val="dk1"/>
                        </a:solidFill>
                        <a:effectLst/>
                        <a:latin typeface="Calibri"/>
                        <a:ea typeface="Calibri"/>
                        <a:cs typeface="Calibri"/>
                        <a:sym typeface="Arial"/>
                      </a:endParaRPr>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6" name="Google Shape;265;p7">
            <a:extLst>
              <a:ext uri="{FF2B5EF4-FFF2-40B4-BE49-F238E27FC236}">
                <a16:creationId xmlns:a16="http://schemas.microsoft.com/office/drawing/2014/main" id="{59442DA7-395B-79A1-3DA1-AA5B43956044}"/>
              </a:ext>
            </a:extLst>
          </p:cNvPr>
          <p:cNvGraphicFramePr/>
          <p:nvPr>
            <p:extLst>
              <p:ext uri="{D42A27DB-BD31-4B8C-83A1-F6EECF244321}">
                <p14:modId xmlns:p14="http://schemas.microsoft.com/office/powerpoint/2010/main" val="4156823197"/>
              </p:ext>
            </p:extLst>
          </p:nvPr>
        </p:nvGraphicFramePr>
        <p:xfrm>
          <a:off x="828573" y="4196171"/>
          <a:ext cx="11057275" cy="736620"/>
        </p:xfrm>
        <a:graphic>
          <a:graphicData uri="http://schemas.openxmlformats.org/drawingml/2006/table">
            <a:tbl>
              <a:tblPr firstRow="1" bandRow="1">
                <a:noFill/>
                <a:tableStyleId>{F28C4BAE-2785-4E79-83B9-0BF0E46751D1}</a:tableStyleId>
              </a:tblPr>
              <a:tblGrid>
                <a:gridCol w="2476425">
                  <a:extLst>
                    <a:ext uri="{9D8B030D-6E8A-4147-A177-3AD203B41FA5}">
                      <a16:colId xmlns:a16="http://schemas.microsoft.com/office/drawing/2014/main" val="20000"/>
                    </a:ext>
                  </a:extLst>
                </a:gridCol>
                <a:gridCol w="2171450">
                  <a:extLst>
                    <a:ext uri="{9D8B030D-6E8A-4147-A177-3AD203B41FA5}">
                      <a16:colId xmlns:a16="http://schemas.microsoft.com/office/drawing/2014/main" val="20001"/>
                    </a:ext>
                  </a:extLst>
                </a:gridCol>
                <a:gridCol w="2243349">
                  <a:extLst>
                    <a:ext uri="{9D8B030D-6E8A-4147-A177-3AD203B41FA5}">
                      <a16:colId xmlns:a16="http://schemas.microsoft.com/office/drawing/2014/main" val="20002"/>
                    </a:ext>
                  </a:extLst>
                </a:gridCol>
                <a:gridCol w="4166051">
                  <a:extLst>
                    <a:ext uri="{9D8B030D-6E8A-4147-A177-3AD203B41FA5}">
                      <a16:colId xmlns:a16="http://schemas.microsoft.com/office/drawing/2014/main" val="20003"/>
                    </a:ext>
                  </a:extLst>
                </a:gridCol>
              </a:tblGrid>
              <a:tr h="231474">
                <a:tc>
                  <a:txBody>
                    <a:bodyPr/>
                    <a:lstStyle/>
                    <a:p>
                      <a:pPr marL="0" marR="0" lvl="0" indent="0" algn="l" rtl="0">
                        <a:spcBef>
                          <a:spcPts val="0"/>
                        </a:spcBef>
                        <a:spcAft>
                          <a:spcPts val="0"/>
                        </a:spcAft>
                        <a:buNone/>
                      </a:pPr>
                      <a:r>
                        <a:rPr lang="en-US" sz="1800" dirty="0"/>
                        <a:t>Seat</a:t>
                      </a:r>
                      <a:endParaRPr dirty="0"/>
                    </a:p>
                  </a:txBody>
                  <a:tcPr marL="91450" marR="91450" marT="45725" marB="45725"/>
                </a:tc>
                <a:tc>
                  <a:txBody>
                    <a:bodyPr/>
                    <a:lstStyle/>
                    <a:p>
                      <a:pPr marL="0" marR="0" lvl="0" indent="0" algn="l" rtl="0">
                        <a:spcBef>
                          <a:spcPts val="0"/>
                        </a:spcBef>
                        <a:spcAft>
                          <a:spcPts val="0"/>
                        </a:spcAft>
                        <a:buNone/>
                      </a:pPr>
                      <a:r>
                        <a:rPr lang="en-US" sz="1800" dirty="0"/>
                        <a:t>Name</a:t>
                      </a:r>
                      <a:endParaRPr dirty="0"/>
                    </a:p>
                  </a:txBody>
                  <a:tcPr marL="91450" marR="91450" marT="45725" marB="45725"/>
                </a:tc>
                <a:tc>
                  <a:txBody>
                    <a:bodyPr/>
                    <a:lstStyle/>
                    <a:p>
                      <a:pPr marL="0" marR="0" lvl="0" indent="0" algn="l" rtl="0">
                        <a:spcBef>
                          <a:spcPts val="0"/>
                        </a:spcBef>
                        <a:spcAft>
                          <a:spcPts val="0"/>
                        </a:spcAft>
                        <a:buNone/>
                      </a:pPr>
                      <a:r>
                        <a:rPr lang="en-US" sz="1800"/>
                        <a:t>Company</a:t>
                      </a:r>
                      <a:endParaRPr/>
                    </a:p>
                  </a:txBody>
                  <a:tcPr marL="91450" marR="91450" marT="45725" marB="45725"/>
                </a:tc>
                <a:tc>
                  <a:txBody>
                    <a:bodyPr/>
                    <a:lstStyle/>
                    <a:p>
                      <a:pPr marL="0" marR="0" lvl="0" indent="0" algn="l" rtl="0">
                        <a:spcBef>
                          <a:spcPts val="0"/>
                        </a:spcBef>
                        <a:spcAft>
                          <a:spcPts val="0"/>
                        </a:spcAft>
                        <a:buNone/>
                      </a:pPr>
                      <a:r>
                        <a:rPr lang="en-US" sz="1800"/>
                        <a:t>Title</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400" dirty="0"/>
                        <a:t>Secondary Education</a:t>
                      </a:r>
                      <a:endParaRPr sz="1400" dirty="0"/>
                    </a:p>
                  </a:txBody>
                  <a:tcPr marL="91450" marR="91450" marT="45725" marB="45725"/>
                </a:tc>
                <a:tc>
                  <a:txBody>
                    <a:bodyPr/>
                    <a:lstStyle/>
                    <a:p>
                      <a:pPr marL="0" marR="0" lvl="0" indent="0" algn="l" rtl="0">
                        <a:spcBef>
                          <a:spcPts val="0"/>
                        </a:spcBef>
                        <a:spcAft>
                          <a:spcPts val="0"/>
                        </a:spcAft>
                        <a:buNone/>
                      </a:pPr>
                      <a:r>
                        <a:rPr lang="en-US" sz="1400" dirty="0"/>
                        <a:t>Dr. Dwionne Freeman</a:t>
                      </a:r>
                    </a:p>
                  </a:txBody>
                  <a:tcPr marL="91450" marR="91450" marT="45725" marB="45725"/>
                </a:tc>
                <a:tc>
                  <a:txBody>
                    <a:bodyPr/>
                    <a:lstStyle/>
                    <a:p>
                      <a:pPr marL="0" marR="0" lvl="0" indent="0" algn="l" rtl="0">
                        <a:spcBef>
                          <a:spcPts val="0"/>
                        </a:spcBef>
                        <a:spcAft>
                          <a:spcPts val="0"/>
                        </a:spcAft>
                        <a:buNone/>
                      </a:pPr>
                      <a:r>
                        <a:rPr lang="en-US" sz="1400" dirty="0"/>
                        <a:t>Atlanta Public Schools</a:t>
                      </a:r>
                      <a:endParaRPr sz="1400" dirty="0"/>
                    </a:p>
                  </a:txBody>
                  <a:tcPr marL="91450" marR="91450" marT="45725" marB="45725"/>
                </a:tc>
                <a:tc>
                  <a:txBody>
                    <a:bodyPr/>
                    <a:lstStyle/>
                    <a:p>
                      <a:r>
                        <a:rPr lang="en-US" sz="1400" b="0" i="0" u="none" strike="noStrike" cap="none" dirty="0">
                          <a:solidFill>
                            <a:schemeClr val="dk1"/>
                          </a:solidFill>
                          <a:effectLst/>
                          <a:latin typeface="Calibri"/>
                          <a:ea typeface="Calibri"/>
                          <a:cs typeface="Calibri"/>
                          <a:sym typeface="Arial"/>
                        </a:rPr>
                        <a:t>Director, CTAE</a:t>
                      </a:r>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3" name="Google Shape;265;p7">
            <a:extLst>
              <a:ext uri="{FF2B5EF4-FFF2-40B4-BE49-F238E27FC236}">
                <a16:creationId xmlns:a16="http://schemas.microsoft.com/office/drawing/2014/main" id="{A525035A-C471-1BCB-C844-302F091B1CE4}"/>
              </a:ext>
            </a:extLst>
          </p:cNvPr>
          <p:cNvGraphicFramePr/>
          <p:nvPr>
            <p:extLst>
              <p:ext uri="{D42A27DB-BD31-4B8C-83A1-F6EECF244321}">
                <p14:modId xmlns:p14="http://schemas.microsoft.com/office/powerpoint/2010/main" val="1420614841"/>
              </p:ext>
            </p:extLst>
          </p:nvPr>
        </p:nvGraphicFramePr>
        <p:xfrm>
          <a:off x="828573" y="4933784"/>
          <a:ext cx="11057275" cy="736620"/>
        </p:xfrm>
        <a:graphic>
          <a:graphicData uri="http://schemas.openxmlformats.org/drawingml/2006/table">
            <a:tbl>
              <a:tblPr firstRow="1" bandRow="1">
                <a:noFill/>
                <a:tableStyleId>{F28C4BAE-2785-4E79-83B9-0BF0E46751D1}</a:tableStyleId>
              </a:tblPr>
              <a:tblGrid>
                <a:gridCol w="2476425">
                  <a:extLst>
                    <a:ext uri="{9D8B030D-6E8A-4147-A177-3AD203B41FA5}">
                      <a16:colId xmlns:a16="http://schemas.microsoft.com/office/drawing/2014/main" val="20000"/>
                    </a:ext>
                  </a:extLst>
                </a:gridCol>
                <a:gridCol w="2171450">
                  <a:extLst>
                    <a:ext uri="{9D8B030D-6E8A-4147-A177-3AD203B41FA5}">
                      <a16:colId xmlns:a16="http://schemas.microsoft.com/office/drawing/2014/main" val="20001"/>
                    </a:ext>
                  </a:extLst>
                </a:gridCol>
                <a:gridCol w="2243349">
                  <a:extLst>
                    <a:ext uri="{9D8B030D-6E8A-4147-A177-3AD203B41FA5}">
                      <a16:colId xmlns:a16="http://schemas.microsoft.com/office/drawing/2014/main" val="20002"/>
                    </a:ext>
                  </a:extLst>
                </a:gridCol>
                <a:gridCol w="4166051">
                  <a:extLst>
                    <a:ext uri="{9D8B030D-6E8A-4147-A177-3AD203B41FA5}">
                      <a16:colId xmlns:a16="http://schemas.microsoft.com/office/drawing/2014/main" val="20003"/>
                    </a:ext>
                  </a:extLst>
                </a:gridCol>
              </a:tblGrid>
              <a:tr h="0">
                <a:tc>
                  <a:txBody>
                    <a:bodyPr/>
                    <a:lstStyle/>
                    <a:p>
                      <a:pPr marL="0" marR="0" lvl="0" indent="0" algn="l" rtl="0">
                        <a:spcBef>
                          <a:spcPts val="0"/>
                        </a:spcBef>
                        <a:spcAft>
                          <a:spcPts val="0"/>
                        </a:spcAft>
                        <a:buNone/>
                      </a:pPr>
                      <a:r>
                        <a:rPr lang="en-US" sz="1800" dirty="0"/>
                        <a:t>Seat</a:t>
                      </a:r>
                      <a:endParaRPr dirty="0"/>
                    </a:p>
                  </a:txBody>
                  <a:tcPr marL="91450" marR="91450" marT="45725" marB="45725"/>
                </a:tc>
                <a:tc>
                  <a:txBody>
                    <a:bodyPr/>
                    <a:lstStyle/>
                    <a:p>
                      <a:pPr marL="0" marR="0" lvl="0" indent="0" algn="l" rtl="0">
                        <a:spcBef>
                          <a:spcPts val="0"/>
                        </a:spcBef>
                        <a:spcAft>
                          <a:spcPts val="0"/>
                        </a:spcAft>
                        <a:buNone/>
                      </a:pPr>
                      <a:r>
                        <a:rPr lang="en-US" sz="1800" dirty="0"/>
                        <a:t>Name</a:t>
                      </a:r>
                      <a:endParaRPr dirty="0"/>
                    </a:p>
                  </a:txBody>
                  <a:tcPr marL="91450" marR="91450" marT="45725" marB="45725"/>
                </a:tc>
                <a:tc>
                  <a:txBody>
                    <a:bodyPr/>
                    <a:lstStyle/>
                    <a:p>
                      <a:pPr marL="0" marR="0" lvl="0" indent="0" algn="l" rtl="0">
                        <a:spcBef>
                          <a:spcPts val="0"/>
                        </a:spcBef>
                        <a:spcAft>
                          <a:spcPts val="0"/>
                        </a:spcAft>
                        <a:buNone/>
                      </a:pPr>
                      <a:r>
                        <a:rPr lang="en-US" sz="1800"/>
                        <a:t>Company</a:t>
                      </a:r>
                      <a:endParaRPr/>
                    </a:p>
                  </a:txBody>
                  <a:tcPr marL="91450" marR="91450" marT="45725" marB="45725"/>
                </a:tc>
                <a:tc>
                  <a:txBody>
                    <a:bodyPr/>
                    <a:lstStyle/>
                    <a:p>
                      <a:pPr marL="0" marR="0" lvl="0" indent="0" algn="l" rtl="0">
                        <a:spcBef>
                          <a:spcPts val="0"/>
                        </a:spcBef>
                        <a:spcAft>
                          <a:spcPts val="0"/>
                        </a:spcAft>
                        <a:buNone/>
                      </a:pPr>
                      <a:r>
                        <a:rPr lang="en-US" sz="1800"/>
                        <a:t>Title</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400" dirty="0"/>
                        <a:t>Secondary Education</a:t>
                      </a:r>
                      <a:endParaRPr sz="1400" dirty="0"/>
                    </a:p>
                  </a:txBody>
                  <a:tcPr marL="91450" marR="91450" marT="45725" marB="45725"/>
                </a:tc>
                <a:tc>
                  <a:txBody>
                    <a:bodyPr/>
                    <a:lstStyle/>
                    <a:p>
                      <a:pPr marL="0" marR="0" lvl="0" indent="0" algn="l" rtl="0">
                        <a:spcBef>
                          <a:spcPts val="0"/>
                        </a:spcBef>
                        <a:spcAft>
                          <a:spcPts val="0"/>
                        </a:spcAft>
                        <a:buNone/>
                      </a:pPr>
                      <a:r>
                        <a:rPr lang="en-US" sz="1400" dirty="0"/>
                        <a:t>Shelly Goodrum</a:t>
                      </a:r>
                    </a:p>
                  </a:txBody>
                  <a:tcPr marL="91450" marR="91450" marT="45725" marB="45725"/>
                </a:tc>
                <a:tc>
                  <a:txBody>
                    <a:bodyPr/>
                    <a:lstStyle/>
                    <a:p>
                      <a:pPr marL="0" marR="0" lvl="0" indent="0" algn="l" rtl="0">
                        <a:spcBef>
                          <a:spcPts val="0"/>
                        </a:spcBef>
                        <a:spcAft>
                          <a:spcPts val="0"/>
                        </a:spcAft>
                        <a:buNone/>
                      </a:pPr>
                      <a:r>
                        <a:rPr lang="en-US" sz="1400" dirty="0"/>
                        <a:t>Atlanta Public Schools</a:t>
                      </a:r>
                      <a:endParaRPr sz="1400" dirty="0"/>
                    </a:p>
                  </a:txBody>
                  <a:tcPr marL="91450" marR="91450" marT="45725" marB="45725"/>
                </a:tc>
                <a:tc>
                  <a:txBody>
                    <a:bodyPr/>
                    <a:lstStyle/>
                    <a:p>
                      <a:r>
                        <a:rPr lang="en-US" sz="1400" b="0" i="0" u="none" strike="noStrike" cap="none" dirty="0">
                          <a:solidFill>
                            <a:schemeClr val="dk1"/>
                          </a:solidFill>
                          <a:effectLst/>
                          <a:latin typeface="Calibri"/>
                          <a:ea typeface="Calibri"/>
                          <a:cs typeface="Calibri"/>
                          <a:sym typeface="Arial"/>
                        </a:rPr>
                        <a:t>Director, CTAE</a:t>
                      </a:r>
                    </a:p>
                  </a:txBody>
                  <a:tcPr marL="91450" marR="91450" marT="45725" marB="45725"/>
                </a:tc>
                <a:extLst>
                  <a:ext uri="{0D108BD9-81ED-4DB2-BD59-A6C34878D82A}">
                    <a16:rowId xmlns:a16="http://schemas.microsoft.com/office/drawing/2014/main" val="10001"/>
                  </a:ext>
                </a:extLst>
              </a:tr>
            </a:tbl>
          </a:graphicData>
        </a:graphic>
      </p:graphicFrame>
      <p:graphicFrame>
        <p:nvGraphicFramePr>
          <p:cNvPr id="4" name="Google Shape;265;p7">
            <a:extLst>
              <a:ext uri="{FF2B5EF4-FFF2-40B4-BE49-F238E27FC236}">
                <a16:creationId xmlns:a16="http://schemas.microsoft.com/office/drawing/2014/main" id="{47309507-B5D4-EBEB-7448-E53BEEC6BB0F}"/>
              </a:ext>
            </a:extLst>
          </p:cNvPr>
          <p:cNvGraphicFramePr/>
          <p:nvPr>
            <p:extLst>
              <p:ext uri="{D42A27DB-BD31-4B8C-83A1-F6EECF244321}">
                <p14:modId xmlns:p14="http://schemas.microsoft.com/office/powerpoint/2010/main" val="1041372321"/>
              </p:ext>
            </p:extLst>
          </p:nvPr>
        </p:nvGraphicFramePr>
        <p:xfrm>
          <a:off x="828572" y="3525410"/>
          <a:ext cx="11057275" cy="736620"/>
        </p:xfrm>
        <a:graphic>
          <a:graphicData uri="http://schemas.openxmlformats.org/drawingml/2006/table">
            <a:tbl>
              <a:tblPr firstRow="1" bandRow="1">
                <a:noFill/>
                <a:tableStyleId>{F28C4BAE-2785-4E79-83B9-0BF0E46751D1}</a:tableStyleId>
              </a:tblPr>
              <a:tblGrid>
                <a:gridCol w="2476425">
                  <a:extLst>
                    <a:ext uri="{9D8B030D-6E8A-4147-A177-3AD203B41FA5}">
                      <a16:colId xmlns:a16="http://schemas.microsoft.com/office/drawing/2014/main" val="20000"/>
                    </a:ext>
                  </a:extLst>
                </a:gridCol>
                <a:gridCol w="2171450">
                  <a:extLst>
                    <a:ext uri="{9D8B030D-6E8A-4147-A177-3AD203B41FA5}">
                      <a16:colId xmlns:a16="http://schemas.microsoft.com/office/drawing/2014/main" val="20001"/>
                    </a:ext>
                  </a:extLst>
                </a:gridCol>
                <a:gridCol w="2243349">
                  <a:extLst>
                    <a:ext uri="{9D8B030D-6E8A-4147-A177-3AD203B41FA5}">
                      <a16:colId xmlns:a16="http://schemas.microsoft.com/office/drawing/2014/main" val="20002"/>
                    </a:ext>
                  </a:extLst>
                </a:gridCol>
                <a:gridCol w="4166051">
                  <a:extLst>
                    <a:ext uri="{9D8B030D-6E8A-4147-A177-3AD203B41FA5}">
                      <a16:colId xmlns:a16="http://schemas.microsoft.com/office/drawing/2014/main" val="20003"/>
                    </a:ext>
                  </a:extLst>
                </a:gridCol>
              </a:tblGrid>
              <a:tr h="0">
                <a:tc>
                  <a:txBody>
                    <a:bodyPr/>
                    <a:lstStyle/>
                    <a:p>
                      <a:pPr marL="0" marR="0" lvl="0" indent="0" algn="l" rtl="0">
                        <a:spcBef>
                          <a:spcPts val="0"/>
                        </a:spcBef>
                        <a:spcAft>
                          <a:spcPts val="0"/>
                        </a:spcAft>
                        <a:buNone/>
                      </a:pPr>
                      <a:r>
                        <a:rPr lang="en-US" sz="1800" dirty="0"/>
                        <a:t>Seat</a:t>
                      </a:r>
                      <a:endParaRPr dirty="0"/>
                    </a:p>
                  </a:txBody>
                  <a:tcPr marL="91450" marR="91450" marT="45725" marB="45725"/>
                </a:tc>
                <a:tc>
                  <a:txBody>
                    <a:bodyPr/>
                    <a:lstStyle/>
                    <a:p>
                      <a:pPr marL="0" marR="0" lvl="0" indent="0" algn="l" rtl="0">
                        <a:spcBef>
                          <a:spcPts val="0"/>
                        </a:spcBef>
                        <a:spcAft>
                          <a:spcPts val="0"/>
                        </a:spcAft>
                        <a:buNone/>
                      </a:pPr>
                      <a:r>
                        <a:rPr lang="en-US" sz="1800" dirty="0"/>
                        <a:t>Name</a:t>
                      </a:r>
                      <a:endParaRPr dirty="0"/>
                    </a:p>
                  </a:txBody>
                  <a:tcPr marL="91450" marR="91450" marT="45725" marB="45725"/>
                </a:tc>
                <a:tc>
                  <a:txBody>
                    <a:bodyPr/>
                    <a:lstStyle/>
                    <a:p>
                      <a:pPr marL="0" marR="0" lvl="0" indent="0" algn="l" rtl="0">
                        <a:spcBef>
                          <a:spcPts val="0"/>
                        </a:spcBef>
                        <a:spcAft>
                          <a:spcPts val="0"/>
                        </a:spcAft>
                        <a:buNone/>
                      </a:pPr>
                      <a:r>
                        <a:rPr lang="en-US" sz="1800"/>
                        <a:t>Company</a:t>
                      </a:r>
                      <a:endParaRPr/>
                    </a:p>
                  </a:txBody>
                  <a:tcPr marL="91450" marR="91450" marT="45725" marB="45725"/>
                </a:tc>
                <a:tc>
                  <a:txBody>
                    <a:bodyPr/>
                    <a:lstStyle/>
                    <a:p>
                      <a:pPr marL="0" marR="0" lvl="0" indent="0" algn="l" rtl="0">
                        <a:spcBef>
                          <a:spcPts val="0"/>
                        </a:spcBef>
                        <a:spcAft>
                          <a:spcPts val="0"/>
                        </a:spcAft>
                        <a:buNone/>
                      </a:pPr>
                      <a:r>
                        <a:rPr lang="en-US" sz="1800"/>
                        <a:t>Title</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400" dirty="0"/>
                        <a:t>APS Board of Education</a:t>
                      </a:r>
                      <a:endParaRPr sz="1400" dirty="0"/>
                    </a:p>
                  </a:txBody>
                  <a:tcPr marL="91450" marR="91450" marT="45725" marB="45725"/>
                </a:tc>
                <a:tc>
                  <a:txBody>
                    <a:bodyPr/>
                    <a:lstStyle/>
                    <a:p>
                      <a:pPr marL="0" marR="0" lvl="0" indent="0" algn="l" rtl="0">
                        <a:spcBef>
                          <a:spcPts val="0"/>
                        </a:spcBef>
                        <a:spcAft>
                          <a:spcPts val="0"/>
                        </a:spcAft>
                        <a:buNone/>
                      </a:pPr>
                      <a:r>
                        <a:rPr lang="en-US" sz="1400" dirty="0"/>
                        <a:t>Katie Howard</a:t>
                      </a:r>
                    </a:p>
                  </a:txBody>
                  <a:tcPr marL="91450" marR="91450" marT="45725" marB="45725"/>
                </a:tc>
                <a:tc>
                  <a:txBody>
                    <a:bodyPr/>
                    <a:lstStyle/>
                    <a:p>
                      <a:pPr marL="0" marR="0" lvl="0" indent="0" algn="l" rtl="0">
                        <a:spcBef>
                          <a:spcPts val="0"/>
                        </a:spcBef>
                        <a:spcAft>
                          <a:spcPts val="0"/>
                        </a:spcAft>
                        <a:buNone/>
                      </a:pPr>
                      <a:r>
                        <a:rPr lang="en-US" sz="1400" dirty="0"/>
                        <a:t>Atlanta Public Schools</a:t>
                      </a:r>
                      <a:endParaRPr sz="1400" dirty="0"/>
                    </a:p>
                  </a:txBody>
                  <a:tcPr marL="91450" marR="91450" marT="45725" marB="45725"/>
                </a:tc>
                <a:tc>
                  <a:txBody>
                    <a:bodyPr/>
                    <a:lstStyle/>
                    <a:p>
                      <a:r>
                        <a:rPr lang="en-US" sz="1400" b="0" i="0" u="none" strike="noStrike" cap="none" dirty="0">
                          <a:solidFill>
                            <a:schemeClr val="dk1"/>
                          </a:solidFill>
                          <a:effectLst/>
                          <a:latin typeface="Calibri"/>
                          <a:ea typeface="Calibri"/>
                          <a:cs typeface="Calibri"/>
                          <a:sym typeface="Arial"/>
                        </a:rPr>
                        <a:t>District 1</a:t>
                      </a:r>
                    </a:p>
                  </a:txBody>
                  <a:tcPr marL="91450" marR="91450" marT="45725" marB="45725"/>
                </a:tc>
                <a:extLst>
                  <a:ext uri="{0D108BD9-81ED-4DB2-BD59-A6C34878D82A}">
                    <a16:rowId xmlns:a16="http://schemas.microsoft.com/office/drawing/2014/main" val="10001"/>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0"/>
        <p:cNvGrpSpPr/>
        <p:nvPr/>
      </p:nvGrpSpPr>
      <p:grpSpPr>
        <a:xfrm>
          <a:off x="0" y="0"/>
          <a:ext cx="0" cy="0"/>
          <a:chOff x="0" y="0"/>
          <a:chExt cx="0" cy="0"/>
        </a:xfrm>
      </p:grpSpPr>
      <p:sp>
        <p:nvSpPr>
          <p:cNvPr id="281" name="Google Shape;281;p10"/>
          <p:cNvSpPr/>
          <p:nvPr/>
        </p:nvSpPr>
        <p:spPr>
          <a:xfrm>
            <a:off x="0" y="0"/>
            <a:ext cx="1218631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2" name="Google Shape;282;p10"/>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0"/>
          <p:cNvSpPr txBox="1">
            <a:spLocks noGrp="1"/>
          </p:cNvSpPr>
          <p:nvPr>
            <p:ph type="title"/>
          </p:nvPr>
        </p:nvSpPr>
        <p:spPr>
          <a:xfrm>
            <a:off x="492370" y="516835"/>
            <a:ext cx="3084844" cy="2103875"/>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FFFFFF"/>
              </a:buClr>
              <a:buSzPts val="3600"/>
              <a:buFont typeface="Calibri"/>
              <a:buNone/>
            </a:pPr>
            <a:r>
              <a:rPr lang="en-US" sz="3600" dirty="0">
                <a:solidFill>
                  <a:srgbClr val="FFFFFF"/>
                </a:solidFill>
              </a:rPr>
              <a:t>Meeting Minutes </a:t>
            </a:r>
            <a:br>
              <a:rPr lang="en-US" sz="3600" dirty="0">
                <a:solidFill>
                  <a:srgbClr val="FFFFFF"/>
                </a:solidFill>
              </a:rPr>
            </a:br>
            <a:r>
              <a:rPr lang="en-US" sz="3600" dirty="0">
                <a:solidFill>
                  <a:srgbClr val="FFFFFF"/>
                </a:solidFill>
              </a:rPr>
              <a:t> </a:t>
            </a:r>
            <a:br>
              <a:rPr lang="en-US" sz="3600" dirty="0">
                <a:solidFill>
                  <a:srgbClr val="FFFFFF"/>
                </a:solidFill>
              </a:rPr>
            </a:br>
            <a:r>
              <a:rPr lang="en-US" sz="3600" dirty="0">
                <a:solidFill>
                  <a:srgbClr val="FFFFFF"/>
                </a:solidFill>
              </a:rPr>
              <a:t>09/06/2023</a:t>
            </a:r>
            <a:endParaRPr dirty="0"/>
          </a:p>
        </p:txBody>
      </p:sp>
      <p:sp>
        <p:nvSpPr>
          <p:cNvPr id="284" name="Google Shape;284;p10"/>
          <p:cNvSpPr txBox="1">
            <a:spLocks noGrp="1"/>
          </p:cNvSpPr>
          <p:nvPr>
            <p:ph type="body" idx="1"/>
          </p:nvPr>
        </p:nvSpPr>
        <p:spPr>
          <a:xfrm>
            <a:off x="492371" y="2653800"/>
            <a:ext cx="3084844" cy="3335519"/>
          </a:xfrm>
          <a:prstGeom prst="rect">
            <a:avLst/>
          </a:prstGeom>
          <a:noFill/>
          <a:ln>
            <a:noFill/>
          </a:ln>
        </p:spPr>
        <p:txBody>
          <a:bodyPr spcFirstLastPara="1" wrap="square" lIns="0" tIns="45700" rIns="0" bIns="45700" anchor="t" anchorCtr="0">
            <a:normAutofit/>
          </a:bodyPr>
          <a:lstStyle/>
          <a:p>
            <a:pPr marL="233363" lvl="0" indent="-138113" algn="l" rtl="0">
              <a:lnSpc>
                <a:spcPct val="90000"/>
              </a:lnSpc>
              <a:spcBef>
                <a:spcPts val="0"/>
              </a:spcBef>
              <a:spcAft>
                <a:spcPts val="0"/>
              </a:spcAft>
              <a:buSzPts val="1500"/>
              <a:buNone/>
            </a:pPr>
            <a:endParaRPr sz="1500">
              <a:solidFill>
                <a:srgbClr val="FFFFFF"/>
              </a:solidFill>
            </a:endParaRPr>
          </a:p>
          <a:p>
            <a:pPr marL="233363" lvl="0" indent="-138113" algn="l" rtl="0">
              <a:lnSpc>
                <a:spcPct val="90000"/>
              </a:lnSpc>
              <a:spcBef>
                <a:spcPts val="1400"/>
              </a:spcBef>
              <a:spcAft>
                <a:spcPts val="0"/>
              </a:spcAft>
              <a:buSzPts val="1500"/>
              <a:buNone/>
            </a:pPr>
            <a:endParaRPr sz="1500">
              <a:solidFill>
                <a:srgbClr val="FFFFFF"/>
              </a:solidFill>
            </a:endParaRPr>
          </a:p>
        </p:txBody>
      </p:sp>
      <p:sp>
        <p:nvSpPr>
          <p:cNvPr id="285" name="Google Shape;285;p10"/>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6" name="Google Shape;286;p10" descr="Top view of laptop, pen and notebook written with text MEETING MINUTES over brown background. Business concept."/>
          <p:cNvPicPr preferRelativeResize="0"/>
          <p:nvPr/>
        </p:nvPicPr>
        <p:blipFill rotWithShape="1">
          <a:blip r:embed="rId3">
            <a:alphaModFix/>
          </a:blip>
          <a:srcRect b="5109"/>
          <a:stretch/>
        </p:blipFill>
        <p:spPr>
          <a:xfrm>
            <a:off x="4742017" y="1015681"/>
            <a:ext cx="6798082" cy="4580049"/>
          </a:xfrm>
          <a:prstGeom prst="rect">
            <a:avLst/>
          </a:prstGeom>
          <a:noFill/>
          <a:ln>
            <a:noFill/>
          </a:ln>
        </p:spPr>
      </p:pic>
    </p:spTree>
  </p:cSld>
  <p:clrMapOvr>
    <a:masterClrMapping/>
  </p:clrMapOvr>
</p:sld>
</file>

<file path=ppt/theme/theme1.xml><?xml version="1.0" encoding="utf-8"?>
<a:theme xmlns:a="http://schemas.openxmlformats.org/drawingml/2006/main" name="Retrospect">
  <a:themeElements>
    <a:clrScheme name="CCAES">
      <a:dk1>
        <a:srgbClr val="005685"/>
      </a:dk1>
      <a:lt1>
        <a:srgbClr val="FFFFFF"/>
      </a:lt1>
      <a:dk2>
        <a:srgbClr val="44546A"/>
      </a:dk2>
      <a:lt2>
        <a:srgbClr val="E7E6E6"/>
      </a:lt2>
      <a:accent1>
        <a:srgbClr val="0D85AB"/>
      </a:accent1>
      <a:accent2>
        <a:srgbClr val="EE7C29"/>
      </a:accent2>
      <a:accent3>
        <a:srgbClr val="A5A5A5"/>
      </a:accent3>
      <a:accent4>
        <a:srgbClr val="EE7C29"/>
      </a:accent4>
      <a:accent5>
        <a:srgbClr val="0D85AB"/>
      </a:accent5>
      <a:accent6>
        <a:srgbClr val="0D85AB"/>
      </a:accent6>
      <a:hlink>
        <a:srgbClr val="EE7C29"/>
      </a:hlink>
      <a:folHlink>
        <a:srgbClr val="0D85A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821</TotalTime>
  <Words>1960</Words>
  <Application>Microsoft Office PowerPoint</Application>
  <PresentationFormat>Widescreen</PresentationFormat>
  <Paragraphs>286</Paragraphs>
  <Slides>35</Slides>
  <Notes>13</Notes>
  <HiddenSlides>0</HiddenSlides>
  <MMClips>1</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Retrospect</vt:lpstr>
      <vt:lpstr>Office Theme</vt:lpstr>
      <vt:lpstr>Board of Directors Meeting Good evening, everyone!   Thank you for joining us.  We will begin shortly.</vt:lpstr>
      <vt:lpstr>Welcome Board Members &amp; Visitors!</vt:lpstr>
      <vt:lpstr>Welcome  ACCA Board Members  &amp; Visitors!</vt:lpstr>
      <vt:lpstr>Public Comment</vt:lpstr>
      <vt:lpstr>Virtual Meeting Norms</vt:lpstr>
      <vt:lpstr>PowerPoint Presentation</vt:lpstr>
      <vt:lpstr>Fill Vacant Seats </vt:lpstr>
      <vt:lpstr>Nomination </vt:lpstr>
      <vt:lpstr>Meeting Minutes    09/06/2023</vt:lpstr>
      <vt:lpstr>Principal’s Report</vt:lpstr>
      <vt:lpstr>Governor’s Workforce Summit</vt:lpstr>
      <vt:lpstr>PowerPoint Presentation</vt:lpstr>
      <vt:lpstr>PowerPoint Presentation</vt:lpstr>
      <vt:lpstr>Recruitment for  FY 2025 has officially started</vt:lpstr>
      <vt:lpstr>Pathway changes for 2024-25 </vt:lpstr>
      <vt:lpstr>Recruitment Strategy </vt:lpstr>
      <vt:lpstr>PowerPoint Presentation</vt:lpstr>
      <vt:lpstr>PowerPoint Presentation</vt:lpstr>
      <vt:lpstr>PowerPoint Presentation</vt:lpstr>
      <vt:lpstr>WHO WE 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ACCA Peach Tax Credit</vt:lpstr>
      <vt:lpstr>ACCA Peach Tax Credit Projects</vt:lpstr>
      <vt:lpstr>PowerPoint Presentation</vt:lpstr>
      <vt:lpstr>Next Steps….</vt:lpstr>
      <vt:lpstr>PowerPoint Presentation</vt:lpstr>
      <vt:lpstr>Approved Meeting Dates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of Directors Meeting Good morning everyone!   Thank you for joining us today.  We will begin shortly.</dc:title>
  <dc:creator>Fears, Shaundra</dc:creator>
  <cp:lastModifiedBy>Wilson, Tasharah</cp:lastModifiedBy>
  <cp:revision>30</cp:revision>
  <cp:lastPrinted>2023-11-27T19:40:35Z</cp:lastPrinted>
  <dcterms:created xsi:type="dcterms:W3CDTF">2020-08-09T18:40:41Z</dcterms:created>
  <dcterms:modified xsi:type="dcterms:W3CDTF">2023-12-01T05:21:39Z</dcterms:modified>
</cp:coreProperties>
</file>