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41"/>
  </p:notesMasterIdLst>
  <p:sldIdLst>
    <p:sldId id="256" r:id="rId3"/>
    <p:sldId id="257" r:id="rId4"/>
    <p:sldId id="258" r:id="rId5"/>
    <p:sldId id="259" r:id="rId6"/>
    <p:sldId id="260" r:id="rId7"/>
    <p:sldId id="316" r:id="rId8"/>
    <p:sldId id="328" r:id="rId9"/>
    <p:sldId id="261" r:id="rId10"/>
    <p:sldId id="262" r:id="rId11"/>
    <p:sldId id="263" r:id="rId12"/>
    <p:sldId id="265" r:id="rId13"/>
    <p:sldId id="267" r:id="rId14"/>
    <p:sldId id="268" r:id="rId15"/>
    <p:sldId id="269" r:id="rId16"/>
    <p:sldId id="270" r:id="rId17"/>
    <p:sldId id="272" r:id="rId18"/>
    <p:sldId id="276" r:id="rId19"/>
    <p:sldId id="315" r:id="rId20"/>
    <p:sldId id="318" r:id="rId21"/>
    <p:sldId id="319" r:id="rId22"/>
    <p:sldId id="320" r:id="rId23"/>
    <p:sldId id="321" r:id="rId24"/>
    <p:sldId id="322" r:id="rId25"/>
    <p:sldId id="271" r:id="rId26"/>
    <p:sldId id="323" r:id="rId27"/>
    <p:sldId id="273" r:id="rId28"/>
    <p:sldId id="274" r:id="rId29"/>
    <p:sldId id="280" r:id="rId30"/>
    <p:sldId id="275" r:id="rId31"/>
    <p:sldId id="324" r:id="rId32"/>
    <p:sldId id="325" r:id="rId33"/>
    <p:sldId id="326" r:id="rId34"/>
    <p:sldId id="327" r:id="rId35"/>
    <p:sldId id="266" r:id="rId36"/>
    <p:sldId id="277" r:id="rId37"/>
    <p:sldId id="297" r:id="rId38"/>
    <p:sldId id="317" r:id="rId39"/>
    <p:sldId id="285" r:id="rId40"/>
  </p:sldIdLst>
  <p:sldSz cx="12192000" cy="6858000"/>
  <p:notesSz cx="7010400" cy="9296400"/>
  <p:embeddedFontLst>
    <p:embeddedFont>
      <p:font typeface="Avenir Next LT Pro" panose="020B0504020202020204" pitchFamily="34" charset="0"/>
      <p:regular r:id="rId42"/>
    </p:embeddedFont>
    <p:embeddedFont>
      <p:font typeface="Bernard MT Condensed" panose="02050806060905020404" pitchFamily="18" charset="0"/>
      <p:regular r:id="rId43"/>
    </p:embeddedFont>
    <p:embeddedFont>
      <p:font typeface="Cambria" panose="02040503050406030204" pitchFamily="18"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hAzi8WU0hKmhd6ohIE4/IL4T+d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AE3E11-6EFA-4B34-9311-972C4EA6A26C}">
  <a:tblStyle styleId="{0FAE3E11-6EFA-4B34-9311-972C4EA6A2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8C4BAE-2785-4E79-83B9-0BF0E46751D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DF1"/>
          </a:solidFill>
        </a:fill>
      </a:tcStyle>
    </a:wholeTbl>
    <a:band1H>
      <a:tcTxStyle/>
      <a:tcStyle>
        <a:tcBdr/>
        <a:fill>
          <a:solidFill>
            <a:srgbClr val="CAD8E2"/>
          </a:solidFill>
        </a:fill>
      </a:tcStyle>
    </a:band1H>
    <a:band2H>
      <a:tcTxStyle/>
      <a:tcStyle>
        <a:tcBdr/>
      </a:tcStyle>
    </a:band2H>
    <a:band1V>
      <a:tcTxStyle/>
      <a:tcStyle>
        <a:tcBdr/>
        <a:fill>
          <a:solidFill>
            <a:srgbClr val="CAD8E2"/>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sorterViewPr>
    <p:cViewPr>
      <p:scale>
        <a:sx n="100" d="100"/>
        <a:sy n="100" d="100"/>
      </p:scale>
      <p:origin x="0" y="-63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91" name="Google Shape;19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79" name="Google Shape;27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94" name="Google Shape;294;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03" name="Google Shape;303;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14" name="Google Shape;314;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25" name="Google Shape;325;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7: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41" name="Google Shape;341;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63" name="Google Shape;363;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38" name="Google Shape;23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5229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430" name="Google Shape;430;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97" name="Google Shape;1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03" name="Google Shape;203;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28" name="Google Shape;22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38" name="Google Shape;23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38" name="Google Shape;23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789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43" name="Google Shape;243;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60" name="Google Shape;260;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8: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68" name="Google Shape;268;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3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8000"/>
              <a:buFont typeface="Calibri"/>
              <a:buNone/>
              <a:defRPr sz="8000">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2"/>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rgbClr val="000000"/>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32"/>
          <p:cNvCxnSpPr/>
          <p:nvPr/>
        </p:nvCxnSpPr>
        <p:spPr>
          <a:xfrm>
            <a:off x="1207658" y="4343400"/>
            <a:ext cx="9875520" cy="0"/>
          </a:xfrm>
          <a:prstGeom prst="straightConnector1">
            <a:avLst/>
          </a:prstGeom>
          <a:noFill/>
          <a:ln w="9525" cap="flat" cmpd="sng">
            <a:solidFill>
              <a:srgbClr val="0D85AB"/>
            </a:solidFill>
            <a:prstDash val="solid"/>
            <a:round/>
            <a:headEnd type="none" w="sm" len="sm"/>
            <a:tailEnd type="none" w="sm" len="sm"/>
          </a:ln>
        </p:spPr>
      </p:cxnSp>
      <p:pic>
        <p:nvPicPr>
          <p:cNvPr id="27" name="Google Shape;27;p32"/>
          <p:cNvPicPr preferRelativeResize="0"/>
          <p:nvPr/>
        </p:nvPicPr>
        <p:blipFill rotWithShape="1">
          <a:blip r:embed="rId2">
            <a:alphaModFix/>
          </a:blip>
          <a:srcRect/>
          <a:stretch/>
        </p:blipFill>
        <p:spPr>
          <a:xfrm>
            <a:off x="4913274" y="759070"/>
            <a:ext cx="2365453" cy="137171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4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5"/>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5"/>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5" name="Google Shape;95;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A07BF-4F48-FDF5-AC44-19D5A7E441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3C328A-98AF-EAA7-D2CF-A72D3307F8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ABF1AE-7CE4-B72F-61A2-82E708D436ED}"/>
              </a:ext>
            </a:extLst>
          </p:cNvPr>
          <p:cNvSpPr>
            <a:spLocks noGrp="1"/>
          </p:cNvSpPr>
          <p:nvPr>
            <p:ph type="dt" sz="half" idx="10"/>
          </p:nvPr>
        </p:nvSpPr>
        <p:spPr/>
        <p:txBody>
          <a:bodyPr/>
          <a:lstStyle/>
          <a:p>
            <a:fld id="{C2858191-FB07-47BA-B31B-61558A064729}" type="datetimeFigureOut">
              <a:rPr lang="en-US" smtClean="0"/>
              <a:t>10/3/2024</a:t>
            </a:fld>
            <a:endParaRPr lang="en-US"/>
          </a:p>
        </p:txBody>
      </p:sp>
      <p:sp>
        <p:nvSpPr>
          <p:cNvPr id="5" name="Footer Placeholder 4">
            <a:extLst>
              <a:ext uri="{FF2B5EF4-FFF2-40B4-BE49-F238E27FC236}">
                <a16:creationId xmlns:a16="http://schemas.microsoft.com/office/drawing/2014/main" id="{54FC3D0C-B8A1-69FB-042F-4BDDA9D65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24AE78-F5C6-15EA-5A75-26A2AD464158}"/>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2445291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7DA13-5BD0-957B-3D5F-06B95C5B6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A17D80-16CC-5000-99DB-6269BBD3A7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5CC79-7E97-0B9D-014F-34C86E0C28B0}"/>
              </a:ext>
            </a:extLst>
          </p:cNvPr>
          <p:cNvSpPr>
            <a:spLocks noGrp="1"/>
          </p:cNvSpPr>
          <p:nvPr>
            <p:ph type="dt" sz="half" idx="10"/>
          </p:nvPr>
        </p:nvSpPr>
        <p:spPr/>
        <p:txBody>
          <a:bodyPr/>
          <a:lstStyle/>
          <a:p>
            <a:fld id="{C2858191-FB07-47BA-B31B-61558A064729}" type="datetimeFigureOut">
              <a:rPr lang="en-US" smtClean="0"/>
              <a:t>10/3/2024</a:t>
            </a:fld>
            <a:endParaRPr lang="en-US"/>
          </a:p>
        </p:txBody>
      </p:sp>
      <p:sp>
        <p:nvSpPr>
          <p:cNvPr id="5" name="Footer Placeholder 4">
            <a:extLst>
              <a:ext uri="{FF2B5EF4-FFF2-40B4-BE49-F238E27FC236}">
                <a16:creationId xmlns:a16="http://schemas.microsoft.com/office/drawing/2014/main" id="{E7A068A3-5A41-3C3F-8B98-2AB1C2A0A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0B69C-1329-7421-4471-89B60191FDAE}"/>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3677598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BDF64-2C92-927A-D162-47D9E5CE54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419655-46EE-4B15-B492-D2DC11AC05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8BE59-1A3A-1C96-1B78-453056E4AE52}"/>
              </a:ext>
            </a:extLst>
          </p:cNvPr>
          <p:cNvSpPr>
            <a:spLocks noGrp="1"/>
          </p:cNvSpPr>
          <p:nvPr>
            <p:ph type="dt" sz="half" idx="10"/>
          </p:nvPr>
        </p:nvSpPr>
        <p:spPr/>
        <p:txBody>
          <a:bodyPr/>
          <a:lstStyle/>
          <a:p>
            <a:fld id="{C2858191-FB07-47BA-B31B-61558A064729}" type="datetimeFigureOut">
              <a:rPr lang="en-US" smtClean="0"/>
              <a:t>10/3/2024</a:t>
            </a:fld>
            <a:endParaRPr lang="en-US"/>
          </a:p>
        </p:txBody>
      </p:sp>
      <p:sp>
        <p:nvSpPr>
          <p:cNvPr id="5" name="Footer Placeholder 4">
            <a:extLst>
              <a:ext uri="{FF2B5EF4-FFF2-40B4-BE49-F238E27FC236}">
                <a16:creationId xmlns:a16="http://schemas.microsoft.com/office/drawing/2014/main" id="{874A2F50-3163-8522-CE45-C90C490821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A81C1-5420-9A16-1A2D-A22D5DBFA29E}"/>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3627601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0D70-4BA2-8E67-4FA8-FE55BB01ED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F3DD03-B854-AABF-908E-6EAD7C984C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B34929-AAE9-51E7-5F05-C2550D6712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59947F-8451-3CD1-798C-9D8C9A4A17D4}"/>
              </a:ext>
            </a:extLst>
          </p:cNvPr>
          <p:cNvSpPr>
            <a:spLocks noGrp="1"/>
          </p:cNvSpPr>
          <p:nvPr>
            <p:ph type="dt" sz="half" idx="10"/>
          </p:nvPr>
        </p:nvSpPr>
        <p:spPr/>
        <p:txBody>
          <a:bodyPr/>
          <a:lstStyle/>
          <a:p>
            <a:fld id="{C2858191-FB07-47BA-B31B-61558A064729}" type="datetimeFigureOut">
              <a:rPr lang="en-US" smtClean="0"/>
              <a:t>10/3/2024</a:t>
            </a:fld>
            <a:endParaRPr lang="en-US"/>
          </a:p>
        </p:txBody>
      </p:sp>
      <p:sp>
        <p:nvSpPr>
          <p:cNvPr id="6" name="Footer Placeholder 5">
            <a:extLst>
              <a:ext uri="{FF2B5EF4-FFF2-40B4-BE49-F238E27FC236}">
                <a16:creationId xmlns:a16="http://schemas.microsoft.com/office/drawing/2014/main" id="{923CB6DA-DEFD-417A-DAE9-C703A269C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18D028-EDA5-ABD4-1DDF-16D1566E0821}"/>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3644432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F66F5-4DBE-1AA1-A2D9-79F27143FD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9D6AE9-C6C8-27E6-4C72-80C0436532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51519B-0C3B-C102-CC72-E9A29092E3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60DD5F-CA1A-781E-FF24-709868B3D5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50ABEA-09F0-D4D7-37DB-D36B1BF7C4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8E64A8-CD11-9342-C1ED-F2B9A578F79D}"/>
              </a:ext>
            </a:extLst>
          </p:cNvPr>
          <p:cNvSpPr>
            <a:spLocks noGrp="1"/>
          </p:cNvSpPr>
          <p:nvPr>
            <p:ph type="dt" sz="half" idx="10"/>
          </p:nvPr>
        </p:nvSpPr>
        <p:spPr/>
        <p:txBody>
          <a:bodyPr/>
          <a:lstStyle/>
          <a:p>
            <a:fld id="{C2858191-FB07-47BA-B31B-61558A064729}" type="datetimeFigureOut">
              <a:rPr lang="en-US" smtClean="0"/>
              <a:t>10/3/2024</a:t>
            </a:fld>
            <a:endParaRPr lang="en-US"/>
          </a:p>
        </p:txBody>
      </p:sp>
      <p:sp>
        <p:nvSpPr>
          <p:cNvPr id="8" name="Footer Placeholder 7">
            <a:extLst>
              <a:ext uri="{FF2B5EF4-FFF2-40B4-BE49-F238E27FC236}">
                <a16:creationId xmlns:a16="http://schemas.microsoft.com/office/drawing/2014/main" id="{6F1A51AE-F576-BE9E-1D7D-8D4AC6DDEA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859DE6-54D3-3FEE-E101-791C755C19BA}"/>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1852602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252A-F732-2669-FA95-63D05715BD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89C446-781B-5E7E-70DE-B43E8A289855}"/>
              </a:ext>
            </a:extLst>
          </p:cNvPr>
          <p:cNvSpPr>
            <a:spLocks noGrp="1"/>
          </p:cNvSpPr>
          <p:nvPr>
            <p:ph type="dt" sz="half" idx="10"/>
          </p:nvPr>
        </p:nvSpPr>
        <p:spPr/>
        <p:txBody>
          <a:bodyPr/>
          <a:lstStyle/>
          <a:p>
            <a:fld id="{C2858191-FB07-47BA-B31B-61558A064729}" type="datetimeFigureOut">
              <a:rPr lang="en-US" smtClean="0"/>
              <a:t>10/3/2024</a:t>
            </a:fld>
            <a:endParaRPr lang="en-US"/>
          </a:p>
        </p:txBody>
      </p:sp>
      <p:sp>
        <p:nvSpPr>
          <p:cNvPr id="4" name="Footer Placeholder 3">
            <a:extLst>
              <a:ext uri="{FF2B5EF4-FFF2-40B4-BE49-F238E27FC236}">
                <a16:creationId xmlns:a16="http://schemas.microsoft.com/office/drawing/2014/main" id="{BD74A625-5093-6168-FE42-7B1C8ED93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EE322B-D55C-91DD-DC3C-9E63B491359C}"/>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381404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1E127F-DED4-4CF3-B114-D91F7884C083}"/>
              </a:ext>
            </a:extLst>
          </p:cNvPr>
          <p:cNvSpPr>
            <a:spLocks noGrp="1"/>
          </p:cNvSpPr>
          <p:nvPr>
            <p:ph type="dt" sz="half" idx="10"/>
          </p:nvPr>
        </p:nvSpPr>
        <p:spPr/>
        <p:txBody>
          <a:bodyPr/>
          <a:lstStyle/>
          <a:p>
            <a:fld id="{C2858191-FB07-47BA-B31B-61558A064729}" type="datetimeFigureOut">
              <a:rPr lang="en-US" smtClean="0"/>
              <a:t>10/3/2024</a:t>
            </a:fld>
            <a:endParaRPr lang="en-US"/>
          </a:p>
        </p:txBody>
      </p:sp>
      <p:sp>
        <p:nvSpPr>
          <p:cNvPr id="3" name="Footer Placeholder 2">
            <a:extLst>
              <a:ext uri="{FF2B5EF4-FFF2-40B4-BE49-F238E27FC236}">
                <a16:creationId xmlns:a16="http://schemas.microsoft.com/office/drawing/2014/main" id="{FC5A1107-466E-3214-547C-0E22E79BA3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67240D-A60E-1CB1-E5E4-11DE8B636F34}"/>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3343338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0E05-CE92-66C2-49B0-94CACEBD7D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4E6834-D23F-4460-E6FF-FA05C7524C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C9079E-7A97-E650-5073-2E0BACD70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0228B0-E5B5-5235-29D4-6B2621B4C4F3}"/>
              </a:ext>
            </a:extLst>
          </p:cNvPr>
          <p:cNvSpPr>
            <a:spLocks noGrp="1"/>
          </p:cNvSpPr>
          <p:nvPr>
            <p:ph type="dt" sz="half" idx="10"/>
          </p:nvPr>
        </p:nvSpPr>
        <p:spPr/>
        <p:txBody>
          <a:bodyPr/>
          <a:lstStyle/>
          <a:p>
            <a:fld id="{C2858191-FB07-47BA-B31B-61558A064729}" type="datetimeFigureOut">
              <a:rPr lang="en-US" smtClean="0"/>
              <a:t>10/3/2024</a:t>
            </a:fld>
            <a:endParaRPr lang="en-US"/>
          </a:p>
        </p:txBody>
      </p:sp>
      <p:sp>
        <p:nvSpPr>
          <p:cNvPr id="6" name="Footer Placeholder 5">
            <a:extLst>
              <a:ext uri="{FF2B5EF4-FFF2-40B4-BE49-F238E27FC236}">
                <a16:creationId xmlns:a16="http://schemas.microsoft.com/office/drawing/2014/main" id="{2C97C9E7-0F62-D598-98F3-420073DC4B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97E4BF-2019-5628-9977-72683736414D}"/>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346800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311C5-13F3-EC64-7969-1E799DC1CC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DB2EEB-B853-516F-6D8D-451E84AD0F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FD59A9-C16C-2DFF-93D2-D71166DF9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D87AFE-1992-B03B-7A75-E34F6A3A3FBD}"/>
              </a:ext>
            </a:extLst>
          </p:cNvPr>
          <p:cNvSpPr>
            <a:spLocks noGrp="1"/>
          </p:cNvSpPr>
          <p:nvPr>
            <p:ph type="dt" sz="half" idx="10"/>
          </p:nvPr>
        </p:nvSpPr>
        <p:spPr/>
        <p:txBody>
          <a:bodyPr/>
          <a:lstStyle/>
          <a:p>
            <a:fld id="{C2858191-FB07-47BA-B31B-61558A064729}" type="datetimeFigureOut">
              <a:rPr lang="en-US" smtClean="0"/>
              <a:t>10/3/2024</a:t>
            </a:fld>
            <a:endParaRPr lang="en-US"/>
          </a:p>
        </p:txBody>
      </p:sp>
      <p:sp>
        <p:nvSpPr>
          <p:cNvPr id="6" name="Footer Placeholder 5">
            <a:extLst>
              <a:ext uri="{FF2B5EF4-FFF2-40B4-BE49-F238E27FC236}">
                <a16:creationId xmlns:a16="http://schemas.microsoft.com/office/drawing/2014/main" id="{991F07B6-3222-491A-D16E-D1C2CD0F2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6C49EE-5C03-C795-56E8-32451298386E}"/>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18185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4800"/>
              <a:buFont typeface="Calibri"/>
              <a:buNone/>
              <a:defRPr>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33"/>
          <p:cNvPicPr preferRelativeResize="0"/>
          <p:nvPr/>
        </p:nvPicPr>
        <p:blipFill rotWithShape="1">
          <a:blip r:embed="rId2">
            <a:alphaModFix/>
          </a:blip>
          <a:srcRect/>
          <a:stretch/>
        </p:blipFill>
        <p:spPr>
          <a:xfrm>
            <a:off x="9975559" y="689760"/>
            <a:ext cx="1185455" cy="685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86FE-533C-523E-28FB-2C9928C2E2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EA2DD1-6D16-FBD0-4F5D-D723FC29B5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2F364-77DA-53E9-52C7-C0B96F8391ED}"/>
              </a:ext>
            </a:extLst>
          </p:cNvPr>
          <p:cNvSpPr>
            <a:spLocks noGrp="1"/>
          </p:cNvSpPr>
          <p:nvPr>
            <p:ph type="dt" sz="half" idx="10"/>
          </p:nvPr>
        </p:nvSpPr>
        <p:spPr/>
        <p:txBody>
          <a:bodyPr/>
          <a:lstStyle/>
          <a:p>
            <a:fld id="{C2858191-FB07-47BA-B31B-61558A064729}" type="datetimeFigureOut">
              <a:rPr lang="en-US" smtClean="0"/>
              <a:t>10/3/2024</a:t>
            </a:fld>
            <a:endParaRPr lang="en-US"/>
          </a:p>
        </p:txBody>
      </p:sp>
      <p:sp>
        <p:nvSpPr>
          <p:cNvPr id="5" name="Footer Placeholder 4">
            <a:extLst>
              <a:ext uri="{FF2B5EF4-FFF2-40B4-BE49-F238E27FC236}">
                <a16:creationId xmlns:a16="http://schemas.microsoft.com/office/drawing/2014/main" id="{9957D245-5E95-D250-B45A-DAF12F513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354B38-3A5F-C3D5-703C-D26812A230B5}"/>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3654180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6C5F8-67C7-D642-EC4E-6D2377F504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471B76-0738-66DE-3A9F-320EE9B402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0318F-A291-619E-20EB-4302F497B94C}"/>
              </a:ext>
            </a:extLst>
          </p:cNvPr>
          <p:cNvSpPr>
            <a:spLocks noGrp="1"/>
          </p:cNvSpPr>
          <p:nvPr>
            <p:ph type="dt" sz="half" idx="10"/>
          </p:nvPr>
        </p:nvSpPr>
        <p:spPr/>
        <p:txBody>
          <a:bodyPr/>
          <a:lstStyle/>
          <a:p>
            <a:fld id="{C2858191-FB07-47BA-B31B-61558A064729}" type="datetimeFigureOut">
              <a:rPr lang="en-US" smtClean="0"/>
              <a:t>10/3/2024</a:t>
            </a:fld>
            <a:endParaRPr lang="en-US"/>
          </a:p>
        </p:txBody>
      </p:sp>
      <p:sp>
        <p:nvSpPr>
          <p:cNvPr id="5" name="Footer Placeholder 4">
            <a:extLst>
              <a:ext uri="{FF2B5EF4-FFF2-40B4-BE49-F238E27FC236}">
                <a16:creationId xmlns:a16="http://schemas.microsoft.com/office/drawing/2014/main" id="{0C78DF05-8637-EABF-5485-4236889E0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A4363-6C09-042D-700C-9E7AEE94ACED}"/>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273740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8" name="Google Shape;38;p34"/>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34"/>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0" name="Google Shape;40;p34"/>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34"/>
          <p:cNvPicPr preferRelativeResize="0"/>
          <p:nvPr/>
        </p:nvPicPr>
        <p:blipFill rotWithShape="1">
          <a:blip r:embed="rId2">
            <a:alphaModFix/>
          </a:blip>
          <a:srcRect/>
          <a:stretch/>
        </p:blipFill>
        <p:spPr>
          <a:xfrm>
            <a:off x="9978127" y="685696"/>
            <a:ext cx="1184565" cy="68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5"/>
        <p:cNvGrpSpPr/>
        <p:nvPr/>
      </p:nvGrpSpPr>
      <p:grpSpPr>
        <a:xfrm>
          <a:off x="0" y="0"/>
          <a:ext cx="0" cy="0"/>
          <a:chOff x="0" y="0"/>
          <a:chExt cx="0" cy="0"/>
        </a:xfrm>
      </p:grpSpPr>
      <p:sp>
        <p:nvSpPr>
          <p:cNvPr id="46" name="Google Shape;46;p3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35" descr="A close up of a sign&#10;&#10;Description automatically generated"/>
          <p:cNvPicPr preferRelativeResize="0"/>
          <p:nvPr/>
        </p:nvPicPr>
        <p:blipFill rotWithShape="1">
          <a:blip r:embed="rId2">
            <a:alphaModFix/>
          </a:blip>
          <a:srcRect/>
          <a:stretch/>
        </p:blipFill>
        <p:spPr>
          <a:xfrm>
            <a:off x="9892246" y="681495"/>
            <a:ext cx="1232510" cy="685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40"/>
          <p:cNvSpPr txBox="1">
            <a:spLocks noGrp="1"/>
          </p:cNvSpPr>
          <p:nvPr>
            <p:ph type="title"/>
          </p:nvPr>
        </p:nvSpPr>
        <p:spPr>
          <a:xfrm>
            <a:off x="1097280" y="252098"/>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4800"/>
              <a:buFont typeface="Calibri"/>
              <a:buNone/>
              <a:defRPr>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0"/>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40"/>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6" name="Google Shape;56;p4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40"/>
          <p:cNvPicPr preferRelativeResize="0"/>
          <p:nvPr/>
        </p:nvPicPr>
        <p:blipFill rotWithShape="1">
          <a:blip r:embed="rId2">
            <a:alphaModFix/>
          </a:blip>
          <a:srcRect/>
          <a:stretch/>
        </p:blipFill>
        <p:spPr>
          <a:xfrm>
            <a:off x="9977904" y="689196"/>
            <a:ext cx="1184565" cy="685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4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4800"/>
              <a:buFont typeface="Calibri"/>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5" name="Google Shape;65;p41" descr="A close up of a sign&#10;&#10;Description automatically generated"/>
          <p:cNvPicPr preferRelativeResize="0"/>
          <p:nvPr/>
        </p:nvPicPr>
        <p:blipFill rotWithShape="1">
          <a:blip r:embed="rId2">
            <a:alphaModFix/>
          </a:blip>
          <a:srcRect/>
          <a:stretch/>
        </p:blipFill>
        <p:spPr>
          <a:xfrm>
            <a:off x="9940848" y="689058"/>
            <a:ext cx="1224438" cy="685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6"/>
        <p:cNvGrpSpPr/>
        <p:nvPr/>
      </p:nvGrpSpPr>
      <p:grpSpPr>
        <a:xfrm>
          <a:off x="0" y="0"/>
          <a:ext cx="0" cy="0"/>
          <a:chOff x="0" y="0"/>
          <a:chExt cx="0" cy="0"/>
        </a:xfrm>
      </p:grpSpPr>
      <p:sp>
        <p:nvSpPr>
          <p:cNvPr id="67" name="Google Shape;67;p42"/>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2"/>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2"/>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2"/>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1" name="Google Shape;71;p42"/>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2" name="Google Shape;72;p42"/>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5"/>
        <p:cNvGrpSpPr/>
        <p:nvPr/>
      </p:nvGrpSpPr>
      <p:grpSpPr>
        <a:xfrm>
          <a:off x="0" y="0"/>
          <a:ext cx="0" cy="0"/>
          <a:chOff x="0" y="0"/>
          <a:chExt cx="0" cy="0"/>
        </a:xfrm>
      </p:grpSpPr>
      <p:sp>
        <p:nvSpPr>
          <p:cNvPr id="76" name="Google Shape;76;p43"/>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3"/>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3"/>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9" name="Google Shape;79;p43"/>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80" name="Google Shape;80;p43"/>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1" name="Google Shape;81;p4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4"/>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1"/>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000000"/>
              </a:buClr>
              <a:buSzPts val="4800"/>
              <a:buFont typeface="Calibri"/>
              <a:buNone/>
              <a:defRPr sz="4800" b="0" i="0" u="none" strike="noStrike" cap="none">
                <a:solidFill>
                  <a:srgbClr val="00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9pPr>
          </a:lstStyle>
          <a:p>
            <a:endParaRPr/>
          </a:p>
        </p:txBody>
      </p:sp>
      <p:sp>
        <p:nvSpPr>
          <p:cNvPr id="14" name="Google Shape;14;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31"/>
          <p:cNvCxnSpPr/>
          <p:nvPr/>
        </p:nvCxnSpPr>
        <p:spPr>
          <a:xfrm>
            <a:off x="1193532" y="1737845"/>
            <a:ext cx="9966960" cy="0"/>
          </a:xfrm>
          <a:prstGeom prst="straightConnector1">
            <a:avLst/>
          </a:prstGeom>
          <a:noFill/>
          <a:ln w="9525" cap="flat" cmpd="sng">
            <a:solidFill>
              <a:srgbClr val="0D85AB"/>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3F7EF7-5410-07A5-E1C3-8D60F38093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20B51B-3702-A0A7-9A37-9C78CAE5FD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06DB5-90E6-0325-E518-4EF4691CC8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58191-FB07-47BA-B31B-61558A064729}" type="datetimeFigureOut">
              <a:rPr lang="en-US" smtClean="0"/>
              <a:t>10/3/2024</a:t>
            </a:fld>
            <a:endParaRPr lang="en-US"/>
          </a:p>
        </p:txBody>
      </p:sp>
      <p:sp>
        <p:nvSpPr>
          <p:cNvPr id="5" name="Footer Placeholder 4">
            <a:extLst>
              <a:ext uri="{FF2B5EF4-FFF2-40B4-BE49-F238E27FC236}">
                <a16:creationId xmlns:a16="http://schemas.microsoft.com/office/drawing/2014/main" id="{F34ABBD3-97EB-A431-96F6-6A6C89386E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F85579-CC9F-11F5-F838-F05ABA7947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5E125-FB15-4B98-86EB-AAC3CCB79465}" type="slidenum">
              <a:rPr lang="en-US" smtClean="0"/>
              <a:t>‹#›</a:t>
            </a:fld>
            <a:endParaRPr lang="en-US"/>
          </a:p>
        </p:txBody>
      </p:sp>
    </p:spTree>
    <p:extLst>
      <p:ext uri="{BB962C8B-B14F-4D97-AF65-F5344CB8AC3E}">
        <p14:creationId xmlns:p14="http://schemas.microsoft.com/office/powerpoint/2010/main" val="16208850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apsstudents.sharepoint.com/teams/GOTeamResourcesforPrincipals2/Shared%20Documents/General/2024%20ORGANIZATIONAL%20MEETING/www.atlantapublicschools.us/100daypla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psstudents.sharepoint.com/teams/GOTeamResourcesforPrincipals2/Shared%20Documents/General/2024%20ORGANIZATIONAL%20MEETING/www.atlantapublicschools.us/100daypla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0D85AB"/>
              </a:buClr>
              <a:buSzPts val="6600"/>
              <a:buFont typeface="Calibri"/>
              <a:buNone/>
            </a:pPr>
            <a:r>
              <a:rPr lang="en-US" sz="6600" dirty="0"/>
              <a:t>Board of Directors Meeting</a:t>
            </a:r>
            <a:br>
              <a:rPr lang="en-US" sz="6600" dirty="0"/>
            </a:br>
            <a:r>
              <a:rPr lang="en-US" sz="2800" i="1" dirty="0"/>
              <a:t>Good evening, everyone!  </a:t>
            </a:r>
            <a:br>
              <a:rPr lang="en-US" sz="2800" i="1" dirty="0"/>
            </a:br>
            <a:r>
              <a:rPr lang="en-US" sz="2800" i="1" dirty="0"/>
              <a:t>Thank you for joining us.  We will begin shortly.</a:t>
            </a:r>
            <a:endParaRPr dirty="0"/>
          </a:p>
        </p:txBody>
      </p:sp>
      <p:sp>
        <p:nvSpPr>
          <p:cNvPr id="194" name="Google Shape;194;p1"/>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dirty="0"/>
              <a:t>October 3, 2024</a:t>
            </a:r>
            <a:endParaRPr dirty="0"/>
          </a:p>
          <a:p>
            <a:pPr marL="0" lvl="0" indent="0" algn="ctr" rtl="0">
              <a:lnSpc>
                <a:spcPct val="90000"/>
              </a:lnSpc>
              <a:spcBef>
                <a:spcPts val="1400"/>
              </a:spcBef>
              <a:spcAft>
                <a:spcPts val="0"/>
              </a:spcAft>
              <a:buSzPts val="2400"/>
              <a:buNone/>
            </a:pPr>
            <a:r>
              <a:rPr lang="en-US" dirty="0"/>
              <a:t>4 P.M.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dirty="0"/>
              <a:t>Student Representatives</a:t>
            </a:r>
            <a:endParaRPr dirty="0"/>
          </a:p>
        </p:txBody>
      </p:sp>
      <p:graphicFrame>
        <p:nvGraphicFramePr>
          <p:cNvPr id="271" name="Google Shape;271;p8"/>
          <p:cNvGraphicFramePr/>
          <p:nvPr>
            <p:extLst>
              <p:ext uri="{D42A27DB-BD31-4B8C-83A1-F6EECF244321}">
                <p14:modId xmlns:p14="http://schemas.microsoft.com/office/powerpoint/2010/main" val="3349002266"/>
              </p:ext>
            </p:extLst>
          </p:nvPr>
        </p:nvGraphicFramePr>
        <p:xfrm>
          <a:off x="1097280" y="1919091"/>
          <a:ext cx="10058375" cy="1259870"/>
        </p:xfrm>
        <a:graphic>
          <a:graphicData uri="http://schemas.openxmlformats.org/drawingml/2006/table">
            <a:tbl>
              <a:tblPr firstRow="1" bandRow="1">
                <a:noFill/>
                <a:tableStyleId>{F28C4BAE-2785-4E79-83B9-0BF0E46751D1}</a:tableStyleId>
              </a:tblPr>
              <a:tblGrid>
                <a:gridCol w="2011675">
                  <a:extLst>
                    <a:ext uri="{9D8B030D-6E8A-4147-A177-3AD203B41FA5}">
                      <a16:colId xmlns:a16="http://schemas.microsoft.com/office/drawing/2014/main" val="20000"/>
                    </a:ext>
                  </a:extLst>
                </a:gridCol>
                <a:gridCol w="2011675">
                  <a:extLst>
                    <a:ext uri="{9D8B030D-6E8A-4147-A177-3AD203B41FA5}">
                      <a16:colId xmlns:a16="http://schemas.microsoft.com/office/drawing/2014/main" val="20001"/>
                    </a:ext>
                  </a:extLst>
                </a:gridCol>
                <a:gridCol w="2385010">
                  <a:extLst>
                    <a:ext uri="{9D8B030D-6E8A-4147-A177-3AD203B41FA5}">
                      <a16:colId xmlns:a16="http://schemas.microsoft.com/office/drawing/2014/main" val="20002"/>
                    </a:ext>
                  </a:extLst>
                </a:gridCol>
                <a:gridCol w="1638340">
                  <a:extLst>
                    <a:ext uri="{9D8B030D-6E8A-4147-A177-3AD203B41FA5}">
                      <a16:colId xmlns:a16="http://schemas.microsoft.com/office/drawing/2014/main" val="20003"/>
                    </a:ext>
                  </a:extLst>
                </a:gridCol>
                <a:gridCol w="2011675">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1800"/>
                        <a:t>Seat</a:t>
                      </a:r>
                      <a:endParaRPr/>
                    </a:p>
                  </a:txBody>
                  <a:tcPr marL="91450" marR="91450" marT="45725" marB="45725"/>
                </a:tc>
                <a:tc>
                  <a:txBody>
                    <a:bodyPr/>
                    <a:lstStyle/>
                    <a:p>
                      <a:pPr marL="0" marR="0" lvl="0" indent="0" algn="l" rtl="0">
                        <a:spcBef>
                          <a:spcPts val="0"/>
                        </a:spcBef>
                        <a:spcAft>
                          <a:spcPts val="0"/>
                        </a:spcAft>
                        <a:buNone/>
                      </a:pPr>
                      <a:r>
                        <a:rPr lang="en-US" sz="1800"/>
                        <a:t>Name</a:t>
                      </a:r>
                      <a:endParaRPr/>
                    </a:p>
                  </a:txBody>
                  <a:tcPr marL="91450" marR="91450" marT="45725" marB="45725"/>
                </a:tc>
                <a:tc>
                  <a:txBody>
                    <a:bodyPr/>
                    <a:lstStyle/>
                    <a:p>
                      <a:pPr marL="0" marR="0" lvl="0" indent="0" algn="l" rtl="0">
                        <a:spcBef>
                          <a:spcPts val="0"/>
                        </a:spcBef>
                        <a:spcAft>
                          <a:spcPts val="0"/>
                        </a:spcAft>
                        <a:buNone/>
                      </a:pPr>
                      <a:r>
                        <a:rPr lang="en-US" sz="1800"/>
                        <a:t>Pathway</a:t>
                      </a:r>
                      <a:endParaRPr/>
                    </a:p>
                  </a:txBody>
                  <a:tcPr marL="91450" marR="91450" marT="45725" marB="45725"/>
                </a:tc>
                <a:tc>
                  <a:txBody>
                    <a:bodyPr/>
                    <a:lstStyle/>
                    <a:p>
                      <a:pPr marL="0" marR="0" lvl="0" indent="0" algn="l" rtl="0">
                        <a:spcBef>
                          <a:spcPts val="0"/>
                        </a:spcBef>
                        <a:spcAft>
                          <a:spcPts val="0"/>
                        </a:spcAft>
                        <a:buNone/>
                      </a:pPr>
                      <a:r>
                        <a:rPr lang="en-US" sz="1800"/>
                        <a:t>Grade</a:t>
                      </a:r>
                      <a:endParaRPr/>
                    </a:p>
                  </a:txBody>
                  <a:tcPr marL="91450" marR="91450" marT="45725" marB="45725"/>
                </a:tc>
                <a:tc>
                  <a:txBody>
                    <a:bodyPr/>
                    <a:lstStyle/>
                    <a:p>
                      <a:pPr marL="0" marR="0" lvl="0" indent="0" algn="l" rtl="0">
                        <a:spcBef>
                          <a:spcPts val="0"/>
                        </a:spcBef>
                        <a:spcAft>
                          <a:spcPts val="0"/>
                        </a:spcAft>
                        <a:buNone/>
                      </a:pPr>
                      <a:r>
                        <a:rPr lang="en-US" sz="1800"/>
                        <a:t>Home School</a:t>
                      </a:r>
                      <a:endParaRPr/>
                    </a:p>
                  </a:txBody>
                  <a:tcPr marL="91450" marR="91450" marT="45725" marB="45725"/>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None/>
                      </a:pPr>
                      <a:r>
                        <a:rPr lang="en-US" sz="1400" dirty="0"/>
                        <a:t>Student</a:t>
                      </a:r>
                      <a:endParaRPr sz="1400" dirty="0"/>
                    </a:p>
                  </a:txBody>
                  <a:tcPr marL="91450" marR="91450" marT="45725" marB="45725"/>
                </a:tc>
                <a:tc>
                  <a:txBody>
                    <a:bodyPr/>
                    <a:lstStyle/>
                    <a:p>
                      <a:pPr marL="0" marR="0" lvl="0" indent="0" algn="l" rtl="0">
                        <a:spcBef>
                          <a:spcPts val="0"/>
                        </a:spcBef>
                        <a:spcAft>
                          <a:spcPts val="0"/>
                        </a:spcAft>
                        <a:buNone/>
                      </a:pPr>
                      <a:r>
                        <a:rPr lang="en-US" sz="1400" dirty="0"/>
                        <a:t>Wesley Gilliard</a:t>
                      </a:r>
                      <a:endParaRPr sz="1400" dirty="0"/>
                    </a:p>
                  </a:txBody>
                  <a:tcPr marL="91450" marR="91450" marT="45725" marB="45725"/>
                </a:tc>
                <a:tc>
                  <a:txBody>
                    <a:bodyPr/>
                    <a:lstStyle/>
                    <a:p>
                      <a:pPr marL="0" marR="0" lvl="0" indent="0" algn="l" rtl="0">
                        <a:spcBef>
                          <a:spcPts val="0"/>
                        </a:spcBef>
                        <a:spcAft>
                          <a:spcPts val="0"/>
                        </a:spcAft>
                        <a:buNone/>
                      </a:pPr>
                      <a:r>
                        <a:rPr lang="en-US" sz="1400" dirty="0"/>
                        <a:t>Early College Essentials TCC</a:t>
                      </a:r>
                      <a:endParaRPr sz="1400" dirty="0"/>
                    </a:p>
                  </a:txBody>
                  <a:tcPr marL="91450" marR="91450" marT="45725" marB="45725"/>
                </a:tc>
                <a:tc>
                  <a:txBody>
                    <a:bodyPr/>
                    <a:lstStyle/>
                    <a:p>
                      <a:pPr marL="0" marR="0" lvl="0" indent="0" algn="l" rtl="0">
                        <a:spcBef>
                          <a:spcPts val="0"/>
                        </a:spcBef>
                        <a:spcAft>
                          <a:spcPts val="0"/>
                        </a:spcAft>
                        <a:buNone/>
                      </a:pPr>
                      <a:r>
                        <a:rPr lang="en-US" sz="1400" dirty="0"/>
                        <a:t>12</a:t>
                      </a:r>
                      <a:endParaRPr sz="1400" dirty="0"/>
                    </a:p>
                  </a:txBody>
                  <a:tcPr marL="91450" marR="91450" marT="45725" marB="45725"/>
                </a:tc>
                <a:tc>
                  <a:txBody>
                    <a:bodyPr/>
                    <a:lstStyle/>
                    <a:p>
                      <a:pPr marL="0" marR="0" lvl="0" indent="0" algn="l" rtl="0">
                        <a:spcBef>
                          <a:spcPts val="0"/>
                        </a:spcBef>
                        <a:spcAft>
                          <a:spcPts val="0"/>
                        </a:spcAft>
                        <a:buNone/>
                      </a:pPr>
                      <a:r>
                        <a:rPr lang="en-US" sz="1400" dirty="0"/>
                        <a:t>BEST Academy</a:t>
                      </a:r>
                    </a:p>
                    <a:p>
                      <a:pPr marL="0" marR="0" lvl="0" indent="0" algn="l" rtl="0">
                        <a:spcBef>
                          <a:spcPts val="0"/>
                        </a:spcBef>
                        <a:spcAft>
                          <a:spcPts val="0"/>
                        </a:spcAft>
                        <a:buNone/>
                      </a:pPr>
                      <a:endParaRPr sz="1400"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400" dirty="0"/>
                        <a:t>Student</a:t>
                      </a:r>
                      <a:endParaRPr sz="1400" dirty="0"/>
                    </a:p>
                  </a:txBody>
                  <a:tcPr marL="91450" marR="91450" marT="45725" marB="45725"/>
                </a:tc>
                <a:tc>
                  <a:txBody>
                    <a:bodyPr/>
                    <a:lstStyle/>
                    <a:p>
                      <a:pPr marL="0" marR="0" lvl="0" indent="0" algn="l" rtl="0">
                        <a:spcBef>
                          <a:spcPts val="0"/>
                        </a:spcBef>
                        <a:spcAft>
                          <a:spcPts val="0"/>
                        </a:spcAft>
                        <a:buNone/>
                      </a:pPr>
                      <a:r>
                        <a:rPr lang="en-US" sz="1400" b="0" i="0" u="none" strike="noStrike" cap="none" dirty="0">
                          <a:solidFill>
                            <a:schemeClr val="dk1"/>
                          </a:solidFill>
                          <a:effectLst/>
                          <a:latin typeface="Calibri"/>
                          <a:ea typeface="Calibri"/>
                          <a:cs typeface="Calibri"/>
                          <a:sym typeface="Arial"/>
                        </a:rPr>
                        <a:t> </a:t>
                      </a:r>
                      <a:r>
                        <a:rPr lang="en-US" sz="1400" b="0" i="0" u="none" strike="noStrike" cap="none" dirty="0" err="1">
                          <a:solidFill>
                            <a:schemeClr val="dk1"/>
                          </a:solidFill>
                          <a:effectLst/>
                          <a:latin typeface="Calibri"/>
                          <a:ea typeface="Calibri"/>
                          <a:cs typeface="Calibri"/>
                          <a:sym typeface="Arial"/>
                        </a:rPr>
                        <a:t>Rajaa</a:t>
                      </a:r>
                      <a:r>
                        <a:rPr lang="en-US" sz="1400" b="0" i="0" u="none" strike="noStrike" cap="none" dirty="0">
                          <a:solidFill>
                            <a:schemeClr val="dk1"/>
                          </a:solidFill>
                          <a:effectLst/>
                          <a:latin typeface="Calibri"/>
                          <a:ea typeface="Calibri"/>
                          <a:cs typeface="Calibri"/>
                          <a:sym typeface="Arial"/>
                        </a:rPr>
                        <a:t> Judah</a:t>
                      </a:r>
                      <a:endParaRPr sz="1400" dirty="0"/>
                    </a:p>
                  </a:txBody>
                  <a:tcPr marL="91450" marR="91450" marT="45725" marB="45725"/>
                </a:tc>
                <a:tc>
                  <a:txBody>
                    <a:bodyPr/>
                    <a:lstStyle/>
                    <a:p>
                      <a:pPr marL="0" marR="0" lvl="0" indent="0" algn="l" rtl="0">
                        <a:spcBef>
                          <a:spcPts val="0"/>
                        </a:spcBef>
                        <a:spcAft>
                          <a:spcPts val="0"/>
                        </a:spcAft>
                        <a:buNone/>
                      </a:pPr>
                      <a:r>
                        <a:rPr lang="en-US" sz="1400" b="0" i="0" u="none" strike="noStrike" cap="none" dirty="0">
                          <a:solidFill>
                            <a:schemeClr val="dk1"/>
                          </a:solidFill>
                          <a:effectLst/>
                          <a:latin typeface="Calibri"/>
                          <a:ea typeface="Calibri"/>
                          <a:cs typeface="Calibri"/>
                          <a:sym typeface="Arial"/>
                        </a:rPr>
                        <a:t>Patient Care Pathway</a:t>
                      </a:r>
                      <a:endParaRPr sz="1400" dirty="0"/>
                    </a:p>
                  </a:txBody>
                  <a:tcPr marL="91450" marR="91450" marT="45725" marB="45725"/>
                </a:tc>
                <a:tc>
                  <a:txBody>
                    <a:bodyPr/>
                    <a:lstStyle/>
                    <a:p>
                      <a:pPr marL="0" marR="0" lvl="0" indent="0" algn="l" rtl="0">
                        <a:spcBef>
                          <a:spcPts val="0"/>
                        </a:spcBef>
                        <a:spcAft>
                          <a:spcPts val="0"/>
                        </a:spcAft>
                        <a:buNone/>
                      </a:pPr>
                      <a:r>
                        <a:rPr lang="en-US" sz="1400" dirty="0"/>
                        <a:t> 12</a:t>
                      </a:r>
                      <a:endParaRPr sz="1400" dirty="0"/>
                    </a:p>
                  </a:txBody>
                  <a:tcPr marL="91450" marR="91450" marT="45725" marB="45725"/>
                </a:tc>
                <a:tc>
                  <a:txBody>
                    <a:bodyPr/>
                    <a:lstStyle/>
                    <a:p>
                      <a:pPr marL="0" marR="0" lvl="0" indent="0" algn="l" rtl="0">
                        <a:spcBef>
                          <a:spcPts val="0"/>
                        </a:spcBef>
                        <a:spcAft>
                          <a:spcPts val="0"/>
                        </a:spcAft>
                        <a:buNone/>
                      </a:pPr>
                      <a:r>
                        <a:rPr lang="en-US" sz="1400" dirty="0"/>
                        <a:t>KIPP</a:t>
                      </a:r>
                      <a:endParaRPr sz="1400" dirty="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10"/>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0"/>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txBox="1">
            <a:spLocks noGrp="1"/>
          </p:cNvSpPr>
          <p:nvPr>
            <p:ph type="title"/>
          </p:nvPr>
        </p:nvSpPr>
        <p:spPr>
          <a:xfrm>
            <a:off x="492370" y="516835"/>
            <a:ext cx="3084844" cy="2103875"/>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dirty="0">
                <a:solidFill>
                  <a:srgbClr val="FFFFFF"/>
                </a:solidFill>
              </a:rPr>
              <a:t>Meeting Minutes </a:t>
            </a:r>
            <a:br>
              <a:rPr lang="en-US" sz="3600" dirty="0">
                <a:solidFill>
                  <a:srgbClr val="FFFFFF"/>
                </a:solidFill>
              </a:rPr>
            </a:br>
            <a:r>
              <a:rPr lang="en-US" sz="3600" dirty="0">
                <a:solidFill>
                  <a:srgbClr val="FFFFFF"/>
                </a:solidFill>
              </a:rPr>
              <a:t> </a:t>
            </a:r>
            <a:br>
              <a:rPr lang="en-US" sz="3600" dirty="0">
                <a:solidFill>
                  <a:srgbClr val="FFFFFF"/>
                </a:solidFill>
              </a:rPr>
            </a:br>
            <a:r>
              <a:rPr lang="en-US" sz="3600" dirty="0">
                <a:solidFill>
                  <a:srgbClr val="FFFFFF"/>
                </a:solidFill>
              </a:rPr>
              <a:t>05/16/2024</a:t>
            </a:r>
            <a:endParaRPr dirty="0"/>
          </a:p>
        </p:txBody>
      </p:sp>
      <p:sp>
        <p:nvSpPr>
          <p:cNvPr id="284" name="Google Shape;284;p10"/>
          <p:cNvSpPr txBox="1">
            <a:spLocks noGrp="1"/>
          </p:cNvSpPr>
          <p:nvPr>
            <p:ph type="body" idx="1"/>
          </p:nvPr>
        </p:nvSpPr>
        <p:spPr>
          <a:xfrm>
            <a:off x="492371" y="2653800"/>
            <a:ext cx="3084844" cy="3335519"/>
          </a:xfrm>
          <a:prstGeom prst="rect">
            <a:avLst/>
          </a:prstGeom>
          <a:noFill/>
          <a:ln>
            <a:noFill/>
          </a:ln>
        </p:spPr>
        <p:txBody>
          <a:bodyPr spcFirstLastPara="1" wrap="square" lIns="0" tIns="45700" rIns="0" bIns="45700" anchor="t" anchorCtr="0">
            <a:normAutofit/>
          </a:bodyPr>
          <a:lstStyle/>
          <a:p>
            <a:pPr marL="233363" lvl="0" indent="-138113" algn="l" rtl="0">
              <a:lnSpc>
                <a:spcPct val="90000"/>
              </a:lnSpc>
              <a:spcBef>
                <a:spcPts val="0"/>
              </a:spcBef>
              <a:spcAft>
                <a:spcPts val="0"/>
              </a:spcAft>
              <a:buSzPts val="1500"/>
              <a:buNone/>
            </a:pPr>
            <a:endParaRPr sz="1500">
              <a:solidFill>
                <a:srgbClr val="FFFFFF"/>
              </a:solidFill>
            </a:endParaRPr>
          </a:p>
          <a:p>
            <a:pPr marL="233363" lvl="0" indent="-138113" algn="l" rtl="0">
              <a:lnSpc>
                <a:spcPct val="90000"/>
              </a:lnSpc>
              <a:spcBef>
                <a:spcPts val="1400"/>
              </a:spcBef>
              <a:spcAft>
                <a:spcPts val="0"/>
              </a:spcAft>
              <a:buSzPts val="1500"/>
              <a:buNone/>
            </a:pPr>
            <a:endParaRPr sz="1500">
              <a:solidFill>
                <a:srgbClr val="FFFFFF"/>
              </a:solidFill>
            </a:endParaRPr>
          </a:p>
        </p:txBody>
      </p:sp>
      <p:sp>
        <p:nvSpPr>
          <p:cNvPr id="285" name="Google Shape;285;p10"/>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6" name="Google Shape;286;p10" descr="Top view of laptop, pen and notebook written with text MEETING MINUTES over brown background. Business concept."/>
          <p:cNvPicPr preferRelativeResize="0"/>
          <p:nvPr/>
        </p:nvPicPr>
        <p:blipFill rotWithShape="1">
          <a:blip r:embed="rId3">
            <a:alphaModFix/>
          </a:blip>
          <a:srcRect b="5109"/>
          <a:stretch/>
        </p:blipFill>
        <p:spPr>
          <a:xfrm>
            <a:off x="4742017" y="1015681"/>
            <a:ext cx="6798082" cy="45800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0000"/>
              </a:buClr>
              <a:buSzPts val="4800"/>
              <a:buFont typeface="Calibri"/>
              <a:buNone/>
            </a:pPr>
            <a:r>
              <a:rPr lang="en-US"/>
              <a:t>Election of Officers</a:t>
            </a:r>
            <a:endParaRPr/>
          </a:p>
        </p:txBody>
      </p:sp>
      <p:sp>
        <p:nvSpPr>
          <p:cNvPr id="297" name="Google Shape;297;p12"/>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a:t>ACCA HANDBOOK 			</a:t>
            </a:r>
            <a:endParaRPr/>
          </a:p>
        </p:txBody>
      </p:sp>
      <p:sp>
        <p:nvSpPr>
          <p:cNvPr id="298" name="Google Shape;298;p12"/>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p>
            <a:pPr marL="905510" marR="682625" lvl="0" indent="0" algn="l" rtl="0">
              <a:lnSpc>
                <a:spcPct val="90000"/>
              </a:lnSpc>
              <a:spcBef>
                <a:spcPts val="0"/>
              </a:spcBef>
              <a:spcAft>
                <a:spcPts val="0"/>
              </a:spcAft>
              <a:buSzPct val="100000"/>
              <a:buNone/>
            </a:pPr>
            <a:r>
              <a:rPr lang="en-US" sz="1800" dirty="0">
                <a:solidFill>
                  <a:srgbClr val="1F4D78"/>
                </a:solidFill>
                <a:latin typeface="Arial"/>
                <a:ea typeface="Arial"/>
                <a:cs typeface="Arial"/>
                <a:sym typeface="Arial"/>
              </a:rPr>
              <a:t>Section 4.1. Titles. </a:t>
            </a:r>
            <a:r>
              <a:rPr lang="en-US" sz="1800" dirty="0">
                <a:solidFill>
                  <a:srgbClr val="000000"/>
                </a:solidFill>
                <a:latin typeface="Arial"/>
                <a:ea typeface="Arial"/>
                <a:cs typeface="Arial"/>
                <a:sym typeface="Arial"/>
              </a:rPr>
              <a:t>ACCA Board of Directors will have a Chair, Vice-Chair and Secretary.</a:t>
            </a:r>
            <a:endParaRPr sz="1800" dirty="0">
              <a:latin typeface="Cambria"/>
              <a:ea typeface="Cambria"/>
              <a:cs typeface="Cambria"/>
              <a:sym typeface="Cambria"/>
            </a:endParaRPr>
          </a:p>
          <a:p>
            <a:pPr marL="0" marR="0" lvl="0" indent="0" algn="l" rtl="0">
              <a:lnSpc>
                <a:spcPct val="30555"/>
              </a:lnSpc>
              <a:spcBef>
                <a:spcPts val="45"/>
              </a:spcBef>
              <a:spcAft>
                <a:spcPts val="0"/>
              </a:spcAft>
              <a:buSzPct val="100000"/>
              <a:buChar char=" "/>
            </a:pPr>
            <a:r>
              <a:rPr lang="en-US" sz="1800" dirty="0">
                <a:latin typeface="Arial"/>
                <a:ea typeface="Arial"/>
                <a:cs typeface="Arial"/>
                <a:sym typeface="Arial"/>
              </a:rPr>
              <a:t> </a:t>
            </a:r>
            <a:endParaRPr sz="1800" dirty="0">
              <a:latin typeface="Calibri"/>
              <a:ea typeface="Calibri"/>
              <a:cs typeface="Calibri"/>
              <a:sym typeface="Calibri"/>
            </a:endParaRPr>
          </a:p>
          <a:p>
            <a:pPr marL="0" marR="0" lvl="0" indent="0" algn="l" rtl="0">
              <a:lnSpc>
                <a:spcPct val="55555"/>
              </a:lnSpc>
              <a:spcBef>
                <a:spcPts val="0"/>
              </a:spcBef>
              <a:spcAft>
                <a:spcPts val="0"/>
              </a:spcAft>
              <a:buSzPct val="100000"/>
              <a:buChar char=" "/>
            </a:pPr>
            <a:r>
              <a:rPr lang="en-US" sz="1800" dirty="0">
                <a:latin typeface="Arial"/>
                <a:ea typeface="Arial"/>
                <a:cs typeface="Arial"/>
                <a:sym typeface="Arial"/>
              </a:rPr>
              <a:t> </a:t>
            </a:r>
            <a:endParaRPr sz="1800" dirty="0">
              <a:latin typeface="Calibri"/>
              <a:ea typeface="Calibri"/>
              <a:cs typeface="Calibri"/>
              <a:sym typeface="Calibri"/>
            </a:endParaRPr>
          </a:p>
          <a:p>
            <a:pPr marL="233363" lvl="0" indent="-144463" algn="l" rtl="0">
              <a:lnSpc>
                <a:spcPct val="90000"/>
              </a:lnSpc>
              <a:spcBef>
                <a:spcPts val="1200"/>
              </a:spcBef>
              <a:spcAft>
                <a:spcPts val="0"/>
              </a:spcAft>
              <a:buSzPct val="100000"/>
              <a:buNone/>
            </a:pPr>
            <a:endParaRPr dirty="0"/>
          </a:p>
        </p:txBody>
      </p:sp>
      <p:sp>
        <p:nvSpPr>
          <p:cNvPr id="299" name="Google Shape;299;p12"/>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dirty="0"/>
              <a:t>REMINDERS</a:t>
            </a:r>
            <a:endParaRPr dirty="0"/>
          </a:p>
        </p:txBody>
      </p:sp>
      <p:sp>
        <p:nvSpPr>
          <p:cNvPr id="300" name="Google Shape;300;p12"/>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fontScale="77500" lnSpcReduction="20000"/>
          </a:bodyPr>
          <a:lstStyle/>
          <a:p>
            <a:pPr marL="1143000" marR="0" lvl="2" indent="-228600" algn="l" rtl="0">
              <a:lnSpc>
                <a:spcPct val="84722"/>
              </a:lnSpc>
              <a:spcBef>
                <a:spcPts val="0"/>
              </a:spcBef>
              <a:spcAft>
                <a:spcPts val="0"/>
              </a:spcAft>
              <a:buSzPct val="95238"/>
              <a:buFont typeface="Noto Sans Symbols"/>
              <a:buChar char="∙"/>
            </a:pPr>
            <a:r>
              <a:rPr lang="en-US" sz="1800" dirty="0">
                <a:latin typeface="Calibri"/>
                <a:ea typeface="Calibri"/>
                <a:cs typeface="Calibri"/>
                <a:sym typeface="Calibri"/>
              </a:rPr>
              <a:t>Nominations do not have to be seconded.</a:t>
            </a:r>
            <a:endParaRPr dirty="0"/>
          </a:p>
          <a:p>
            <a:pPr marL="1143000" marR="0" lvl="2" indent="-228600" algn="l" rtl="0">
              <a:lnSpc>
                <a:spcPct val="84722"/>
              </a:lnSpc>
              <a:spcBef>
                <a:spcPts val="0"/>
              </a:spcBef>
              <a:spcAft>
                <a:spcPts val="0"/>
              </a:spcAft>
              <a:buSzPct val="95238"/>
              <a:buFont typeface="Noto Sans Symbols"/>
              <a:buChar char="∙"/>
            </a:pPr>
            <a:r>
              <a:rPr lang="en-US" sz="1800" dirty="0">
                <a:latin typeface="Calibri"/>
                <a:ea typeface="Calibri"/>
                <a:cs typeface="Calibri"/>
                <a:sym typeface="Calibri"/>
              </a:rPr>
              <a:t>A member may nominate themselves.</a:t>
            </a:r>
            <a:endParaRPr dirty="0"/>
          </a:p>
          <a:p>
            <a:pPr marL="1143000" marR="0" lvl="2" indent="-228600" algn="l" rtl="0">
              <a:lnSpc>
                <a:spcPct val="84722"/>
              </a:lnSpc>
              <a:spcBef>
                <a:spcPts val="10"/>
              </a:spcBef>
              <a:spcAft>
                <a:spcPts val="0"/>
              </a:spcAft>
              <a:buSzPct val="95238"/>
              <a:buFont typeface="Noto Sans Symbols"/>
              <a:buChar char="∙"/>
            </a:pPr>
            <a:r>
              <a:rPr lang="en-US" sz="1800" dirty="0">
                <a:latin typeface="Calibri"/>
                <a:ea typeface="Calibri"/>
                <a:cs typeface="Calibri"/>
                <a:sym typeface="Calibri"/>
              </a:rPr>
              <a:t>A member may nominate more than one person for any position.</a:t>
            </a:r>
            <a:endParaRPr dirty="0"/>
          </a:p>
          <a:p>
            <a:pPr marL="1143000" marR="0" lvl="2" indent="-228600" algn="l" rtl="0">
              <a:lnSpc>
                <a:spcPct val="84722"/>
              </a:lnSpc>
              <a:spcBef>
                <a:spcPts val="0"/>
              </a:spcBef>
              <a:spcAft>
                <a:spcPts val="0"/>
              </a:spcAft>
              <a:buSzPct val="95238"/>
              <a:buFont typeface="Noto Sans Symbols"/>
              <a:buChar char="∙"/>
            </a:pPr>
            <a:r>
              <a:rPr lang="en-US" sz="1800" dirty="0">
                <a:latin typeface="Calibri"/>
                <a:ea typeface="Calibri"/>
                <a:cs typeface="Calibri"/>
                <a:sym typeface="Calibri"/>
              </a:rPr>
              <a:t>A member may decline a nomination during the nomination process.</a:t>
            </a:r>
            <a:endParaRPr dirty="0"/>
          </a:p>
          <a:p>
            <a:pPr marL="1143000" marR="0" lvl="2" indent="-228600" algn="l" rtl="0">
              <a:lnSpc>
                <a:spcPct val="84722"/>
              </a:lnSpc>
              <a:spcBef>
                <a:spcPts val="5"/>
              </a:spcBef>
              <a:spcAft>
                <a:spcPts val="0"/>
              </a:spcAft>
              <a:buSzPct val="95238"/>
              <a:buFont typeface="Noto Sans Symbols"/>
              <a:buChar char="∙"/>
            </a:pPr>
            <a:r>
              <a:rPr lang="en-US" sz="1800" dirty="0">
                <a:latin typeface="Calibri"/>
                <a:ea typeface="Calibri"/>
                <a:cs typeface="Calibri"/>
                <a:sym typeface="Calibri"/>
              </a:rPr>
              <a:t>(</a:t>
            </a:r>
            <a:r>
              <a:rPr lang="en-US" sz="1800" i="1" dirty="0">
                <a:latin typeface="Calibri"/>
                <a:ea typeface="Calibri"/>
                <a:cs typeface="Calibri"/>
                <a:sym typeface="Calibri"/>
              </a:rPr>
              <a:t>high schools</a:t>
            </a:r>
            <a:r>
              <a:rPr lang="en-US" sz="1800" dirty="0">
                <a:latin typeface="Calibri"/>
                <a:ea typeface="Calibri"/>
                <a:cs typeface="Calibri"/>
                <a:sym typeface="Calibri"/>
              </a:rPr>
              <a:t>) Students may fill any officer position.</a:t>
            </a:r>
            <a:endParaRPr dirty="0"/>
          </a:p>
          <a:p>
            <a:pPr marL="1143000" marR="396240" lvl="2" indent="-228600" algn="l" rtl="0">
              <a:lnSpc>
                <a:spcPct val="90000"/>
              </a:lnSpc>
              <a:spcBef>
                <a:spcPts val="0"/>
              </a:spcBef>
              <a:spcAft>
                <a:spcPts val="0"/>
              </a:spcAft>
              <a:buSzPct val="95238"/>
              <a:buFont typeface="Noto Sans Symbols"/>
              <a:buChar char="∙"/>
            </a:pPr>
            <a:r>
              <a:rPr lang="en-US" sz="1800" dirty="0">
                <a:latin typeface="Calibri"/>
                <a:ea typeface="Calibri"/>
                <a:cs typeface="Calibri"/>
                <a:sym typeface="Calibri"/>
              </a:rPr>
              <a:t>Members may not serve more than two (2) consecutive terms (i.e.- 2 years) in the same officer position at the same school.</a:t>
            </a:r>
            <a:endParaRPr dirty="0"/>
          </a:p>
          <a:p>
            <a:pPr marL="1143000" marR="94615" lvl="2" indent="-228600" algn="l" rtl="0">
              <a:lnSpc>
                <a:spcPct val="90000"/>
              </a:lnSpc>
              <a:spcBef>
                <a:spcPts val="5"/>
              </a:spcBef>
              <a:spcAft>
                <a:spcPts val="0"/>
              </a:spcAft>
              <a:buSzPct val="95238"/>
              <a:buFont typeface="Noto Sans Symbols"/>
              <a:buChar char="∙"/>
            </a:pPr>
            <a:r>
              <a:rPr lang="en-US" sz="1800" dirty="0">
                <a:latin typeface="Calibri"/>
                <a:ea typeface="Calibri"/>
                <a:cs typeface="Calibri"/>
                <a:sym typeface="Calibri"/>
              </a:rPr>
              <a:t>Nominees do not have to leave the room during the nomination period or when a vote is taken.</a:t>
            </a:r>
            <a:endParaRPr dirty="0"/>
          </a:p>
          <a:p>
            <a:pPr marL="1143000" marR="158750" lvl="2" indent="-228600" algn="l" rtl="0">
              <a:lnSpc>
                <a:spcPct val="90000"/>
              </a:lnSpc>
              <a:spcBef>
                <a:spcPts val="0"/>
              </a:spcBef>
              <a:spcAft>
                <a:spcPts val="0"/>
              </a:spcAft>
              <a:buSzPct val="95238"/>
              <a:buFont typeface="Noto Sans Symbols"/>
              <a:buChar char="∙"/>
            </a:pPr>
            <a:r>
              <a:rPr lang="en-US" sz="1800" dirty="0">
                <a:latin typeface="Calibri"/>
                <a:ea typeface="Calibri"/>
                <a:cs typeface="Calibri"/>
                <a:sym typeface="Calibri"/>
              </a:rPr>
              <a:t>If there is more than one nominee per elected office, each nominee will be offered an opportunity to share why they should be elected to the seat.</a:t>
            </a:r>
            <a:endParaRPr dirty="0"/>
          </a:p>
          <a:p>
            <a:pPr marL="1143000" marR="200660" lvl="2" indent="-228600" algn="l" rtl="0">
              <a:lnSpc>
                <a:spcPct val="100000"/>
              </a:lnSpc>
              <a:spcBef>
                <a:spcPts val="0"/>
              </a:spcBef>
              <a:spcAft>
                <a:spcPts val="0"/>
              </a:spcAft>
              <a:buSzPct val="95238"/>
              <a:buFont typeface="Noto Sans Symbols"/>
              <a:buChar char="∙"/>
            </a:pPr>
            <a:r>
              <a:rPr lang="en-US" sz="1800" dirty="0">
                <a:latin typeface="Calibri"/>
                <a:ea typeface="Calibri"/>
                <a:cs typeface="Calibri"/>
                <a:sym typeface="Calibri"/>
              </a:rPr>
              <a:t>The newly elected officers will assume their position starting at the conclusion of this meeting and serve for one (1) year or until a new officer is elected.</a:t>
            </a:r>
            <a:endParaRPr dirty="0"/>
          </a:p>
          <a:p>
            <a:pPr marL="1143000" marR="0" lvl="2" indent="-228600" algn="l" rtl="0">
              <a:lnSpc>
                <a:spcPct val="83611"/>
              </a:lnSpc>
              <a:spcBef>
                <a:spcPts val="0"/>
              </a:spcBef>
              <a:spcAft>
                <a:spcPts val="0"/>
              </a:spcAft>
              <a:buSzPct val="95238"/>
              <a:buFont typeface="Noto Sans Symbols"/>
              <a:buChar char="∙"/>
            </a:pPr>
            <a:r>
              <a:rPr lang="en-US" sz="1800" dirty="0">
                <a:latin typeface="Calibri"/>
                <a:ea typeface="Calibri"/>
                <a:cs typeface="Calibri"/>
                <a:sym typeface="Calibri"/>
              </a:rPr>
              <a:t>All voting members have only one vote per seat.</a:t>
            </a:r>
            <a:endParaRPr dirty="0"/>
          </a:p>
          <a:p>
            <a:pPr marL="233363" lvl="0" indent="-144463" algn="l" rtl="0">
              <a:lnSpc>
                <a:spcPct val="90000"/>
              </a:lnSpc>
              <a:spcBef>
                <a:spcPts val="1200"/>
              </a:spcBef>
              <a:spcAft>
                <a:spcPts val="0"/>
              </a:spcAft>
              <a:buSzPct val="1000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1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7" name="Google Shape;307;p13"/>
          <p:cNvCxnSpPr/>
          <p:nvPr/>
        </p:nvCxnSpPr>
        <p:spPr>
          <a:xfrm>
            <a:off x="1207658" y="4343400"/>
            <a:ext cx="9875520" cy="0"/>
          </a:xfrm>
          <a:prstGeom prst="straightConnector1">
            <a:avLst/>
          </a:prstGeom>
          <a:noFill/>
          <a:ln w="9525" cap="flat" cmpd="sng">
            <a:solidFill>
              <a:srgbClr val="42BDFE"/>
            </a:solidFill>
            <a:prstDash val="solid"/>
            <a:round/>
            <a:headEnd type="none" w="sm" len="sm"/>
            <a:tailEnd type="none" w="sm" len="sm"/>
          </a:ln>
        </p:spPr>
      </p:cxnSp>
      <p:sp>
        <p:nvSpPr>
          <p:cNvPr id="308" name="Google Shape;308;p13"/>
          <p:cNvSpPr/>
          <p:nvPr/>
        </p:nvSpPr>
        <p:spPr>
          <a:xfrm>
            <a:off x="1507"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13"/>
          <p:cNvSpPr txBox="1">
            <a:spLocks noGrp="1"/>
          </p:cNvSpPr>
          <p:nvPr>
            <p:ph type="title"/>
          </p:nvPr>
        </p:nvSpPr>
        <p:spPr>
          <a:xfrm>
            <a:off x="1097280" y="758952"/>
            <a:ext cx="10058400" cy="389216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7ABD"/>
              </a:buClr>
              <a:buSzPts val="8000"/>
              <a:buFont typeface="Calibri"/>
              <a:buNone/>
            </a:pPr>
            <a:r>
              <a:rPr lang="en-US" sz="8000">
                <a:solidFill>
                  <a:srgbClr val="007ABD"/>
                </a:solidFill>
              </a:rPr>
              <a:t>Election of </a:t>
            </a:r>
            <a:r>
              <a:rPr lang="en-US" sz="8000" b="1">
                <a:solidFill>
                  <a:srgbClr val="007ABD"/>
                </a:solidFill>
              </a:rPr>
              <a:t>Chair</a:t>
            </a:r>
            <a:r>
              <a:rPr lang="en-US" sz="8000">
                <a:solidFill>
                  <a:srgbClr val="007ABD"/>
                </a:solidFill>
              </a:rPr>
              <a:t> </a:t>
            </a:r>
            <a:endParaRPr/>
          </a:p>
        </p:txBody>
      </p:sp>
      <p:sp>
        <p:nvSpPr>
          <p:cNvPr id="310" name="Google Shape;310;p13"/>
          <p:cNvSpPr/>
          <p:nvPr/>
        </p:nvSpPr>
        <p:spPr>
          <a:xfrm>
            <a:off x="1507" y="4953000"/>
            <a:ext cx="12188952"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1507" y="4906176"/>
            <a:ext cx="12188952"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p1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8" name="Google Shape;318;p14"/>
          <p:cNvCxnSpPr/>
          <p:nvPr/>
        </p:nvCxnSpPr>
        <p:spPr>
          <a:xfrm>
            <a:off x="1207658" y="4343400"/>
            <a:ext cx="9875520" cy="0"/>
          </a:xfrm>
          <a:prstGeom prst="straightConnector1">
            <a:avLst/>
          </a:prstGeom>
          <a:noFill/>
          <a:ln w="9525" cap="flat" cmpd="sng">
            <a:solidFill>
              <a:srgbClr val="42BDFE"/>
            </a:solidFill>
            <a:prstDash val="solid"/>
            <a:round/>
            <a:headEnd type="none" w="sm" len="sm"/>
            <a:tailEnd type="none" w="sm" len="sm"/>
          </a:ln>
        </p:spPr>
      </p:cxnSp>
      <p:sp>
        <p:nvSpPr>
          <p:cNvPr id="319" name="Google Shape;319;p14"/>
          <p:cNvSpPr/>
          <p:nvPr/>
        </p:nvSpPr>
        <p:spPr>
          <a:xfrm>
            <a:off x="1507"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14"/>
          <p:cNvSpPr txBox="1">
            <a:spLocks noGrp="1"/>
          </p:cNvSpPr>
          <p:nvPr>
            <p:ph type="title"/>
          </p:nvPr>
        </p:nvSpPr>
        <p:spPr>
          <a:xfrm>
            <a:off x="1097280" y="758952"/>
            <a:ext cx="10058400" cy="389216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7ABD"/>
              </a:buClr>
              <a:buSzPts val="8000"/>
              <a:buFont typeface="Calibri"/>
              <a:buNone/>
            </a:pPr>
            <a:r>
              <a:rPr lang="en-US" sz="8000">
                <a:solidFill>
                  <a:srgbClr val="007ABD"/>
                </a:solidFill>
              </a:rPr>
              <a:t>Election of </a:t>
            </a:r>
            <a:r>
              <a:rPr lang="en-US" sz="8000" b="1">
                <a:solidFill>
                  <a:srgbClr val="007ABD"/>
                </a:solidFill>
              </a:rPr>
              <a:t>Vice-Chair</a:t>
            </a:r>
            <a:endParaRPr/>
          </a:p>
        </p:txBody>
      </p:sp>
      <p:sp>
        <p:nvSpPr>
          <p:cNvPr id="321" name="Google Shape;321;p14"/>
          <p:cNvSpPr/>
          <p:nvPr/>
        </p:nvSpPr>
        <p:spPr>
          <a:xfrm>
            <a:off x="1507" y="4953000"/>
            <a:ext cx="12188952"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1507" y="4906176"/>
            <a:ext cx="12188952"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sp>
        <p:nvSpPr>
          <p:cNvPr id="327" name="Google Shape;327;p1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9" name="Google Shape;329;p15"/>
          <p:cNvCxnSpPr/>
          <p:nvPr/>
        </p:nvCxnSpPr>
        <p:spPr>
          <a:xfrm>
            <a:off x="1207658" y="4343400"/>
            <a:ext cx="9875520" cy="0"/>
          </a:xfrm>
          <a:prstGeom prst="straightConnector1">
            <a:avLst/>
          </a:prstGeom>
          <a:noFill/>
          <a:ln w="9525" cap="flat" cmpd="sng">
            <a:solidFill>
              <a:srgbClr val="42BDFE"/>
            </a:solidFill>
            <a:prstDash val="solid"/>
            <a:round/>
            <a:headEnd type="none" w="sm" len="sm"/>
            <a:tailEnd type="none" w="sm" len="sm"/>
          </a:ln>
        </p:spPr>
      </p:cxnSp>
      <p:sp>
        <p:nvSpPr>
          <p:cNvPr id="330" name="Google Shape;330;p15"/>
          <p:cNvSpPr/>
          <p:nvPr/>
        </p:nvSpPr>
        <p:spPr>
          <a:xfrm>
            <a:off x="1507"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15"/>
          <p:cNvSpPr txBox="1">
            <a:spLocks noGrp="1"/>
          </p:cNvSpPr>
          <p:nvPr>
            <p:ph type="title"/>
          </p:nvPr>
        </p:nvSpPr>
        <p:spPr>
          <a:xfrm>
            <a:off x="1097280" y="758952"/>
            <a:ext cx="10058400" cy="389216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7ABD"/>
              </a:buClr>
              <a:buSzPts val="8000"/>
              <a:buFont typeface="Calibri"/>
              <a:buNone/>
            </a:pPr>
            <a:r>
              <a:rPr lang="en-US" sz="8000">
                <a:solidFill>
                  <a:srgbClr val="007ABD"/>
                </a:solidFill>
              </a:rPr>
              <a:t>Election of </a:t>
            </a:r>
            <a:r>
              <a:rPr lang="en-US" sz="8000" b="1">
                <a:solidFill>
                  <a:srgbClr val="007ABD"/>
                </a:solidFill>
              </a:rPr>
              <a:t>Secretary</a:t>
            </a:r>
            <a:endParaRPr/>
          </a:p>
        </p:txBody>
      </p:sp>
      <p:sp>
        <p:nvSpPr>
          <p:cNvPr id="332" name="Google Shape;332;p15"/>
          <p:cNvSpPr/>
          <p:nvPr/>
        </p:nvSpPr>
        <p:spPr>
          <a:xfrm>
            <a:off x="1507" y="4953000"/>
            <a:ext cx="12188952"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1507" y="4906176"/>
            <a:ext cx="12188952"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a:t>Public Comment Format</a:t>
            </a:r>
            <a:endParaRPr/>
          </a:p>
        </p:txBody>
      </p:sp>
      <p:sp>
        <p:nvSpPr>
          <p:cNvPr id="344" name="Google Shape;344;p17"/>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98220" marR="97790" lvl="0" indent="-233362" algn="l" rtl="0">
              <a:lnSpc>
                <a:spcPct val="90000"/>
              </a:lnSpc>
              <a:spcBef>
                <a:spcPts val="0"/>
              </a:spcBef>
              <a:spcAft>
                <a:spcPts val="0"/>
              </a:spcAft>
              <a:buSzPts val="2000"/>
              <a:buChar char=" "/>
            </a:pPr>
            <a:r>
              <a:rPr lang="en-US" sz="2000" dirty="0">
                <a:latin typeface="Calibri"/>
                <a:ea typeface="Calibri"/>
                <a:cs typeface="Calibri"/>
                <a:sym typeface="Calibri"/>
              </a:rPr>
              <a:t>“For those of you wishing to provide comment, there is time allotted on the agenda for the final twenty minutes of the meeting. The sign-up sheet is by the door. Each member of the public will have 2 minutes to speak at which time we will ask you to have a seat to allow others to speak. The Public Comment period is designed to gain input from the public and not for immediate responses by the GO Team to the public comment presented. At the end of the 20 minutes we will close public comment and move on to the next agenda item. If there are questions or information that you have for the GO Team, you may also contact one or more of the GO Team members after this meeting. You can find GO Team member contact information and meeting dates and agendas on the GO Team page of the school’s website.”</a:t>
            </a:r>
            <a:endParaRPr dirty="0"/>
          </a:p>
          <a:p>
            <a:pPr marL="233363" lvl="0" indent="-106363" algn="l" rtl="0">
              <a:lnSpc>
                <a:spcPct val="90000"/>
              </a:lnSpc>
              <a:spcBef>
                <a:spcPts val="1200"/>
              </a:spcBef>
              <a:spcAft>
                <a:spcPts val="0"/>
              </a:spcAft>
              <a:buSzPts val="20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a:t>Review, Confirm/Update Norms</a:t>
            </a:r>
            <a:endParaRPr/>
          </a:p>
        </p:txBody>
      </p:sp>
      <p:sp>
        <p:nvSpPr>
          <p:cNvPr id="366" name="Google Shape;366;p2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342900" marR="301625" lvl="0" indent="-342900" algn="l" rtl="0">
              <a:lnSpc>
                <a:spcPct val="107000"/>
              </a:lnSpc>
              <a:spcBef>
                <a:spcPts val="0"/>
              </a:spcBef>
              <a:spcAft>
                <a:spcPts val="0"/>
              </a:spcAft>
              <a:buSzPts val="1600"/>
              <a:buFont typeface="Noto Sans Symbols"/>
              <a:buChar char="∙"/>
            </a:pPr>
            <a:r>
              <a:rPr lang="en-US" sz="1800" dirty="0">
                <a:latin typeface="Calibri"/>
                <a:ea typeface="Calibri"/>
                <a:cs typeface="Calibri"/>
                <a:sym typeface="Calibri"/>
              </a:rPr>
              <a:t>This is a meeting of the GO Team. Only members of the team may participate in the discussion. Any members of the public present are here to quietly observe.</a:t>
            </a:r>
            <a:endParaRPr dirty="0"/>
          </a:p>
          <a:p>
            <a:pPr marL="342900" marR="0" lvl="0" indent="-342900" algn="l" rtl="0">
              <a:lnSpc>
                <a:spcPct val="112777"/>
              </a:lnSpc>
              <a:spcBef>
                <a:spcPts val="0"/>
              </a:spcBef>
              <a:spcAft>
                <a:spcPts val="0"/>
              </a:spcAft>
              <a:buSzPts val="1600"/>
              <a:buFont typeface="Noto Sans Symbols"/>
              <a:buChar char="∙"/>
            </a:pPr>
            <a:r>
              <a:rPr lang="en-US" sz="1800" dirty="0">
                <a:latin typeface="Calibri"/>
                <a:ea typeface="Calibri"/>
                <a:cs typeface="Calibri"/>
                <a:sym typeface="Calibri"/>
              </a:rPr>
              <a:t>We will be fully present.</a:t>
            </a:r>
            <a:endParaRPr dirty="0"/>
          </a:p>
          <a:p>
            <a:pPr marL="342900" marR="615950" lvl="0" indent="-342900" algn="l" rtl="0">
              <a:lnSpc>
                <a:spcPct val="107000"/>
              </a:lnSpc>
              <a:spcBef>
                <a:spcPts val="160"/>
              </a:spcBef>
              <a:spcAft>
                <a:spcPts val="0"/>
              </a:spcAft>
              <a:buSzPts val="1600"/>
              <a:buFont typeface="Noto Sans Symbols"/>
              <a:buChar char="∙"/>
            </a:pPr>
            <a:r>
              <a:rPr lang="en-US" sz="1800" dirty="0">
                <a:latin typeface="Calibri"/>
                <a:ea typeface="Calibri"/>
                <a:cs typeface="Calibri"/>
                <a:sym typeface="Calibri"/>
              </a:rPr>
              <a:t>We will follow the agenda as noticed to the public and stay on task.</a:t>
            </a:r>
            <a:endParaRPr dirty="0"/>
          </a:p>
          <a:p>
            <a:pPr marL="342900" marR="0" lvl="0" indent="-342900" algn="l" rtl="0">
              <a:lnSpc>
                <a:spcPct val="112777"/>
              </a:lnSpc>
              <a:spcBef>
                <a:spcPts val="0"/>
              </a:spcBef>
              <a:spcAft>
                <a:spcPts val="0"/>
              </a:spcAft>
              <a:buSzPts val="1600"/>
              <a:buFont typeface="Noto Sans Symbols"/>
              <a:buChar char="∙"/>
            </a:pPr>
            <a:r>
              <a:rPr lang="en-US" sz="1800" dirty="0">
                <a:latin typeface="Calibri"/>
                <a:ea typeface="Calibri"/>
                <a:cs typeface="Calibri"/>
                <a:sym typeface="Calibri"/>
              </a:rPr>
              <a:t>We will be respectful of each other at all times.</a:t>
            </a:r>
            <a:endParaRPr dirty="0"/>
          </a:p>
          <a:p>
            <a:pPr marL="342900" marR="0" lvl="0" indent="-342900" algn="l" rtl="0">
              <a:lnSpc>
                <a:spcPct val="90000"/>
              </a:lnSpc>
              <a:spcBef>
                <a:spcPts val="160"/>
              </a:spcBef>
              <a:spcAft>
                <a:spcPts val="0"/>
              </a:spcAft>
              <a:buSzPts val="1600"/>
              <a:buFont typeface="Noto Sans Symbols"/>
              <a:buChar char="∙"/>
            </a:pPr>
            <a:r>
              <a:rPr lang="en-US" sz="1800" dirty="0">
                <a:latin typeface="Calibri"/>
                <a:ea typeface="Calibri"/>
                <a:cs typeface="Calibri"/>
                <a:sym typeface="Calibri"/>
              </a:rPr>
              <a:t>We will be open-minded.</a:t>
            </a:r>
            <a:endParaRPr dirty="0"/>
          </a:p>
          <a:p>
            <a:pPr marL="342900" marR="322580" lvl="0" indent="-342900" algn="l" rtl="0">
              <a:lnSpc>
                <a:spcPct val="107000"/>
              </a:lnSpc>
              <a:spcBef>
                <a:spcPts val="155"/>
              </a:spcBef>
              <a:spcAft>
                <a:spcPts val="0"/>
              </a:spcAft>
              <a:buSzPts val="1600"/>
              <a:buFont typeface="Noto Sans Symbols"/>
              <a:buChar char="∙"/>
            </a:pPr>
            <a:r>
              <a:rPr lang="en-US" sz="1800" dirty="0">
                <a:latin typeface="Calibri"/>
                <a:ea typeface="Calibri"/>
                <a:cs typeface="Calibri"/>
                <a:sym typeface="Calibri"/>
              </a:rPr>
              <a:t>We invite and welcome contributions of every member and listen  to each other.</a:t>
            </a:r>
            <a:endParaRPr dirty="0"/>
          </a:p>
          <a:p>
            <a:pPr marL="342900" marR="0" lvl="0" indent="-342900" algn="l" rtl="0">
              <a:lnSpc>
                <a:spcPct val="112777"/>
              </a:lnSpc>
              <a:spcBef>
                <a:spcPts val="0"/>
              </a:spcBef>
              <a:spcAft>
                <a:spcPts val="0"/>
              </a:spcAft>
              <a:buSzPts val="1600"/>
              <a:buFont typeface="Noto Sans Symbols"/>
              <a:buChar char="∙"/>
            </a:pPr>
            <a:r>
              <a:rPr lang="en-US" sz="1800" dirty="0">
                <a:latin typeface="Calibri"/>
                <a:ea typeface="Calibri"/>
                <a:cs typeface="Calibri"/>
                <a:sym typeface="Calibri"/>
              </a:rPr>
              <a:t>We will respect all ideas and assume good intentions.</a:t>
            </a:r>
            <a:endParaRPr dirty="0"/>
          </a:p>
          <a:p>
            <a:pPr marL="342900" marR="0" lvl="0" indent="-342900" algn="l" rtl="0">
              <a:lnSpc>
                <a:spcPct val="90000"/>
              </a:lnSpc>
              <a:spcBef>
                <a:spcPts val="160"/>
              </a:spcBef>
              <a:spcAft>
                <a:spcPts val="0"/>
              </a:spcAft>
              <a:buSzPts val="1600"/>
              <a:buFont typeface="Noto Sans Symbols"/>
              <a:buChar char="∙"/>
            </a:pPr>
            <a:r>
              <a:rPr lang="en-US" sz="1800" dirty="0">
                <a:latin typeface="Calibri"/>
                <a:ea typeface="Calibri"/>
                <a:cs typeface="Calibri"/>
                <a:sym typeface="Calibri"/>
              </a:rPr>
              <a:t>We will approach differences of opinion with curiosity.</a:t>
            </a:r>
            <a:endParaRPr dirty="0"/>
          </a:p>
          <a:p>
            <a:pPr marL="233363" lvl="0" indent="-106363" algn="l" rtl="0">
              <a:lnSpc>
                <a:spcPct val="90000"/>
              </a:lnSpc>
              <a:spcBef>
                <a:spcPts val="1200"/>
              </a:spcBef>
              <a:spcAft>
                <a:spcPts val="0"/>
              </a:spcAft>
              <a:buSzPts val="20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F91E-572E-E6B8-FC1F-520857F47939}"/>
              </a:ext>
            </a:extLst>
          </p:cNvPr>
          <p:cNvSpPr>
            <a:spLocks noGrp="1"/>
          </p:cNvSpPr>
          <p:nvPr>
            <p:ph type="title"/>
          </p:nvPr>
        </p:nvSpPr>
        <p:spPr/>
        <p:txBody>
          <a:bodyPr/>
          <a:lstStyle/>
          <a:p>
            <a:r>
              <a:rPr lang="en-US" dirty="0"/>
              <a:t>Recommended Meeting Dates</a:t>
            </a:r>
          </a:p>
        </p:txBody>
      </p:sp>
      <p:sp>
        <p:nvSpPr>
          <p:cNvPr id="3" name="Text Placeholder 2">
            <a:extLst>
              <a:ext uri="{FF2B5EF4-FFF2-40B4-BE49-F238E27FC236}">
                <a16:creationId xmlns:a16="http://schemas.microsoft.com/office/drawing/2014/main" id="{F180ABE3-F085-B681-A473-47100AD80D25}"/>
              </a:ext>
            </a:extLst>
          </p:cNvPr>
          <p:cNvSpPr>
            <a:spLocks noGrp="1"/>
          </p:cNvSpPr>
          <p:nvPr>
            <p:ph type="body" idx="1"/>
          </p:nvPr>
        </p:nvSpPr>
        <p:spPr/>
        <p:txBody>
          <a:bodyPr/>
          <a:lstStyle/>
          <a:p>
            <a:pPr algn="l" fontAlgn="base"/>
            <a:r>
              <a:rPr lang="en-US" b="0" i="0" dirty="0">
                <a:solidFill>
                  <a:srgbClr val="424242"/>
                </a:solidFill>
                <a:effectLst/>
                <a:latin typeface="Calibri" panose="020F0502020204030204" pitchFamily="34" charset="0"/>
              </a:rPr>
              <a:t> </a:t>
            </a:r>
            <a:r>
              <a:rPr lang="en-US" sz="1800" b="0" i="0" dirty="0">
                <a:solidFill>
                  <a:srgbClr val="000000"/>
                </a:solidFill>
                <a:effectLst/>
                <a:latin typeface="Aptos" panose="020B0004020202020204" pitchFamily="34" charset="0"/>
              </a:rPr>
              <a:t>09/26/2024  4 p.m.              Organizational Meeting</a:t>
            </a:r>
          </a:p>
          <a:p>
            <a:pPr algn="l" fontAlgn="base"/>
            <a:r>
              <a:rPr lang="en-US" sz="1800" b="0" i="0" dirty="0">
                <a:solidFill>
                  <a:srgbClr val="000000"/>
                </a:solidFill>
                <a:effectLst/>
                <a:latin typeface="Aptos" panose="020B0004020202020204" pitchFamily="34" charset="0"/>
              </a:rPr>
              <a:t>10/30/2024  4 p.m.              Board Training</a:t>
            </a:r>
          </a:p>
          <a:p>
            <a:pPr algn="l" fontAlgn="base"/>
            <a:r>
              <a:rPr lang="en-US" sz="1800" b="0" i="0" dirty="0">
                <a:solidFill>
                  <a:srgbClr val="000000"/>
                </a:solidFill>
                <a:effectLst/>
                <a:latin typeface="Aptos" panose="020B0004020202020204" pitchFamily="34" charset="0"/>
              </a:rPr>
              <a:t>01/30/2025  10 a.m.-12 p.m.      Internal Review (Certification Renewal)  </a:t>
            </a:r>
            <a:r>
              <a:rPr lang="en-US" sz="1800" b="1" i="1" dirty="0">
                <a:solidFill>
                  <a:srgbClr val="000000"/>
                </a:solidFill>
                <a:effectLst/>
                <a:latin typeface="Aptos" panose="020B0004020202020204" pitchFamily="34" charset="0"/>
              </a:rPr>
              <a:t>**In-Person**</a:t>
            </a:r>
            <a:endParaRPr lang="en-US" sz="1800" b="0" i="0" dirty="0">
              <a:solidFill>
                <a:srgbClr val="000000"/>
              </a:solidFill>
              <a:effectLst/>
              <a:latin typeface="Aptos" panose="020B0004020202020204" pitchFamily="34" charset="0"/>
            </a:endParaRPr>
          </a:p>
          <a:p>
            <a:pPr algn="l" fontAlgn="base"/>
            <a:r>
              <a:rPr lang="en-US" sz="1800" b="0" i="0" dirty="0">
                <a:solidFill>
                  <a:srgbClr val="000000"/>
                </a:solidFill>
                <a:effectLst/>
                <a:latin typeface="Aptos" panose="020B0004020202020204" pitchFamily="34" charset="0"/>
              </a:rPr>
              <a:t>02/13/2025   4 p.m.              Budget Meeting</a:t>
            </a:r>
          </a:p>
          <a:p>
            <a:pPr algn="l" fontAlgn="base"/>
            <a:r>
              <a:rPr lang="en-US" sz="1800" b="0" i="0" dirty="0">
                <a:solidFill>
                  <a:srgbClr val="000000"/>
                </a:solidFill>
                <a:effectLst/>
                <a:latin typeface="Aptos" panose="020B0004020202020204" pitchFamily="34" charset="0"/>
              </a:rPr>
              <a:t>02/27/2025   4 p.m.              Budget Meeting</a:t>
            </a:r>
          </a:p>
          <a:p>
            <a:pPr algn="l" fontAlgn="base"/>
            <a:r>
              <a:rPr lang="en-US" sz="1800" b="0" i="0" dirty="0">
                <a:solidFill>
                  <a:srgbClr val="000000"/>
                </a:solidFill>
                <a:effectLst/>
                <a:latin typeface="Aptos" panose="020B0004020202020204" pitchFamily="34" charset="0"/>
              </a:rPr>
              <a:t>03/06/2025   4 p.m.              Budget Approval Meeting</a:t>
            </a:r>
          </a:p>
          <a:p>
            <a:pPr algn="l" fontAlgn="base"/>
            <a:r>
              <a:rPr lang="en-US" sz="1800" b="0" i="0" dirty="0">
                <a:solidFill>
                  <a:srgbClr val="000000"/>
                </a:solidFill>
                <a:effectLst/>
                <a:latin typeface="Aptos" panose="020B0004020202020204" pitchFamily="34" charset="0"/>
              </a:rPr>
              <a:t>03/13/2025  </a:t>
            </a:r>
            <a:r>
              <a:rPr lang="en-US" sz="1800" b="0" i="1" dirty="0">
                <a:solidFill>
                  <a:srgbClr val="000000"/>
                </a:solidFill>
                <a:effectLst/>
                <a:latin typeface="Aptos" panose="020B0004020202020204" pitchFamily="34" charset="0"/>
              </a:rPr>
              <a:t>Pending               </a:t>
            </a:r>
            <a:r>
              <a:rPr lang="en-US" sz="1800" b="0" i="0" dirty="0">
                <a:solidFill>
                  <a:srgbClr val="000000"/>
                </a:solidFill>
                <a:effectLst/>
                <a:latin typeface="Aptos" panose="020B0004020202020204" pitchFamily="34" charset="0"/>
              </a:rPr>
              <a:t>External Review (Certification Renewal) </a:t>
            </a:r>
            <a:r>
              <a:rPr lang="en-US" sz="1800" b="1" i="1" dirty="0">
                <a:solidFill>
                  <a:srgbClr val="000000"/>
                </a:solidFill>
                <a:effectLst/>
                <a:latin typeface="Aptos" panose="020B0004020202020204" pitchFamily="34" charset="0"/>
              </a:rPr>
              <a:t>**In-Person**</a:t>
            </a:r>
            <a:endParaRPr lang="en-US" sz="1800" b="0" i="0" dirty="0">
              <a:solidFill>
                <a:srgbClr val="000000"/>
              </a:solidFill>
              <a:effectLst/>
              <a:latin typeface="Aptos" panose="020B0004020202020204" pitchFamily="34" charset="0"/>
            </a:endParaRPr>
          </a:p>
          <a:p>
            <a:br>
              <a:rPr lang="en-US" dirty="0"/>
            </a:br>
            <a:endParaRPr lang="en-US" dirty="0"/>
          </a:p>
        </p:txBody>
      </p:sp>
    </p:spTree>
    <p:extLst>
      <p:ext uri="{BB962C8B-B14F-4D97-AF65-F5344CB8AC3E}">
        <p14:creationId xmlns:p14="http://schemas.microsoft.com/office/powerpoint/2010/main" val="353886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A0C89F-D88E-940F-7AF7-3F2942076C46}"/>
              </a:ext>
            </a:extLst>
          </p:cNvPr>
          <p:cNvSpPr>
            <a:spLocks noGrp="1"/>
          </p:cNvSpPr>
          <p:nvPr>
            <p:ph type="ctrTitle"/>
          </p:nvPr>
        </p:nvSpPr>
        <p:spPr>
          <a:xfrm>
            <a:off x="4311651" y="2555513"/>
            <a:ext cx="7644627" cy="2751086"/>
          </a:xfrm>
        </p:spPr>
        <p:txBody>
          <a:bodyPr>
            <a:normAutofit/>
          </a:bodyPr>
          <a:lstStyle/>
          <a:p>
            <a:r>
              <a:rPr lang="en-US" dirty="0"/>
              <a:t>Principal’s Report</a:t>
            </a:r>
          </a:p>
        </p:txBody>
      </p:sp>
      <p:pic>
        <p:nvPicPr>
          <p:cNvPr id="7" name="Picture 6">
            <a:extLst>
              <a:ext uri="{FF2B5EF4-FFF2-40B4-BE49-F238E27FC236}">
                <a16:creationId xmlns:a16="http://schemas.microsoft.com/office/drawing/2014/main" id="{2626D1DD-F98D-A07D-EDD4-FE08B6646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1790" y="1521297"/>
            <a:ext cx="6853004" cy="2751086"/>
          </a:xfrm>
          <a:prstGeom prst="rect">
            <a:avLst/>
          </a:prstGeom>
        </p:spPr>
      </p:pic>
    </p:spTree>
    <p:extLst>
      <p:ext uri="{BB962C8B-B14F-4D97-AF65-F5344CB8AC3E}">
        <p14:creationId xmlns:p14="http://schemas.microsoft.com/office/powerpoint/2010/main" val="248832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612371" y="395506"/>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a:t>Welcome Board Members &amp; Visitors!</a:t>
            </a:r>
            <a:endParaRPr/>
          </a:p>
        </p:txBody>
      </p:sp>
      <p:pic>
        <p:nvPicPr>
          <p:cNvPr id="200" name="Google Shape;200;p2" descr="A picture containing sitting, drawing&#10;&#10;Description automatically generated"/>
          <p:cNvPicPr preferRelativeResize="0">
            <a:picLocks noGrp="1"/>
          </p:cNvPicPr>
          <p:nvPr>
            <p:ph type="body" idx="1"/>
          </p:nvPr>
        </p:nvPicPr>
        <p:blipFill rotWithShape="1">
          <a:blip r:embed="rId3">
            <a:alphaModFix/>
          </a:blip>
          <a:srcRect/>
          <a:stretch/>
        </p:blipFill>
        <p:spPr>
          <a:xfrm>
            <a:off x="2907983" y="1846263"/>
            <a:ext cx="6436360" cy="4022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319F85-FFAF-72EA-2E9E-C48E72350AD6}"/>
              </a:ext>
            </a:extLst>
          </p:cNvPr>
          <p:cNvSpPr>
            <a:spLocks noGrp="1"/>
          </p:cNvSpPr>
          <p:nvPr>
            <p:ph type="title"/>
          </p:nvPr>
        </p:nvSpPr>
        <p:spPr>
          <a:xfrm>
            <a:off x="3345005" y="2086157"/>
            <a:ext cx="5561938" cy="2513516"/>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Celebrating Student Success</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450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69FDAD-9DA3-7D41-8127-52C7C8A3A334}"/>
              </a:ext>
            </a:extLst>
          </p:cNvPr>
          <p:cNvPicPr>
            <a:picLocks noChangeAspect="1"/>
          </p:cNvPicPr>
          <p:nvPr/>
        </p:nvPicPr>
        <p:blipFill>
          <a:blip r:embed="rId2"/>
          <a:stretch>
            <a:fillRect/>
          </a:stretch>
        </p:blipFill>
        <p:spPr>
          <a:xfrm>
            <a:off x="408794" y="225958"/>
            <a:ext cx="5082368" cy="6595344"/>
          </a:xfrm>
          <a:prstGeom prst="rect">
            <a:avLst/>
          </a:prstGeom>
        </p:spPr>
      </p:pic>
      <p:pic>
        <p:nvPicPr>
          <p:cNvPr id="10" name="Picture 9">
            <a:extLst>
              <a:ext uri="{FF2B5EF4-FFF2-40B4-BE49-F238E27FC236}">
                <a16:creationId xmlns:a16="http://schemas.microsoft.com/office/drawing/2014/main" id="{7563BDFA-2F53-7F7E-D50B-B0337C9440DD}"/>
              </a:ext>
            </a:extLst>
          </p:cNvPr>
          <p:cNvPicPr>
            <a:picLocks noChangeAspect="1"/>
          </p:cNvPicPr>
          <p:nvPr/>
        </p:nvPicPr>
        <p:blipFill>
          <a:blip r:embed="rId3"/>
          <a:stretch>
            <a:fillRect/>
          </a:stretch>
        </p:blipFill>
        <p:spPr>
          <a:xfrm>
            <a:off x="6700839" y="242082"/>
            <a:ext cx="4977594" cy="6757721"/>
          </a:xfrm>
          <a:prstGeom prst="rect">
            <a:avLst/>
          </a:prstGeom>
        </p:spPr>
      </p:pic>
    </p:spTree>
    <p:extLst>
      <p:ext uri="{BB962C8B-B14F-4D97-AF65-F5344CB8AC3E}">
        <p14:creationId xmlns:p14="http://schemas.microsoft.com/office/powerpoint/2010/main" val="738095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1E30BF-2FBB-8F19-F212-8A8D57FC452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b="1" i="1"/>
              <a:t>A Special Shout Out to Dr. Wimberly…</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64D303A-D026-93D9-E29D-6876337C0878}"/>
              </a:ext>
            </a:extLst>
          </p:cNvPr>
          <p:cNvSpPr>
            <a:spLocks noGrp="1"/>
          </p:cNvSpPr>
          <p:nvPr>
            <p:ph type="body" sz="half" idx="2"/>
          </p:nvPr>
        </p:nvSpPr>
        <p:spPr>
          <a:xfrm>
            <a:off x="640080" y="2872899"/>
            <a:ext cx="4243589" cy="3320668"/>
          </a:xfrm>
        </p:spPr>
        <p:txBody>
          <a:bodyPr vert="horz" lIns="91440" tIns="45720" rIns="91440" bIns="45720" rtlCol="0">
            <a:normAutofit/>
          </a:bodyPr>
          <a:lstStyle/>
          <a:p>
            <a:r>
              <a:rPr lang="en-US" sz="2200" b="0" i="1" dirty="0">
                <a:effectLst/>
              </a:rPr>
              <a:t>For providing Patient </a:t>
            </a:r>
            <a:r>
              <a:rPr lang="en-US" sz="2200" i="1" dirty="0"/>
              <a:t>C</a:t>
            </a:r>
            <a:r>
              <a:rPr lang="en-US" sz="2200" b="0" i="1" dirty="0">
                <a:effectLst/>
              </a:rPr>
              <a:t>are students with  work-based learning opportunities at Grady.  </a:t>
            </a:r>
          </a:p>
          <a:p>
            <a:pPr algn="ctr"/>
            <a:r>
              <a:rPr lang="en-US" sz="2200" b="1" i="1" dirty="0"/>
              <a:t>AND</a:t>
            </a:r>
          </a:p>
          <a:p>
            <a:r>
              <a:rPr lang="en-US" sz="2200" i="1" dirty="0"/>
              <a:t>F</a:t>
            </a:r>
            <a:r>
              <a:rPr lang="en-US" sz="2200" b="0" i="1" dirty="0">
                <a:effectLst/>
              </a:rPr>
              <a:t>or providing a co-teacher for the Patient Care pathway throughout the year.   </a:t>
            </a:r>
            <a:endParaRPr lang="en-US" sz="2200" dirty="0"/>
          </a:p>
        </p:txBody>
      </p:sp>
      <p:pic>
        <p:nvPicPr>
          <p:cNvPr id="5" name="Picture Placeholder 4">
            <a:extLst>
              <a:ext uri="{FF2B5EF4-FFF2-40B4-BE49-F238E27FC236}">
                <a16:creationId xmlns:a16="http://schemas.microsoft.com/office/drawing/2014/main" id="{EC58A8E3-C409-C096-5F69-DB812B2E8888}"/>
              </a:ext>
            </a:extLst>
          </p:cNvPr>
          <p:cNvPicPr>
            <a:picLocks noGrp="1" noChangeAspect="1"/>
          </p:cNvPicPr>
          <p:nvPr>
            <p:ph type="pic" idx="1"/>
          </p:nvPr>
        </p:nvPicPr>
        <p:blipFill>
          <a:blip r:embed="rId2"/>
          <a:srcRect r="-1" b="30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13727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D50F262-343C-4101-AB3C-9DA1072F7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6886C979-46C1-FAE0-F1B5-50921B174F16}"/>
              </a:ext>
            </a:extLst>
          </p:cNvPr>
          <p:cNvPicPr>
            <a:picLocks noGrp="1" noChangeAspect="1"/>
          </p:cNvPicPr>
          <p:nvPr>
            <p:ph sz="half" idx="2"/>
          </p:nvPr>
        </p:nvPicPr>
        <p:blipFill>
          <a:blip r:embed="rId2"/>
          <a:srcRect l="7559" r="11673"/>
          <a:stretch/>
        </p:blipFill>
        <p:spPr>
          <a:xfrm>
            <a:off x="7816130" y="-2"/>
            <a:ext cx="4375870" cy="6858000"/>
          </a:xfrm>
          <a:custGeom>
            <a:avLst/>
            <a:gdLst/>
            <a:ahLst/>
            <a:cxnLst/>
            <a:rect l="l" t="t" r="r" b="b"/>
            <a:pathLst>
              <a:path w="4375870" h="685800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12" name="Content Placeholder 11">
            <a:extLst>
              <a:ext uri="{FF2B5EF4-FFF2-40B4-BE49-F238E27FC236}">
                <a16:creationId xmlns:a16="http://schemas.microsoft.com/office/drawing/2014/main" id="{3C68C5E9-9CCF-B895-E8D2-60E5668E4D32}"/>
              </a:ext>
            </a:extLst>
          </p:cNvPr>
          <p:cNvPicPr>
            <a:picLocks noGrp="1" noChangeAspect="1"/>
          </p:cNvPicPr>
          <p:nvPr>
            <p:ph sz="half" idx="1"/>
          </p:nvPr>
        </p:nvPicPr>
        <p:blipFill>
          <a:blip r:embed="rId3"/>
          <a:srcRect l="9592" r="18342"/>
          <a:stretch/>
        </p:blipFill>
        <p:spPr>
          <a:xfrm>
            <a:off x="3595404" y="33"/>
            <a:ext cx="4942298" cy="6857999"/>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p:spPr>
      </p:pic>
      <p:sp useBgFill="1">
        <p:nvSpPr>
          <p:cNvPr id="19" name="Freeform: Shape 18">
            <a:extLst>
              <a:ext uri="{FF2B5EF4-FFF2-40B4-BE49-F238E27FC236}">
                <a16:creationId xmlns:a16="http://schemas.microsoft.com/office/drawing/2014/main" id="{6A0924B3-0260-445E-AFD7-9533C0D1B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7C34E8CB-B972-4A94-8469-315C10C2A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510C35C-6579-35B1-7679-0B0C4D92918F}"/>
              </a:ext>
            </a:extLst>
          </p:cNvPr>
          <p:cNvSpPr>
            <a:spLocks noGrp="1"/>
          </p:cNvSpPr>
          <p:nvPr>
            <p:ph type="title"/>
          </p:nvPr>
        </p:nvSpPr>
        <p:spPr>
          <a:xfrm>
            <a:off x="438913" y="1511589"/>
            <a:ext cx="3430958" cy="2896432"/>
          </a:xfrm>
        </p:spPr>
        <p:txBody>
          <a:bodyPr vert="horz" lIns="91440" tIns="45720" rIns="91440" bIns="45720" rtlCol="0" anchor="b">
            <a:normAutofit/>
          </a:bodyPr>
          <a:lstStyle/>
          <a:p>
            <a:pPr algn="ctr"/>
            <a:r>
              <a:rPr lang="en-US" sz="3100" b="1" kern="1200" dirty="0">
                <a:solidFill>
                  <a:schemeClr val="tx1"/>
                </a:solidFill>
                <a:latin typeface="+mj-lt"/>
                <a:ea typeface="+mj-ea"/>
                <a:cs typeface="+mj-cs"/>
              </a:rPr>
              <a:t>A Special Thank You to Tim </a:t>
            </a:r>
            <a:r>
              <a:rPr lang="en-US" sz="3100" b="1" kern="1200" dirty="0" err="1">
                <a:solidFill>
                  <a:schemeClr val="tx1"/>
                </a:solidFill>
                <a:latin typeface="+mj-lt"/>
                <a:ea typeface="+mj-ea"/>
                <a:cs typeface="+mj-cs"/>
              </a:rPr>
              <a:t>Cairl</a:t>
            </a:r>
            <a:r>
              <a:rPr lang="en-US" sz="3100" b="1" kern="1200" dirty="0">
                <a:solidFill>
                  <a:schemeClr val="tx1"/>
                </a:solidFill>
                <a:latin typeface="+mj-lt"/>
                <a:ea typeface="+mj-ea"/>
                <a:cs typeface="+mj-cs"/>
              </a:rPr>
              <a:t> and Patricia Horton for attending the Governor’s Workforce Summit</a:t>
            </a:r>
          </a:p>
        </p:txBody>
      </p:sp>
      <p:sp>
        <p:nvSpPr>
          <p:cNvPr id="23" name="Rectangle 22">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5" name="Rectangle 24">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956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3B2BBD0-586D-3F0E-3847-FF9B586943D6}"/>
              </a:ext>
            </a:extLst>
          </p:cNvPr>
          <p:cNvSpPr>
            <a:spLocks noGrp="1"/>
          </p:cNvSpPr>
          <p:nvPr>
            <p:ph type="title"/>
          </p:nvPr>
        </p:nvSpPr>
        <p:spPr>
          <a:xfrm>
            <a:off x="838200" y="365125"/>
            <a:ext cx="10515600" cy="1325563"/>
          </a:xfrm>
        </p:spPr>
        <p:txBody>
          <a:bodyPr>
            <a:normAutofit/>
          </a:bodyPr>
          <a:lstStyle/>
          <a:p>
            <a:r>
              <a:rPr lang="en-US" sz="4200"/>
              <a:t>Annual Partnership Luncheon Highlights – September 24</a:t>
            </a:r>
            <a:r>
              <a:rPr lang="en-US" sz="4200" baseline="30000"/>
              <a:t>th</a:t>
            </a:r>
            <a:r>
              <a:rPr lang="en-US" sz="4200"/>
              <a:t> </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E416C093-C030-3BF8-5E4F-12F5FC1A2B92}"/>
              </a:ext>
            </a:extLst>
          </p:cNvPr>
          <p:cNvSpPr>
            <a:spLocks noGrp="1"/>
          </p:cNvSpPr>
          <p:nvPr>
            <p:ph idx="1"/>
          </p:nvPr>
        </p:nvSpPr>
        <p:spPr>
          <a:xfrm>
            <a:off x="838200" y="1929384"/>
            <a:ext cx="10515600" cy="4251960"/>
          </a:xfrm>
        </p:spPr>
        <p:txBody>
          <a:bodyPr>
            <a:normAutofit/>
          </a:bodyPr>
          <a:lstStyle/>
          <a:p>
            <a:r>
              <a:rPr lang="en-US" dirty="0"/>
              <a:t>50+ participants</a:t>
            </a:r>
          </a:p>
          <a:p>
            <a:r>
              <a:rPr lang="en-US" dirty="0"/>
              <a:t>Dr. Wilson shared ways to engage with ACCA</a:t>
            </a:r>
          </a:p>
          <a:p>
            <a:r>
              <a:rPr lang="en-US" dirty="0"/>
              <a:t>We look forward to working with these partners to provide wonderful opportunities for our students</a:t>
            </a:r>
          </a:p>
          <a:p>
            <a:pPr marL="0" indent="0">
              <a:buNone/>
            </a:pPr>
            <a:endParaRPr lang="en-US" sz="2200" dirty="0"/>
          </a:p>
        </p:txBody>
      </p:sp>
    </p:spTree>
    <p:extLst>
      <p:ext uri="{BB962C8B-B14F-4D97-AF65-F5344CB8AC3E}">
        <p14:creationId xmlns:p14="http://schemas.microsoft.com/office/powerpoint/2010/main" val="2554139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5F69DD-3BF9-44AC-AE9F-B5931A96FC68}"/>
              </a:ext>
            </a:extLst>
          </p:cNvPr>
          <p:cNvSpPr>
            <a:spLocks noGrp="1"/>
          </p:cNvSpPr>
          <p:nvPr>
            <p:ph type="title"/>
          </p:nvPr>
        </p:nvSpPr>
        <p:spPr>
          <a:xfrm>
            <a:off x="640080" y="325369"/>
            <a:ext cx="4368602" cy="1956841"/>
          </a:xfrm>
        </p:spPr>
        <p:txBody>
          <a:bodyPr anchor="b">
            <a:normAutofit/>
          </a:bodyPr>
          <a:lstStyle/>
          <a:p>
            <a:r>
              <a:rPr lang="en-US" sz="4200"/>
              <a:t>Aviation Maintenance Updates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317E112-A7A3-A3D3-14DE-98AF03E70BEC}"/>
              </a:ext>
            </a:extLst>
          </p:cNvPr>
          <p:cNvSpPr>
            <a:spLocks noGrp="1"/>
          </p:cNvSpPr>
          <p:nvPr>
            <p:ph idx="1"/>
          </p:nvPr>
        </p:nvSpPr>
        <p:spPr>
          <a:xfrm>
            <a:off x="640080" y="2872899"/>
            <a:ext cx="4243589" cy="3320668"/>
          </a:xfrm>
        </p:spPr>
        <p:txBody>
          <a:bodyPr>
            <a:normAutofit/>
          </a:bodyPr>
          <a:lstStyle/>
          <a:p>
            <a:r>
              <a:rPr lang="en-US" sz="2200"/>
              <a:t>We have 18 students currently enrolled in the Aviation Dual Enrollment courses on the campus of Atlanta Technical College</a:t>
            </a:r>
          </a:p>
          <a:p>
            <a:r>
              <a:rPr lang="en-US" sz="2200"/>
              <a:t>Next year – Aviation will move to the campus of Atlanta Technical College as an afternoon pathway option for students</a:t>
            </a:r>
          </a:p>
          <a:p>
            <a:pPr marL="0" indent="0">
              <a:buNone/>
            </a:pPr>
            <a:endParaRPr lang="en-US" sz="2200"/>
          </a:p>
        </p:txBody>
      </p:sp>
      <p:pic>
        <p:nvPicPr>
          <p:cNvPr id="5" name="Picture 4" descr="Plane on tarmac">
            <a:extLst>
              <a:ext uri="{FF2B5EF4-FFF2-40B4-BE49-F238E27FC236}">
                <a16:creationId xmlns:a16="http://schemas.microsoft.com/office/drawing/2014/main" id="{6E28867F-C0DA-57B2-8475-2D9E80231EE3}"/>
              </a:ext>
            </a:extLst>
          </p:cNvPr>
          <p:cNvPicPr>
            <a:picLocks noChangeAspect="1"/>
          </p:cNvPicPr>
          <p:nvPr/>
        </p:nvPicPr>
        <p:blipFill>
          <a:blip r:embed="rId2"/>
          <a:srcRect l="26834" r="2351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0678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EFE42A-593A-5491-370F-1626A62AA345}"/>
              </a:ext>
            </a:extLst>
          </p:cNvPr>
          <p:cNvSpPr>
            <a:spLocks noGrp="1"/>
          </p:cNvSpPr>
          <p:nvPr>
            <p:ph type="title"/>
          </p:nvPr>
        </p:nvSpPr>
        <p:spPr>
          <a:xfrm>
            <a:off x="838200" y="365125"/>
            <a:ext cx="10515600" cy="1325563"/>
          </a:xfrm>
        </p:spPr>
        <p:txBody>
          <a:bodyPr>
            <a:normAutofit/>
          </a:bodyPr>
          <a:lstStyle/>
          <a:p>
            <a:r>
              <a:rPr lang="en-US" sz="5400"/>
              <a:t>Work-Based Learning at ACCA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73729C3-2E4E-315C-9BB3-576821D6D940}"/>
              </a:ext>
            </a:extLst>
          </p:cNvPr>
          <p:cNvSpPr>
            <a:spLocks noGrp="1"/>
          </p:cNvSpPr>
          <p:nvPr>
            <p:ph idx="1"/>
          </p:nvPr>
        </p:nvSpPr>
        <p:spPr>
          <a:xfrm>
            <a:off x="838200" y="1929384"/>
            <a:ext cx="10515600" cy="4251960"/>
          </a:xfrm>
        </p:spPr>
        <p:txBody>
          <a:bodyPr>
            <a:normAutofit lnSpcReduction="10000"/>
          </a:bodyPr>
          <a:lstStyle/>
          <a:p>
            <a:pPr marL="0" indent="0" algn="ctr">
              <a:buNone/>
            </a:pPr>
            <a:r>
              <a:rPr lang="en-US" sz="3200" i="1" dirty="0"/>
              <a:t>We need your help finding WBL placements 4th quarter </a:t>
            </a:r>
          </a:p>
          <a:p>
            <a:pPr marL="0" indent="0" algn="ctr">
              <a:buNone/>
            </a:pPr>
            <a:r>
              <a:rPr lang="en-US" sz="3200" i="1" dirty="0"/>
              <a:t>March 18, 2025 – May 16, 2025</a:t>
            </a:r>
          </a:p>
          <a:p>
            <a:pPr marL="0" indent="0">
              <a:buNone/>
            </a:pPr>
            <a:endParaRPr lang="en-US" sz="2200" dirty="0"/>
          </a:p>
          <a:p>
            <a:pPr marL="0" indent="0">
              <a:buNone/>
            </a:pPr>
            <a:r>
              <a:rPr lang="en-US" sz="2200" b="1" dirty="0"/>
              <a:t>Pathways needing WBL Opportunities</a:t>
            </a:r>
          </a:p>
          <a:p>
            <a:pPr marL="0" indent="0">
              <a:buNone/>
            </a:pPr>
            <a:r>
              <a:rPr lang="en-US" sz="2200" dirty="0"/>
              <a:t>Criminal Investigations</a:t>
            </a:r>
          </a:p>
          <a:p>
            <a:pPr marL="0" indent="0">
              <a:buNone/>
            </a:pPr>
            <a:r>
              <a:rPr lang="en-US" sz="2200" dirty="0"/>
              <a:t>Culinary Arts</a:t>
            </a:r>
          </a:p>
          <a:p>
            <a:pPr marL="0" indent="0">
              <a:buNone/>
            </a:pPr>
            <a:r>
              <a:rPr lang="en-US" sz="2200" dirty="0"/>
              <a:t>Dental Science</a:t>
            </a:r>
          </a:p>
          <a:p>
            <a:pPr marL="0" indent="0">
              <a:buNone/>
            </a:pPr>
            <a:r>
              <a:rPr lang="en-US" sz="2200" dirty="0"/>
              <a:t>Graphic Design</a:t>
            </a:r>
          </a:p>
          <a:p>
            <a:pPr marL="0" indent="0">
              <a:buNone/>
            </a:pPr>
            <a:r>
              <a:rPr lang="en-US" sz="2200" dirty="0"/>
              <a:t>Hospitality</a:t>
            </a:r>
          </a:p>
          <a:p>
            <a:pPr marL="0" indent="0">
              <a:buNone/>
            </a:pPr>
            <a:r>
              <a:rPr lang="en-US" sz="2200" dirty="0"/>
              <a:t>HVAC-R</a:t>
            </a:r>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3428372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FB9171-E8C7-33E7-A2E1-378A85B2BDBD}"/>
              </a:ext>
            </a:extLst>
          </p:cNvPr>
          <p:cNvSpPr>
            <a:spLocks noGrp="1"/>
          </p:cNvSpPr>
          <p:nvPr>
            <p:ph type="title"/>
          </p:nvPr>
        </p:nvSpPr>
        <p:spPr>
          <a:xfrm>
            <a:off x="838200" y="365125"/>
            <a:ext cx="10515600" cy="1325563"/>
          </a:xfrm>
        </p:spPr>
        <p:txBody>
          <a:bodyPr>
            <a:normAutofit/>
          </a:bodyPr>
          <a:lstStyle/>
          <a:p>
            <a:r>
              <a:rPr lang="en-US" b="1" dirty="0"/>
              <a:t>ACCA Certification Reminders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D1B52DA-264A-5878-2FCE-7F0B32B53170}"/>
              </a:ext>
            </a:extLst>
          </p:cNvPr>
          <p:cNvSpPr>
            <a:spLocks noGrp="1"/>
          </p:cNvSpPr>
          <p:nvPr>
            <p:ph idx="1"/>
          </p:nvPr>
        </p:nvSpPr>
        <p:spPr>
          <a:xfrm>
            <a:off x="838200" y="1825625"/>
            <a:ext cx="10515600" cy="4351338"/>
          </a:xfrm>
        </p:spPr>
        <p:txBody>
          <a:bodyPr>
            <a:normAutofit/>
          </a:bodyPr>
          <a:lstStyle/>
          <a:p>
            <a:pPr marL="0" indent="0" rtl="0" fontAlgn="base">
              <a:buNone/>
            </a:pPr>
            <a:r>
              <a:rPr lang="en-US" sz="3600" b="1" i="0" dirty="0">
                <a:effectLst/>
                <a:latin typeface="Aptos" panose="020B0004020202020204" pitchFamily="34" charset="0"/>
              </a:rPr>
              <a:t>Internal Review  </a:t>
            </a:r>
            <a:r>
              <a:rPr lang="en-US" sz="3600" b="0" i="0" dirty="0">
                <a:effectLst/>
                <a:latin typeface="Aptos" panose="020B0004020202020204" pitchFamily="34" charset="0"/>
              </a:rPr>
              <a:t>**in-person** @ ACCA, 1/30, 10 - 12pm</a:t>
            </a:r>
          </a:p>
          <a:p>
            <a:pPr marL="0" indent="0" rtl="0" fontAlgn="base">
              <a:buNone/>
            </a:pPr>
            <a:endParaRPr lang="en-US" sz="3600" dirty="0">
              <a:latin typeface="Aptos" panose="020B0004020202020204" pitchFamily="34" charset="0"/>
            </a:endParaRPr>
          </a:p>
          <a:p>
            <a:pPr marL="0" indent="0" rtl="0" fontAlgn="base">
              <a:buNone/>
            </a:pPr>
            <a:r>
              <a:rPr lang="en-US" sz="3600" b="1" i="0" dirty="0">
                <a:effectLst/>
                <a:latin typeface="Aptos" panose="020B0004020202020204" pitchFamily="34" charset="0"/>
              </a:rPr>
              <a:t>External Review Visit </a:t>
            </a:r>
            <a:r>
              <a:rPr lang="en-US" sz="3600" b="0" i="0" dirty="0">
                <a:effectLst/>
                <a:latin typeface="Aptos" panose="020B0004020202020204" pitchFamily="34" charset="0"/>
              </a:rPr>
              <a:t>**in-person** @ ACCA, March 13</a:t>
            </a:r>
            <a:r>
              <a:rPr lang="en-US" sz="3600" b="0" i="0" baseline="30000" dirty="0">
                <a:effectLst/>
                <a:latin typeface="Aptos" panose="020B0004020202020204" pitchFamily="34" charset="0"/>
              </a:rPr>
              <a:t>th</a:t>
            </a:r>
            <a:r>
              <a:rPr lang="en-US" sz="3600" b="0" i="0" dirty="0">
                <a:effectLst/>
                <a:latin typeface="Aptos" panose="020B0004020202020204" pitchFamily="34" charset="0"/>
              </a:rPr>
              <a:t> </a:t>
            </a:r>
          </a:p>
          <a:p>
            <a:pPr marL="0" indent="0">
              <a:buNone/>
            </a:pPr>
            <a:endParaRPr lang="en-US" dirty="0"/>
          </a:p>
        </p:txBody>
      </p:sp>
    </p:spTree>
    <p:extLst>
      <p:ext uri="{BB962C8B-B14F-4D97-AF65-F5344CB8AC3E}">
        <p14:creationId xmlns:p14="http://schemas.microsoft.com/office/powerpoint/2010/main" val="514472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A78A57-F28C-900A-AAA9-3FCE19D26E85}"/>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Conflict of Interest Policy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0ACEC17-F29C-E656-3278-10EDEF4D228F}"/>
              </a:ext>
            </a:extLst>
          </p:cNvPr>
          <p:cNvSpPr>
            <a:spLocks noGrp="1"/>
          </p:cNvSpPr>
          <p:nvPr>
            <p:ph idx="1"/>
          </p:nvPr>
        </p:nvSpPr>
        <p:spPr>
          <a:xfrm>
            <a:off x="6297233" y="518400"/>
            <a:ext cx="5035784" cy="5837949"/>
          </a:xfrm>
        </p:spPr>
        <p:txBody>
          <a:bodyPr anchor="ctr">
            <a:normAutofit/>
          </a:bodyPr>
          <a:lstStyle/>
          <a:p>
            <a:r>
              <a:rPr lang="en-US" sz="3200" dirty="0">
                <a:solidFill>
                  <a:schemeClr val="tx1">
                    <a:alpha val="80000"/>
                  </a:schemeClr>
                </a:solidFill>
              </a:rPr>
              <a:t>You received an email (from Dr. Wilson) to review and sign the </a:t>
            </a:r>
            <a:r>
              <a:rPr lang="en-US" sz="3200" b="0" i="0" dirty="0">
                <a:solidFill>
                  <a:schemeClr val="tx1">
                    <a:alpha val="80000"/>
                  </a:schemeClr>
                </a:solidFill>
                <a:effectLst/>
                <a:latin typeface="Aptos" panose="020B0004020202020204" pitchFamily="34" charset="0"/>
              </a:rPr>
              <a:t>Georgia College and Career Academy Conflict of Interest Policy</a:t>
            </a:r>
          </a:p>
          <a:p>
            <a:r>
              <a:rPr lang="en-US" sz="3200" dirty="0">
                <a:solidFill>
                  <a:schemeClr val="tx1">
                    <a:alpha val="80000"/>
                  </a:schemeClr>
                </a:solidFill>
                <a:latin typeface="Aptos" panose="020B0004020202020204" pitchFamily="34" charset="0"/>
              </a:rPr>
              <a:t>Please submit this documentation before the end of today’s meeting</a:t>
            </a:r>
            <a:endParaRPr lang="en-US" sz="32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543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7F0EF7-2F08-A640-63B1-740125025C90}"/>
              </a:ext>
            </a:extLst>
          </p:cNvPr>
          <p:cNvSpPr>
            <a:spLocks noGrp="1"/>
          </p:cNvSpPr>
          <p:nvPr>
            <p:ph type="title"/>
          </p:nvPr>
        </p:nvSpPr>
        <p:spPr>
          <a:xfrm>
            <a:off x="838200" y="1122362"/>
            <a:ext cx="6281928" cy="4135437"/>
          </a:xfrm>
        </p:spPr>
        <p:txBody>
          <a:bodyPr vert="horz" lIns="91440" tIns="45720" rIns="91440" bIns="45720" rtlCol="0" anchor="b">
            <a:normAutofit/>
          </a:bodyPr>
          <a:lstStyle/>
          <a:p>
            <a:r>
              <a:rPr lang="en-US" sz="6600" kern="1200">
                <a:solidFill>
                  <a:schemeClr val="tx1"/>
                </a:solidFill>
                <a:latin typeface="+mj-lt"/>
                <a:ea typeface="+mj-ea"/>
                <a:cs typeface="+mj-cs"/>
              </a:rPr>
              <a:t>ACCA Data Update</a:t>
            </a:r>
          </a:p>
        </p:txBody>
      </p:sp>
      <p:sp>
        <p:nvSpPr>
          <p:cNvPr id="9" name="Rectangle 8">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59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3"/>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3"/>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txBox="1">
            <a:spLocks noGrp="1"/>
          </p:cNvSpPr>
          <p:nvPr>
            <p:ph type="title"/>
          </p:nvPr>
        </p:nvSpPr>
        <p:spPr>
          <a:xfrm>
            <a:off x="492370" y="516835"/>
            <a:ext cx="3084844"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dirty="0">
                <a:solidFill>
                  <a:srgbClr val="FFFFFF"/>
                </a:solidFill>
              </a:rPr>
              <a:t>Virtual Meeting Norms</a:t>
            </a:r>
            <a:endParaRPr dirty="0"/>
          </a:p>
        </p:txBody>
      </p:sp>
      <p:sp>
        <p:nvSpPr>
          <p:cNvPr id="208" name="Google Shape;208;p3"/>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3"/>
          <p:cNvGrpSpPr/>
          <p:nvPr/>
        </p:nvGrpSpPr>
        <p:grpSpPr>
          <a:xfrm>
            <a:off x="4741863" y="643210"/>
            <a:ext cx="6797675" cy="5643017"/>
            <a:chOff x="0" y="3447"/>
            <a:chExt cx="6797675" cy="5643017"/>
          </a:xfrm>
        </p:grpSpPr>
        <p:sp>
          <p:nvSpPr>
            <p:cNvPr id="210" name="Google Shape;210;p3"/>
            <p:cNvSpPr/>
            <p:nvPr/>
          </p:nvSpPr>
          <p:spPr>
            <a:xfrm>
              <a:off x="0" y="3447"/>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360746" y="271771"/>
              <a:ext cx="656543" cy="65590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1378035" y="3447"/>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txBox="1"/>
            <p:nvPr/>
          </p:nvSpPr>
          <p:spPr>
            <a:xfrm>
              <a:off x="1378035" y="3447"/>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Mics on Mute</a:t>
              </a:r>
              <a:endParaRPr/>
            </a:p>
          </p:txBody>
        </p:sp>
        <p:sp>
          <p:nvSpPr>
            <p:cNvPr id="214" name="Google Shape;214;p3"/>
            <p:cNvSpPr/>
            <p:nvPr/>
          </p:nvSpPr>
          <p:spPr>
            <a:xfrm>
              <a:off x="0" y="1486548"/>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360746" y="1754871"/>
              <a:ext cx="656543" cy="65590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1378035" y="1486548"/>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txBox="1"/>
            <p:nvPr/>
          </p:nvSpPr>
          <p:spPr>
            <a:xfrm>
              <a:off x="1378035" y="1486548"/>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Actively Engage</a:t>
              </a:r>
              <a:endParaRPr/>
            </a:p>
          </p:txBody>
        </p:sp>
        <p:sp>
          <p:nvSpPr>
            <p:cNvPr id="218" name="Google Shape;218;p3"/>
            <p:cNvSpPr/>
            <p:nvPr/>
          </p:nvSpPr>
          <p:spPr>
            <a:xfrm>
              <a:off x="0" y="2969648"/>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60746" y="3237972"/>
              <a:ext cx="656543" cy="65590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378035" y="2969648"/>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txBox="1"/>
            <p:nvPr/>
          </p:nvSpPr>
          <p:spPr>
            <a:xfrm>
              <a:off x="1378035" y="2969648"/>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Cameras On</a:t>
              </a:r>
              <a:endParaRPr/>
            </a:p>
          </p:txBody>
        </p:sp>
        <p:sp>
          <p:nvSpPr>
            <p:cNvPr id="224" name="Google Shape;224;p3"/>
            <p:cNvSpPr/>
            <p:nvPr/>
          </p:nvSpPr>
          <p:spPr>
            <a:xfrm>
              <a:off x="1378740" y="4452749"/>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CDCFD8-EDD1-27F8-902A-CF6A491A440D}"/>
              </a:ext>
            </a:extLst>
          </p:cNvPr>
          <p:cNvSpPr>
            <a:spLocks noGrp="1"/>
          </p:cNvSpPr>
          <p:nvPr>
            <p:ph type="title"/>
          </p:nvPr>
        </p:nvSpPr>
        <p:spPr>
          <a:xfrm>
            <a:off x="229570" y="696372"/>
            <a:ext cx="2679234" cy="4261391"/>
          </a:xfrm>
        </p:spPr>
        <p:txBody>
          <a:bodyPr>
            <a:normAutofit/>
          </a:bodyPr>
          <a:lstStyle/>
          <a:p>
            <a:pPr algn="ctr"/>
            <a:br>
              <a:rPr lang="en-US" dirty="0">
                <a:solidFill>
                  <a:srgbClr val="FFFFFF"/>
                </a:solidFill>
              </a:rPr>
            </a:br>
            <a:r>
              <a:rPr lang="en-US" dirty="0">
                <a:solidFill>
                  <a:srgbClr val="FFFFFF"/>
                </a:solidFill>
              </a:rPr>
              <a:t>Enrollment</a:t>
            </a:r>
            <a:br>
              <a:rPr lang="en-US" dirty="0">
                <a:solidFill>
                  <a:srgbClr val="FFFFFF"/>
                </a:solidFill>
              </a:rPr>
            </a:br>
            <a:r>
              <a:rPr lang="en-US" dirty="0">
                <a:solidFill>
                  <a:srgbClr val="FFFFFF"/>
                </a:solidFill>
              </a:rPr>
              <a:t>FY2024 and FY2025</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5D2E50B-0B91-23BA-CF6C-796752A4BF20}"/>
              </a:ext>
            </a:extLst>
          </p:cNvPr>
          <p:cNvPicPr>
            <a:picLocks noChangeAspect="1"/>
          </p:cNvPicPr>
          <p:nvPr/>
        </p:nvPicPr>
        <p:blipFill>
          <a:blip r:embed="rId2"/>
          <a:stretch>
            <a:fillRect/>
          </a:stretch>
        </p:blipFill>
        <p:spPr>
          <a:xfrm>
            <a:off x="3138374" y="395288"/>
            <a:ext cx="8824056" cy="6347694"/>
          </a:xfrm>
          <a:prstGeom prst="rect">
            <a:avLst/>
          </a:prstGeom>
        </p:spPr>
      </p:pic>
    </p:spTree>
    <p:extLst>
      <p:ext uri="{BB962C8B-B14F-4D97-AF65-F5344CB8AC3E}">
        <p14:creationId xmlns:p14="http://schemas.microsoft.com/office/powerpoint/2010/main" val="3846790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307182-27F5-88D6-8CA8-50668B814F03}"/>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Pathway Completion</a:t>
            </a:r>
            <a:br>
              <a:rPr lang="en-US" dirty="0">
                <a:solidFill>
                  <a:srgbClr val="FFFFFF"/>
                </a:solidFill>
              </a:rPr>
            </a:br>
            <a:r>
              <a:rPr lang="en-US" dirty="0">
                <a:solidFill>
                  <a:srgbClr val="FFFFFF"/>
                </a:solidFill>
              </a:rPr>
              <a:t>Rates </a:t>
            </a:r>
            <a:br>
              <a:rPr lang="en-US" dirty="0">
                <a:solidFill>
                  <a:srgbClr val="FFFFFF"/>
                </a:solidFill>
              </a:rPr>
            </a:br>
            <a:r>
              <a:rPr lang="en-US" dirty="0">
                <a:solidFill>
                  <a:srgbClr val="FFFFFF"/>
                </a:solidFill>
              </a:rPr>
              <a:t>FY 2024</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4" name="Google Shape;706;p111">
            <a:extLst>
              <a:ext uri="{FF2B5EF4-FFF2-40B4-BE49-F238E27FC236}">
                <a16:creationId xmlns:a16="http://schemas.microsoft.com/office/drawing/2014/main" id="{DF4018CB-22F6-AED0-4842-4F93A4ECCC00}"/>
              </a:ext>
            </a:extLst>
          </p:cNvPr>
          <p:cNvGraphicFramePr/>
          <p:nvPr/>
        </p:nvGraphicFramePr>
        <p:xfrm>
          <a:off x="5453867" y="1661678"/>
          <a:ext cx="5736742" cy="3932040"/>
        </p:xfrm>
        <a:graphic>
          <a:graphicData uri="http://schemas.openxmlformats.org/drawingml/2006/table">
            <a:tbl>
              <a:tblPr firstRow="1" bandRow="1">
                <a:noFill/>
              </a:tblPr>
              <a:tblGrid>
                <a:gridCol w="3474810">
                  <a:extLst>
                    <a:ext uri="{9D8B030D-6E8A-4147-A177-3AD203B41FA5}">
                      <a16:colId xmlns:a16="http://schemas.microsoft.com/office/drawing/2014/main" val="20000"/>
                    </a:ext>
                  </a:extLst>
                </a:gridCol>
                <a:gridCol w="2261932">
                  <a:extLst>
                    <a:ext uri="{9D8B030D-6E8A-4147-A177-3AD203B41FA5}">
                      <a16:colId xmlns:a16="http://schemas.microsoft.com/office/drawing/2014/main" val="4047470175"/>
                    </a:ext>
                  </a:extLst>
                </a:gridCol>
              </a:tblGrid>
              <a:tr h="7489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Pathways</a:t>
                      </a:r>
                    </a:p>
                  </a:txBody>
                  <a:tcPr marL="91450" marR="91450" marT="45725" marB="45725" anchor="b">
                    <a:solidFill>
                      <a:schemeClr val="accent2"/>
                    </a:solidFill>
                  </a:tcPr>
                </a:tc>
                <a:tc>
                  <a:txBody>
                    <a:bodyPr/>
                    <a:lstStyle/>
                    <a:p>
                      <a:pPr algn="ctr"/>
                      <a:endParaRPr lang="en-US" sz="1600" dirty="0"/>
                    </a:p>
                    <a:p>
                      <a:pPr algn="ctr"/>
                      <a:r>
                        <a:rPr lang="en-US" sz="1600" dirty="0"/>
                        <a:t>Percentage of Completers</a:t>
                      </a:r>
                    </a:p>
                  </a:txBody>
                  <a:tcPr>
                    <a:solidFill>
                      <a:schemeClr val="accent2"/>
                    </a:solidFill>
                  </a:tcPr>
                </a:tc>
                <a:extLst>
                  <a:ext uri="{0D108BD9-81ED-4DB2-BD59-A6C34878D82A}">
                    <a16:rowId xmlns:a16="http://schemas.microsoft.com/office/drawing/2014/main" val="10000"/>
                  </a:ext>
                </a:extLst>
              </a:tr>
              <a:tr h="235780">
                <a:tc>
                  <a:txBody>
                    <a:bodyPr/>
                    <a:lstStyle/>
                    <a:p>
                      <a:pPr marL="0" marR="0" lvl="0" indent="0" algn="l" rtl="0">
                        <a:lnSpc>
                          <a:spcPct val="100000"/>
                        </a:lnSpc>
                        <a:spcBef>
                          <a:spcPts val="0"/>
                        </a:spcBef>
                        <a:spcAft>
                          <a:spcPts val="0"/>
                        </a:spcAft>
                        <a:buClr>
                          <a:srgbClr val="000000"/>
                        </a:buClr>
                        <a:buSzPts val="1400"/>
                        <a:buFont typeface="Arial"/>
                        <a:buNone/>
                      </a:pPr>
                      <a:r>
                        <a:rPr lang="en-US" sz="1100" b="1" u="none" strike="noStrike" cap="none" dirty="0"/>
                        <a:t>Patient Care</a:t>
                      </a:r>
                      <a:endParaRPr sz="1100" b="1" u="none" strike="noStrike" cap="none" dirty="0"/>
                    </a:p>
                  </a:txBody>
                  <a:tcPr marL="91450" marR="91450" marT="45725" marB="45725"/>
                </a:tc>
                <a:tc>
                  <a:txBody>
                    <a:bodyPr/>
                    <a:lstStyle/>
                    <a:p>
                      <a:pPr marL="0" lvl="0" indent="0" algn="l" rtl="0">
                        <a:spcBef>
                          <a:spcPts val="0"/>
                        </a:spcBef>
                        <a:spcAft>
                          <a:spcPts val="0"/>
                        </a:spcAft>
                        <a:buNone/>
                      </a:pPr>
                      <a:r>
                        <a:rPr lang="en-US" sz="1100" dirty="0"/>
                        <a:t>100% Completers</a:t>
                      </a:r>
                      <a:endParaRPr sz="1100" dirty="0"/>
                    </a:p>
                  </a:txBody>
                  <a:tcPr marL="91450" marR="91450" marT="45725" marB="45725"/>
                </a:tc>
                <a:extLst>
                  <a:ext uri="{0D108BD9-81ED-4DB2-BD59-A6C34878D82A}">
                    <a16:rowId xmlns:a16="http://schemas.microsoft.com/office/drawing/2014/main" val="10002"/>
                  </a:ext>
                </a:extLst>
              </a:tr>
              <a:tr h="235780">
                <a:tc>
                  <a:txBody>
                    <a:bodyPr/>
                    <a:lstStyle/>
                    <a:p>
                      <a:pPr marL="0" marR="0" lvl="0" indent="0" algn="l" rtl="0">
                        <a:lnSpc>
                          <a:spcPct val="100000"/>
                        </a:lnSpc>
                        <a:spcBef>
                          <a:spcPts val="0"/>
                        </a:spcBef>
                        <a:spcAft>
                          <a:spcPts val="0"/>
                        </a:spcAft>
                        <a:buClr>
                          <a:srgbClr val="000000"/>
                        </a:buClr>
                        <a:buSzPts val="1400"/>
                        <a:buFont typeface="Arial"/>
                        <a:buNone/>
                      </a:pPr>
                      <a:r>
                        <a:rPr lang="en-US" sz="1100" b="1" u="none" strike="noStrike" cap="none" dirty="0"/>
                        <a:t>Cybersecurity</a:t>
                      </a:r>
                      <a:endParaRPr sz="1100" b="1" u="none" strike="noStrike" cap="none" dirty="0"/>
                    </a:p>
                  </a:txBody>
                  <a:tcPr marL="91450" marR="91450" marT="45725" marB="45725"/>
                </a:tc>
                <a:tc>
                  <a:txBody>
                    <a:bodyPr/>
                    <a:lstStyle/>
                    <a:p>
                      <a:pPr marL="0" lvl="0" indent="0" algn="l" rtl="0">
                        <a:spcBef>
                          <a:spcPts val="0"/>
                        </a:spcBef>
                        <a:spcAft>
                          <a:spcPts val="0"/>
                        </a:spcAft>
                        <a:buNone/>
                      </a:pPr>
                      <a:r>
                        <a:rPr lang="en-US" sz="1100" dirty="0"/>
                        <a:t>100% Completers</a:t>
                      </a:r>
                    </a:p>
                  </a:txBody>
                  <a:tcPr marL="91450" marR="91450" marT="45725" marB="45725"/>
                </a:tc>
                <a:extLst>
                  <a:ext uri="{0D108BD9-81ED-4DB2-BD59-A6C34878D82A}">
                    <a16:rowId xmlns:a16="http://schemas.microsoft.com/office/drawing/2014/main" val="10003"/>
                  </a:ext>
                </a:extLst>
              </a:tr>
              <a:tr h="235780">
                <a:tc>
                  <a:txBody>
                    <a:bodyPr/>
                    <a:lstStyle/>
                    <a:p>
                      <a:pPr marL="0" marR="0" lvl="0" indent="0" algn="l" rtl="0">
                        <a:lnSpc>
                          <a:spcPct val="100000"/>
                        </a:lnSpc>
                        <a:spcBef>
                          <a:spcPts val="0"/>
                        </a:spcBef>
                        <a:spcAft>
                          <a:spcPts val="0"/>
                        </a:spcAft>
                        <a:buClr>
                          <a:srgbClr val="000000"/>
                        </a:buClr>
                        <a:buSzPts val="1400"/>
                        <a:buFont typeface="Arial"/>
                        <a:buNone/>
                      </a:pPr>
                      <a:r>
                        <a:rPr lang="en-US" sz="1100" b="1" u="none" strike="noStrike" cap="none" dirty="0"/>
                        <a:t>Culinary Arts</a:t>
                      </a:r>
                      <a:endParaRPr sz="1100" b="1" u="none" strike="noStrike" cap="none"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100% Completers</a:t>
                      </a:r>
                    </a:p>
                  </a:txBody>
                  <a:tcPr marL="91450" marR="91450" marT="45725" marB="45725"/>
                </a:tc>
                <a:extLst>
                  <a:ext uri="{0D108BD9-81ED-4DB2-BD59-A6C34878D82A}">
                    <a16:rowId xmlns:a16="http://schemas.microsoft.com/office/drawing/2014/main" val="10004"/>
                  </a:ext>
                </a:extLst>
              </a:tr>
              <a:tr h="235780">
                <a:tc>
                  <a:txBody>
                    <a:bodyPr/>
                    <a:lstStyle/>
                    <a:p>
                      <a:pPr marL="0" marR="0" lvl="0" indent="0" algn="l" rtl="0">
                        <a:lnSpc>
                          <a:spcPct val="100000"/>
                        </a:lnSpc>
                        <a:spcBef>
                          <a:spcPts val="0"/>
                        </a:spcBef>
                        <a:spcAft>
                          <a:spcPts val="0"/>
                        </a:spcAft>
                        <a:buClr>
                          <a:srgbClr val="000000"/>
                        </a:buClr>
                        <a:buSzPts val="1400"/>
                        <a:buFont typeface="Arial"/>
                        <a:buNone/>
                      </a:pPr>
                      <a:r>
                        <a:rPr lang="en-US" sz="1100" b="1" u="none" strike="noStrike" cap="none" dirty="0"/>
                        <a:t>Criminal Investigations</a:t>
                      </a:r>
                      <a:endParaRPr sz="1100" b="1" u="none" strike="noStrike" cap="none"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100% Completers</a:t>
                      </a:r>
                    </a:p>
                  </a:txBody>
                  <a:tcPr marL="91450" marR="91450" marT="45725" marB="45725"/>
                </a:tc>
                <a:extLst>
                  <a:ext uri="{0D108BD9-81ED-4DB2-BD59-A6C34878D82A}">
                    <a16:rowId xmlns:a16="http://schemas.microsoft.com/office/drawing/2014/main" val="10005"/>
                  </a:ext>
                </a:extLst>
              </a:tr>
              <a:tr h="235780">
                <a:tc>
                  <a:txBody>
                    <a:bodyPr/>
                    <a:lstStyle/>
                    <a:p>
                      <a:pPr marL="0" marR="0" lvl="0" indent="0" algn="l" rtl="0">
                        <a:lnSpc>
                          <a:spcPct val="100000"/>
                        </a:lnSpc>
                        <a:spcBef>
                          <a:spcPts val="0"/>
                        </a:spcBef>
                        <a:spcAft>
                          <a:spcPts val="0"/>
                        </a:spcAft>
                        <a:buClr>
                          <a:srgbClr val="000000"/>
                        </a:buClr>
                        <a:buSzPts val="1400"/>
                        <a:buFont typeface="Arial"/>
                        <a:buNone/>
                      </a:pPr>
                      <a:r>
                        <a:rPr lang="en-US" sz="1100" b="1" u="none" strike="noStrike" cap="none" dirty="0"/>
                        <a:t>Dental Science</a:t>
                      </a:r>
                      <a:endParaRPr sz="1100" b="1" u="none" strike="noStrike" cap="none"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100% Completers</a:t>
                      </a:r>
                    </a:p>
                  </a:txBody>
                  <a:tcPr marL="91450" marR="91450" marT="45725" marB="45725"/>
                </a:tc>
                <a:extLst>
                  <a:ext uri="{0D108BD9-81ED-4DB2-BD59-A6C34878D82A}">
                    <a16:rowId xmlns:a16="http://schemas.microsoft.com/office/drawing/2014/main" val="10006"/>
                  </a:ext>
                </a:extLst>
              </a:tr>
              <a:tr h="235780">
                <a:tc>
                  <a:txBody>
                    <a:bodyPr/>
                    <a:lstStyle/>
                    <a:p>
                      <a:pPr marL="0" marR="0" lvl="0" indent="0" algn="l" rtl="0">
                        <a:lnSpc>
                          <a:spcPct val="100000"/>
                        </a:lnSpc>
                        <a:spcBef>
                          <a:spcPts val="0"/>
                        </a:spcBef>
                        <a:spcAft>
                          <a:spcPts val="0"/>
                        </a:spcAft>
                        <a:buClr>
                          <a:srgbClr val="000000"/>
                        </a:buClr>
                        <a:buSzPts val="1400"/>
                        <a:buFont typeface="Arial"/>
                        <a:buNone/>
                      </a:pPr>
                      <a:r>
                        <a:rPr lang="en-US" sz="1100" b="1" u="none" strike="noStrike" cap="none" dirty="0"/>
                        <a:t>Automotive</a:t>
                      </a:r>
                      <a:endParaRPr sz="1100" b="1" u="none" strike="noStrike" cap="none"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100% Completers</a:t>
                      </a:r>
                    </a:p>
                  </a:txBody>
                  <a:tcPr marL="91450" marR="91450" marT="45725" marB="45725"/>
                </a:tc>
                <a:extLst>
                  <a:ext uri="{0D108BD9-81ED-4DB2-BD59-A6C34878D82A}">
                    <a16:rowId xmlns:a16="http://schemas.microsoft.com/office/drawing/2014/main" val="10007"/>
                  </a:ext>
                </a:extLst>
              </a:tr>
              <a:tr h="235780">
                <a:tc>
                  <a:txBody>
                    <a:bodyPr/>
                    <a:lstStyle/>
                    <a:p>
                      <a:pPr marL="0" marR="0" lvl="0" indent="0" algn="l" rtl="0">
                        <a:lnSpc>
                          <a:spcPct val="100000"/>
                        </a:lnSpc>
                        <a:spcBef>
                          <a:spcPts val="0"/>
                        </a:spcBef>
                        <a:spcAft>
                          <a:spcPts val="0"/>
                        </a:spcAft>
                        <a:buClr>
                          <a:srgbClr val="000000"/>
                        </a:buClr>
                        <a:buSzPts val="1400"/>
                        <a:buFont typeface="Arial"/>
                        <a:buNone/>
                      </a:pPr>
                      <a:r>
                        <a:rPr lang="en-US" sz="1100" b="1" u="none" strike="noStrike" cap="none" dirty="0"/>
                        <a:t>Infant/Toddler Childcare</a:t>
                      </a:r>
                      <a:endParaRPr sz="1100" b="1" u="none" strike="noStrike" cap="none"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100% Completers</a:t>
                      </a:r>
                    </a:p>
                  </a:txBody>
                  <a:tcPr marL="91450" marR="91450" marT="45725" marB="45725"/>
                </a:tc>
                <a:extLst>
                  <a:ext uri="{0D108BD9-81ED-4DB2-BD59-A6C34878D82A}">
                    <a16:rowId xmlns:a16="http://schemas.microsoft.com/office/drawing/2014/main" val="10008"/>
                  </a:ext>
                </a:extLst>
              </a:tr>
              <a:tr h="235780">
                <a:tc>
                  <a:txBody>
                    <a:bodyPr/>
                    <a:lstStyle/>
                    <a:p>
                      <a:pPr marL="0" marR="0" lvl="0" indent="0" algn="l" rtl="0">
                        <a:lnSpc>
                          <a:spcPct val="100000"/>
                        </a:lnSpc>
                        <a:spcBef>
                          <a:spcPts val="0"/>
                        </a:spcBef>
                        <a:spcAft>
                          <a:spcPts val="0"/>
                        </a:spcAft>
                        <a:buClr>
                          <a:srgbClr val="000000"/>
                        </a:buClr>
                        <a:buSzPts val="1400"/>
                        <a:buFont typeface="Arial"/>
                        <a:buNone/>
                      </a:pPr>
                      <a:r>
                        <a:rPr lang="en-US" sz="1100" b="1" u="none" strike="noStrike" cap="none" dirty="0"/>
                        <a:t>Programming</a:t>
                      </a:r>
                      <a:endParaRPr sz="1100" b="1" u="none" strike="noStrike" cap="none"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100% Completers</a:t>
                      </a:r>
                    </a:p>
                  </a:txBody>
                  <a:tcPr marL="91450" marR="91450" marT="45725" marB="45725"/>
                </a:tc>
                <a:extLst>
                  <a:ext uri="{0D108BD9-81ED-4DB2-BD59-A6C34878D82A}">
                    <a16:rowId xmlns:a16="http://schemas.microsoft.com/office/drawing/2014/main" val="10010"/>
                  </a:ext>
                </a:extLst>
              </a:tr>
              <a:tr h="235780">
                <a:tc>
                  <a:txBody>
                    <a:bodyPr/>
                    <a:lstStyle/>
                    <a:p>
                      <a:pPr marL="0" marR="0" lvl="0" indent="0" algn="l" rtl="0">
                        <a:lnSpc>
                          <a:spcPct val="100000"/>
                        </a:lnSpc>
                        <a:spcBef>
                          <a:spcPts val="0"/>
                        </a:spcBef>
                        <a:spcAft>
                          <a:spcPts val="0"/>
                        </a:spcAft>
                        <a:buClr>
                          <a:srgbClr val="000000"/>
                        </a:buClr>
                        <a:buSzPts val="1400"/>
                        <a:buFont typeface="Arial"/>
                        <a:buNone/>
                      </a:pPr>
                      <a:r>
                        <a:rPr lang="en-US" sz="1100" b="1" u="none" strike="noStrike" cap="none" dirty="0"/>
                        <a:t>Graphic Design</a:t>
                      </a:r>
                      <a:endParaRPr sz="1100" b="1" u="none" strike="noStrike" cap="none"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100% Completers</a:t>
                      </a:r>
                    </a:p>
                  </a:txBody>
                  <a:tcPr marL="91450" marR="91450" marT="45725" marB="45725"/>
                </a:tc>
                <a:extLst>
                  <a:ext uri="{0D108BD9-81ED-4DB2-BD59-A6C34878D82A}">
                    <a16:rowId xmlns:a16="http://schemas.microsoft.com/office/drawing/2014/main" val="10011"/>
                  </a:ext>
                </a:extLst>
              </a:tr>
              <a:tr h="235780">
                <a:tc>
                  <a:txBody>
                    <a:bodyPr/>
                    <a:lstStyle/>
                    <a:p>
                      <a:pPr marL="0" marR="0" lvl="0" indent="0" algn="l" rtl="0">
                        <a:lnSpc>
                          <a:spcPct val="100000"/>
                        </a:lnSpc>
                        <a:spcBef>
                          <a:spcPts val="0"/>
                        </a:spcBef>
                        <a:spcAft>
                          <a:spcPts val="0"/>
                        </a:spcAft>
                        <a:buClr>
                          <a:srgbClr val="000000"/>
                        </a:buClr>
                        <a:buSzPts val="1400"/>
                        <a:buFont typeface="Arial"/>
                        <a:buNone/>
                      </a:pPr>
                      <a:r>
                        <a:rPr lang="en-US" sz="1100" b="1" u="none" strike="noStrike" cap="none" dirty="0"/>
                        <a:t>HVAC – Refrigeration</a:t>
                      </a:r>
                      <a:endParaRPr sz="1100" b="1" u="none" strike="noStrike" cap="none"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100% Completers</a:t>
                      </a:r>
                    </a:p>
                  </a:txBody>
                  <a:tcPr marL="91450" marR="91450" marT="45725" marB="45725"/>
                </a:tc>
                <a:extLst>
                  <a:ext uri="{0D108BD9-81ED-4DB2-BD59-A6C34878D82A}">
                    <a16:rowId xmlns:a16="http://schemas.microsoft.com/office/drawing/2014/main" val="10012"/>
                  </a:ext>
                </a:extLst>
              </a:tr>
              <a:tr h="235780">
                <a:tc>
                  <a:txBody>
                    <a:bodyPr/>
                    <a:lstStyle/>
                    <a:p>
                      <a:pPr marL="0" marR="0" lvl="0" indent="0" algn="l" rtl="0">
                        <a:lnSpc>
                          <a:spcPct val="100000"/>
                        </a:lnSpc>
                        <a:spcBef>
                          <a:spcPts val="0"/>
                        </a:spcBef>
                        <a:spcAft>
                          <a:spcPts val="0"/>
                        </a:spcAft>
                        <a:buClr>
                          <a:srgbClr val="000000"/>
                        </a:buClr>
                        <a:buSzPts val="1400"/>
                        <a:buFont typeface="Arial"/>
                        <a:buNone/>
                      </a:pPr>
                      <a:r>
                        <a:rPr lang="en-US" sz="1100" b="1" u="none" strike="noStrike" cap="none" dirty="0"/>
                        <a:t>Teaching as a Profession</a:t>
                      </a:r>
                      <a:endParaRPr sz="1100" b="1" u="none" strike="noStrike" cap="none"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100% Completers</a:t>
                      </a:r>
                    </a:p>
                  </a:txBody>
                  <a:tcPr marL="91450" marR="91450" marT="45725" marB="45725"/>
                </a:tc>
                <a:extLst>
                  <a:ext uri="{0D108BD9-81ED-4DB2-BD59-A6C34878D82A}">
                    <a16:rowId xmlns:a16="http://schemas.microsoft.com/office/drawing/2014/main" val="10013"/>
                  </a:ext>
                </a:extLst>
              </a:tr>
              <a:tr h="235780">
                <a:tc>
                  <a:txBody>
                    <a:bodyPr/>
                    <a:lstStyle/>
                    <a:p>
                      <a:pPr marL="0" marR="0" lvl="0" indent="0" algn="l" rtl="0">
                        <a:lnSpc>
                          <a:spcPct val="100000"/>
                        </a:lnSpc>
                        <a:spcBef>
                          <a:spcPts val="0"/>
                        </a:spcBef>
                        <a:spcAft>
                          <a:spcPts val="0"/>
                        </a:spcAft>
                        <a:buClr>
                          <a:srgbClr val="000000"/>
                        </a:buClr>
                        <a:buSzPts val="1400"/>
                        <a:buFont typeface="Arial"/>
                        <a:buNone/>
                      </a:pPr>
                      <a:r>
                        <a:rPr lang="en-US" sz="1100" b="1" u="none" strike="noStrike" cap="none" dirty="0"/>
                        <a:t>Hospitality, Recreation, Tourism</a:t>
                      </a:r>
                      <a:endParaRPr sz="1100" b="1" u="none" strike="noStrike" cap="none"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100% Completers</a:t>
                      </a:r>
                    </a:p>
                  </a:txBody>
                  <a:tcPr marL="91450" marR="91450" marT="45725" marB="45725"/>
                </a:tc>
                <a:extLst>
                  <a:ext uri="{0D108BD9-81ED-4DB2-BD59-A6C34878D82A}">
                    <a16:rowId xmlns:a16="http://schemas.microsoft.com/office/drawing/2014/main" val="10014"/>
                  </a:ext>
                </a:extLst>
              </a:tr>
            </a:tbl>
          </a:graphicData>
        </a:graphic>
      </p:graphicFrame>
      <p:sp>
        <p:nvSpPr>
          <p:cNvPr id="5" name="TextBox 4">
            <a:extLst>
              <a:ext uri="{FF2B5EF4-FFF2-40B4-BE49-F238E27FC236}">
                <a16:creationId xmlns:a16="http://schemas.microsoft.com/office/drawing/2014/main" id="{D4CDFAF6-2E7F-08D2-6CF0-C419F2416DCB}"/>
              </a:ext>
            </a:extLst>
          </p:cNvPr>
          <p:cNvSpPr txBox="1"/>
          <p:nvPr/>
        </p:nvSpPr>
        <p:spPr>
          <a:xfrm flipH="1">
            <a:off x="4804686" y="6186127"/>
            <a:ext cx="690004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0000"/>
                </a:solidFill>
                <a:effectLst/>
                <a:uLnTx/>
                <a:uFillTx/>
                <a:latin typeface="Calibri" panose="020F0502020204030204"/>
                <a:ea typeface="+mn-ea"/>
                <a:cs typeface="+mn-cs"/>
              </a:rPr>
              <a:t>*Completion rate reflect only those who attended the full school year. </a:t>
            </a:r>
          </a:p>
        </p:txBody>
      </p:sp>
    </p:spTree>
    <p:extLst>
      <p:ext uri="{BB962C8B-B14F-4D97-AF65-F5344CB8AC3E}">
        <p14:creationId xmlns:p14="http://schemas.microsoft.com/office/powerpoint/2010/main" val="2049685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78E92E-8C43-40C7-4D4B-939B689BA70C}"/>
              </a:ext>
            </a:extLst>
          </p:cNvPr>
          <p:cNvSpPr>
            <a:spLocks noGrp="1"/>
          </p:cNvSpPr>
          <p:nvPr>
            <p:ph type="title"/>
          </p:nvPr>
        </p:nvSpPr>
        <p:spPr>
          <a:xfrm>
            <a:off x="956826" y="1112969"/>
            <a:ext cx="3937298" cy="4166010"/>
          </a:xfrm>
        </p:spPr>
        <p:txBody>
          <a:bodyPr>
            <a:normAutofit/>
          </a:bodyPr>
          <a:lstStyle/>
          <a:p>
            <a:pPr algn="ctr"/>
            <a:r>
              <a:rPr lang="en-US" dirty="0">
                <a:solidFill>
                  <a:srgbClr val="FFFFFF"/>
                </a:solidFill>
              </a:rPr>
              <a:t>GA Best Diploma Seals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68B59E-16A3-8BFC-4E7C-A94125FC3D84}"/>
              </a:ext>
            </a:extLst>
          </p:cNvPr>
          <p:cNvSpPr>
            <a:spLocks noGrp="1"/>
          </p:cNvSpPr>
          <p:nvPr>
            <p:ph idx="1"/>
          </p:nvPr>
        </p:nvSpPr>
        <p:spPr>
          <a:xfrm>
            <a:off x="5691210" y="1112969"/>
            <a:ext cx="5662589" cy="4267936"/>
          </a:xfrm>
        </p:spPr>
        <p:txBody>
          <a:bodyPr anchor="ctr">
            <a:normAutofit/>
          </a:bodyPr>
          <a:lstStyle/>
          <a:p>
            <a:pPr marL="0" indent="0">
              <a:buNone/>
            </a:pPr>
            <a:endParaRPr lang="en-US" dirty="0"/>
          </a:p>
          <a:p>
            <a:pPr marL="0" indent="0">
              <a:buNone/>
            </a:pPr>
            <a:endParaRPr lang="en-US" dirty="0"/>
          </a:p>
          <a:p>
            <a:pPr marL="0" indent="0">
              <a:buNone/>
            </a:pPr>
            <a:r>
              <a:rPr lang="en-US" dirty="0"/>
              <a:t>A total of 143 graduating seniors received a GA Best Diploma seal for the 23-24 school year. </a:t>
            </a:r>
          </a:p>
          <a:p>
            <a:pPr lvl="1"/>
            <a:endParaRPr lang="en-US" dirty="0"/>
          </a:p>
          <a:p>
            <a:pPr lvl="1"/>
            <a:endParaRPr lang="en-US" dirty="0"/>
          </a:p>
          <a:p>
            <a:pPr marL="457200" lvl="1" indent="0">
              <a:buNone/>
            </a:pPr>
            <a:endParaRPr lang="en-US" sz="2000" i="1" dirty="0">
              <a:solidFill>
                <a:srgbClr val="FF0000"/>
              </a:solidFill>
            </a:endParaRPr>
          </a:p>
          <a:p>
            <a:pPr marL="457200" lvl="1" indent="0">
              <a:buNone/>
            </a:pPr>
            <a:r>
              <a:rPr lang="en-US" sz="2000" i="1" dirty="0">
                <a:solidFill>
                  <a:srgbClr val="FF0000"/>
                </a:solidFill>
              </a:rPr>
              <a:t>*Underclassmen will receive their diploma seal upon their graduation year.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512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92C484-0505-CA4C-6868-6A6B357A2934}"/>
              </a:ext>
            </a:extLst>
          </p:cNvPr>
          <p:cNvSpPr>
            <a:spLocks noGrp="1"/>
          </p:cNvSpPr>
          <p:nvPr>
            <p:ph type="title"/>
          </p:nvPr>
        </p:nvSpPr>
        <p:spPr>
          <a:xfrm>
            <a:off x="6590662" y="4267832"/>
            <a:ext cx="4805996" cy="1297115"/>
          </a:xfrm>
        </p:spPr>
        <p:txBody>
          <a:bodyPr vert="horz" lIns="91440" tIns="45720" rIns="91440" bIns="45720" rtlCol="0" anchor="t">
            <a:normAutofit fontScale="90000"/>
          </a:bodyPr>
          <a:lstStyle/>
          <a:p>
            <a:pPr algn="ctr"/>
            <a:r>
              <a:rPr lang="en-US" sz="4000" b="1" kern="1200" dirty="0">
                <a:solidFill>
                  <a:schemeClr val="tx2"/>
                </a:solidFill>
                <a:latin typeface="+mj-lt"/>
                <a:ea typeface="+mj-ea"/>
                <a:cs typeface="+mj-cs"/>
              </a:rPr>
              <a:t>Thank you for your attention.</a:t>
            </a:r>
            <a:br>
              <a:rPr lang="en-US" sz="3100" kern="1200" dirty="0">
                <a:solidFill>
                  <a:schemeClr val="tx2"/>
                </a:solidFill>
                <a:latin typeface="+mj-lt"/>
                <a:ea typeface="+mj-ea"/>
                <a:cs typeface="+mj-cs"/>
              </a:rPr>
            </a:br>
            <a:endParaRPr lang="en-US" sz="3100" kern="1200" dirty="0">
              <a:solidFill>
                <a:schemeClr val="tx2"/>
              </a:solidFill>
              <a:latin typeface="+mj-lt"/>
              <a:ea typeface="+mj-ea"/>
              <a:cs typeface="+mj-cs"/>
            </a:endParaRPr>
          </a:p>
        </p:txBody>
      </p:sp>
      <p:pic>
        <p:nvPicPr>
          <p:cNvPr id="6" name="Graphic 5" descr="Angel Face with Solid Fill">
            <a:extLst>
              <a:ext uri="{FF2B5EF4-FFF2-40B4-BE49-F238E27FC236}">
                <a16:creationId xmlns:a16="http://schemas.microsoft.com/office/drawing/2014/main" id="{64A46C51-74B7-0F55-BF0B-AAD78C1A8C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77114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F67FF8-B24D-E119-CCCA-1B58AEAC9A84}"/>
              </a:ext>
            </a:extLst>
          </p:cNvPr>
          <p:cNvSpPr>
            <a:spLocks noGrp="1"/>
          </p:cNvSpPr>
          <p:nvPr>
            <p:ph type="title"/>
          </p:nvPr>
        </p:nvSpPr>
        <p:spPr>
          <a:xfrm>
            <a:off x="838200" y="1122362"/>
            <a:ext cx="6281928" cy="4135437"/>
          </a:xfrm>
        </p:spPr>
        <p:txBody>
          <a:bodyPr vert="horz" lIns="91440" tIns="45720" rIns="91440" bIns="45720" rtlCol="0" anchor="b">
            <a:normAutofit/>
          </a:bodyPr>
          <a:lstStyle/>
          <a:p>
            <a:r>
              <a:rPr lang="en-US" sz="6600" dirty="0"/>
              <a:t>Moving Forward</a:t>
            </a:r>
            <a:endParaRPr lang="en-US" sz="6600" kern="1200" dirty="0">
              <a:solidFill>
                <a:schemeClr val="tx1"/>
              </a:solidFill>
              <a:latin typeface="+mj-lt"/>
              <a:ea typeface="+mj-ea"/>
              <a:cs typeface="+mj-cs"/>
            </a:endParaRPr>
          </a:p>
        </p:txBody>
      </p:sp>
      <p:sp>
        <p:nvSpPr>
          <p:cNvPr id="10" name="Rectangle 9">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9F8C767-EC6F-A3DF-1318-65E6FF4E9ACD}"/>
              </a:ext>
            </a:extLst>
          </p:cNvPr>
          <p:cNvSpPr>
            <a:spLocks noGrp="1"/>
          </p:cNvSpPr>
          <p:nvPr>
            <p:ph idx="1"/>
          </p:nvPr>
        </p:nvSpPr>
        <p:spPr>
          <a:xfrm>
            <a:off x="7928114" y="1232452"/>
            <a:ext cx="3200400" cy="3850919"/>
          </a:xfrm>
        </p:spPr>
        <p:txBody>
          <a:bodyPr vert="horz" lIns="91440" tIns="45720" rIns="91440" bIns="45720" rtlCol="0" anchor="b">
            <a:normAutofit/>
          </a:bodyPr>
          <a:lstStyle/>
          <a:p>
            <a:pPr marL="0" indent="0">
              <a:buNone/>
            </a:pPr>
            <a:r>
              <a:rPr lang="en-US" sz="2400" kern="1200" dirty="0">
                <a:solidFill>
                  <a:srgbClr val="FFFFFF"/>
                </a:solidFill>
                <a:latin typeface="+mn-lt"/>
                <a:ea typeface="+mn-ea"/>
                <a:cs typeface="+mn-cs"/>
              </a:rPr>
              <a:t>Dr. Tasharah Wilson</a:t>
            </a:r>
          </a:p>
        </p:txBody>
      </p:sp>
      <p:sp>
        <p:nvSpPr>
          <p:cNvPr id="12"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5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4914706-C3BE-8979-1CAA-202B52EBF644}"/>
              </a:ext>
            </a:extLst>
          </p:cNvPr>
          <p:cNvSpPr>
            <a:spLocks noGrp="1"/>
          </p:cNvSpPr>
          <p:nvPr>
            <p:ph type="ctrTitle"/>
          </p:nvPr>
        </p:nvSpPr>
        <p:spPr>
          <a:xfrm>
            <a:off x="5093520" y="2744662"/>
            <a:ext cx="6589707" cy="2387600"/>
          </a:xfrm>
        </p:spPr>
        <p:txBody>
          <a:bodyPr>
            <a:normAutofit/>
          </a:bodyPr>
          <a:lstStyle/>
          <a:p>
            <a:pPr algn="r"/>
            <a:br>
              <a:rPr lang="en-US" sz="2400">
                <a:solidFill>
                  <a:srgbClr val="FFFFFF"/>
                </a:solidFill>
              </a:rPr>
            </a:br>
            <a:r>
              <a:rPr lang="en-US" sz="2400">
                <a:solidFill>
                  <a:srgbClr val="FFFFFF"/>
                </a:solidFill>
              </a:rPr>
              <a:t>As we prepare for strategic planning, what would you like to see us accomplish in</a:t>
            </a:r>
            <a:br>
              <a:rPr lang="en-US" sz="2400">
                <a:solidFill>
                  <a:srgbClr val="FFFFFF"/>
                </a:solidFill>
              </a:rPr>
            </a:br>
            <a:r>
              <a:rPr lang="en-US" sz="2400">
                <a:solidFill>
                  <a:srgbClr val="FFFFFF"/>
                </a:solidFill>
              </a:rPr>
              <a:t>One Year?</a:t>
            </a:r>
            <a:br>
              <a:rPr lang="en-US" sz="2400">
                <a:solidFill>
                  <a:srgbClr val="FFFFFF"/>
                </a:solidFill>
              </a:rPr>
            </a:br>
            <a:r>
              <a:rPr lang="en-US" sz="2400">
                <a:solidFill>
                  <a:srgbClr val="FFFFFF"/>
                </a:solidFill>
              </a:rPr>
              <a:t>Five Years?</a:t>
            </a:r>
            <a:br>
              <a:rPr lang="en-US" sz="2400">
                <a:solidFill>
                  <a:srgbClr val="FFFFFF"/>
                </a:solidFill>
              </a:rPr>
            </a:br>
            <a:r>
              <a:rPr lang="en-US" sz="2400">
                <a:solidFill>
                  <a:srgbClr val="FFFFFF"/>
                </a:solidFill>
              </a:rPr>
              <a:t>Ten Years?</a:t>
            </a:r>
          </a:p>
        </p:txBody>
      </p:sp>
      <p:sp>
        <p:nvSpPr>
          <p:cNvPr id="5" name="Subtitle 4">
            <a:extLst>
              <a:ext uri="{FF2B5EF4-FFF2-40B4-BE49-F238E27FC236}">
                <a16:creationId xmlns:a16="http://schemas.microsoft.com/office/drawing/2014/main" id="{59811BB4-D96E-5073-707C-53E80E46697D}"/>
              </a:ext>
            </a:extLst>
          </p:cNvPr>
          <p:cNvSpPr>
            <a:spLocks noGrp="1"/>
          </p:cNvSpPr>
          <p:nvPr>
            <p:ph type="subTitle" idx="1"/>
          </p:nvPr>
        </p:nvSpPr>
        <p:spPr>
          <a:xfrm>
            <a:off x="5093520" y="5224337"/>
            <a:ext cx="6589707" cy="1329443"/>
          </a:xfrm>
        </p:spPr>
        <p:txBody>
          <a:bodyPr>
            <a:normAutofit/>
          </a:bodyPr>
          <a:lstStyle/>
          <a:p>
            <a:pPr algn="r"/>
            <a:endParaRPr lang="en-US" i="1" dirty="0">
              <a:solidFill>
                <a:srgbClr val="FFFFFF"/>
              </a:solidFill>
            </a:endParaRPr>
          </a:p>
        </p:txBody>
      </p:sp>
      <p:cxnSp>
        <p:nvCxnSpPr>
          <p:cNvPr id="55" name="Straight Connector 54">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7" name="Freeform: Shape 56">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Arc 64">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44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nodePh="1">
                                  <p:stCondLst>
                                    <p:cond delay="1000"/>
                                  </p:stCondLst>
                                  <p:endCondLst>
                                    <p:cond evt="begin" delay="0">
                                      <p:tn val="8"/>
                                    </p:cond>
                                  </p:endCondLst>
                                  <p:iterate>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7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D7140-69C5-4A09-7BD9-5AE59BD921C8}"/>
              </a:ext>
            </a:extLst>
          </p:cNvPr>
          <p:cNvSpPr>
            <a:spLocks noGrp="1"/>
          </p:cNvSpPr>
          <p:nvPr>
            <p:ph type="title"/>
          </p:nvPr>
        </p:nvSpPr>
        <p:spPr/>
        <p:txBody>
          <a:bodyPr/>
          <a:lstStyle/>
          <a:p>
            <a:r>
              <a:rPr lang="en-US" dirty="0"/>
              <a:t>Announcements</a:t>
            </a:r>
          </a:p>
        </p:txBody>
      </p:sp>
      <p:pic>
        <p:nvPicPr>
          <p:cNvPr id="6" name="Picture 5">
            <a:extLst>
              <a:ext uri="{FF2B5EF4-FFF2-40B4-BE49-F238E27FC236}">
                <a16:creationId xmlns:a16="http://schemas.microsoft.com/office/drawing/2014/main" id="{F0205076-7BF7-1F45-0C82-1F4DDE6BD51B}"/>
              </a:ext>
            </a:extLst>
          </p:cNvPr>
          <p:cNvPicPr>
            <a:picLocks noChangeAspect="1"/>
          </p:cNvPicPr>
          <p:nvPr/>
        </p:nvPicPr>
        <p:blipFill>
          <a:blip r:embed="rId2"/>
          <a:stretch>
            <a:fillRect/>
          </a:stretch>
        </p:blipFill>
        <p:spPr>
          <a:xfrm>
            <a:off x="356419" y="2246391"/>
            <a:ext cx="5303520" cy="2651760"/>
          </a:xfrm>
          <a:prstGeom prst="rect">
            <a:avLst/>
          </a:prstGeom>
        </p:spPr>
      </p:pic>
      <p:sp>
        <p:nvSpPr>
          <p:cNvPr id="4" name="Text Placeholder 3">
            <a:extLst>
              <a:ext uri="{FF2B5EF4-FFF2-40B4-BE49-F238E27FC236}">
                <a16:creationId xmlns:a16="http://schemas.microsoft.com/office/drawing/2014/main" id="{8ABE7A38-95CF-6F8F-80B9-06CCA6EC43D5}"/>
              </a:ext>
            </a:extLst>
          </p:cNvPr>
          <p:cNvSpPr>
            <a:spLocks noGrp="1"/>
          </p:cNvSpPr>
          <p:nvPr>
            <p:ph type="body" idx="1"/>
          </p:nvPr>
        </p:nvSpPr>
        <p:spPr>
          <a:xfrm>
            <a:off x="722179" y="1702855"/>
            <a:ext cx="4937760" cy="4023360"/>
          </a:xfrm>
        </p:spPr>
        <p:txBody>
          <a:bodyPr/>
          <a:lstStyle/>
          <a:p>
            <a:endParaRPr lang="en-US" dirty="0"/>
          </a:p>
        </p:txBody>
      </p:sp>
      <p:sp>
        <p:nvSpPr>
          <p:cNvPr id="5" name="Text Placeholder 4">
            <a:extLst>
              <a:ext uri="{FF2B5EF4-FFF2-40B4-BE49-F238E27FC236}">
                <a16:creationId xmlns:a16="http://schemas.microsoft.com/office/drawing/2014/main" id="{E773A027-9172-D1C4-B512-DBBA646FEA73}"/>
              </a:ext>
            </a:extLst>
          </p:cNvPr>
          <p:cNvSpPr>
            <a:spLocks noGrp="1"/>
          </p:cNvSpPr>
          <p:nvPr>
            <p:ph type="body" idx="2"/>
          </p:nvPr>
        </p:nvSpPr>
        <p:spPr/>
        <p:txBody>
          <a:bodyPr>
            <a:normAutofit/>
          </a:bodyPr>
          <a:lstStyle/>
          <a:p>
            <a:pPr marL="0" marR="0" indent="0">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rPr>
              <a:t>Dr. Bryan Johnson has posted his 100 Day Plan. His plan includes community engagement sessions and a Learn to Listen Survey. All stakeholders are invited to participate in the survey and events. Visit </a:t>
            </a:r>
            <a:r>
              <a:rPr lang="en-US" sz="1800" dirty="0">
                <a:solidFill>
                  <a:srgbClr val="D37A21"/>
                </a:solidFill>
                <a:effectLst/>
                <a:latin typeface="Calibri" panose="020F0502020204030204" pitchFamily="34" charset="0"/>
                <a:ea typeface="Calibri" panose="020F0502020204030204" pitchFamily="34" charset="0"/>
              </a:rPr>
              <a:t>www.atlantapublicschools.us/100dayplan </a:t>
            </a:r>
            <a:r>
              <a:rPr lang="en-US" sz="1800" dirty="0">
                <a:solidFill>
                  <a:srgbClr val="000000"/>
                </a:solidFill>
                <a:effectLst/>
                <a:latin typeface="Calibri" panose="020F0502020204030204" pitchFamily="34" charset="0"/>
                <a:ea typeface="Calibri" panose="020F0502020204030204" pitchFamily="34" charset="0"/>
              </a:rPr>
              <a:t>to find out more. </a:t>
            </a:r>
          </a:p>
          <a:p>
            <a:pPr marL="0" marR="0" indent="0">
              <a:spcBef>
                <a:spcPts val="0"/>
              </a:spcBef>
              <a:spcAft>
                <a:spcPts val="0"/>
              </a:spcAft>
              <a:buNone/>
            </a:pPr>
            <a:endParaRPr lang="en-US" sz="1800" dirty="0">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The GO Team Office would like to remind all GO Team members that they </a:t>
            </a:r>
            <a:r>
              <a:rPr lang="en-US" sz="1800" b="1" dirty="0">
                <a:effectLst/>
                <a:latin typeface="Calibri" panose="020F0502020204030204" pitchFamily="34" charset="0"/>
                <a:ea typeface="Calibri" panose="020F0502020204030204" pitchFamily="34" charset="0"/>
              </a:rPr>
              <a:t>must </a:t>
            </a:r>
            <a:r>
              <a:rPr lang="en-US" sz="1800" dirty="0">
                <a:effectLst/>
                <a:latin typeface="Calibri" panose="020F0502020204030204" pitchFamily="34" charset="0"/>
                <a:ea typeface="Calibri" panose="020F0502020204030204" pitchFamily="34" charset="0"/>
              </a:rPr>
              <a:t>complete their orientation training in order for our school’s board to be in compliance. Please contact them if you have any questions.</a:t>
            </a:r>
          </a:p>
          <a:p>
            <a:endParaRPr lang="en-US" b="1" u="sng" dirty="0">
              <a:latin typeface="Bernard MT Condensed" panose="02050806060905020404" pitchFamily="18" charset="0"/>
            </a:endParaRPr>
          </a:p>
        </p:txBody>
      </p:sp>
    </p:spTree>
    <p:extLst>
      <p:ext uri="{BB962C8B-B14F-4D97-AF65-F5344CB8AC3E}">
        <p14:creationId xmlns:p14="http://schemas.microsoft.com/office/powerpoint/2010/main" val="281186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3" name="Picture 2">
            <a:extLst>
              <a:ext uri="{FF2B5EF4-FFF2-40B4-BE49-F238E27FC236}">
                <a16:creationId xmlns:a16="http://schemas.microsoft.com/office/drawing/2014/main" id="{6783544A-A17B-1696-DBBD-BC82D169338F}"/>
              </a:ext>
            </a:extLst>
          </p:cNvPr>
          <p:cNvPicPr>
            <a:picLocks noChangeAspect="1"/>
          </p:cNvPicPr>
          <p:nvPr/>
        </p:nvPicPr>
        <p:blipFill>
          <a:blip r:embed="rId3"/>
          <a:stretch>
            <a:fillRect/>
          </a:stretch>
        </p:blipFill>
        <p:spPr>
          <a:xfrm>
            <a:off x="1665837" y="784748"/>
            <a:ext cx="9401783" cy="5288503"/>
          </a:xfrm>
          <a:prstGeom prst="rect">
            <a:avLst/>
          </a:prstGeom>
        </p:spPr>
      </p:pic>
    </p:spTree>
    <p:extLst>
      <p:ext uri="{BB962C8B-B14F-4D97-AF65-F5344CB8AC3E}">
        <p14:creationId xmlns:p14="http://schemas.microsoft.com/office/powerpoint/2010/main" val="1982218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0D85AB"/>
              </a:buClr>
              <a:buSzPts val="4800"/>
              <a:buFont typeface="Calibri"/>
              <a:buNone/>
            </a:pPr>
            <a:r>
              <a:rPr lang="en-US"/>
              <a:t>Thank you!</a:t>
            </a:r>
            <a:endParaRPr/>
          </a:p>
        </p:txBody>
      </p:sp>
      <p:pic>
        <p:nvPicPr>
          <p:cNvPr id="433" name="Google Shape;433;p30" descr="Team-Based Learning: 2016 JGME-ALiEM Hot Topics in Medical ..."/>
          <p:cNvPicPr preferRelativeResize="0">
            <a:picLocks noGrp="1"/>
          </p:cNvPicPr>
          <p:nvPr>
            <p:ph type="body" idx="1"/>
          </p:nvPr>
        </p:nvPicPr>
        <p:blipFill rotWithShape="1">
          <a:blip r:embed="rId3">
            <a:alphaModFix/>
          </a:blip>
          <a:srcRect/>
          <a:stretch/>
        </p:blipFill>
        <p:spPr>
          <a:xfrm>
            <a:off x="2907983" y="1846263"/>
            <a:ext cx="6436360" cy="4022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0000"/>
              </a:buClr>
              <a:buSzPts val="4800"/>
              <a:buFont typeface="Calibri"/>
              <a:buNone/>
            </a:pPr>
            <a:r>
              <a:rPr lang="en-US" dirty="0"/>
              <a:t>Time for introductions!</a:t>
            </a:r>
            <a:endParaRPr dirty="0"/>
          </a:p>
        </p:txBody>
      </p:sp>
      <p:sp>
        <p:nvSpPr>
          <p:cNvPr id="231" name="Google Shape;231;p4"/>
          <p:cNvSpPr txBox="1">
            <a:spLocks noGrp="1"/>
          </p:cNvSpPr>
          <p:nvPr>
            <p:ph type="body" idx="1"/>
          </p:nvPr>
        </p:nvSpPr>
        <p:spPr>
          <a:xfrm>
            <a:off x="1705673" y="4508670"/>
            <a:ext cx="4937760" cy="7362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000"/>
              <a:buNone/>
            </a:pPr>
            <a:r>
              <a:rPr lang="en-US" dirty="0"/>
              <a:t>Please share your</a:t>
            </a:r>
          </a:p>
          <a:p>
            <a:pPr lvl="0" indent="-457200" algn="l" rtl="0">
              <a:lnSpc>
                <a:spcPct val="90000"/>
              </a:lnSpc>
              <a:spcBef>
                <a:spcPts val="0"/>
              </a:spcBef>
              <a:spcAft>
                <a:spcPts val="0"/>
              </a:spcAft>
              <a:buSzPts val="2000"/>
              <a:buAutoNum type="arabicPeriod"/>
            </a:pPr>
            <a:r>
              <a:rPr lang="en-US" dirty="0"/>
              <a:t>Name</a:t>
            </a:r>
          </a:p>
          <a:p>
            <a:pPr lvl="0" indent="-457200" algn="l" rtl="0">
              <a:lnSpc>
                <a:spcPct val="90000"/>
              </a:lnSpc>
              <a:spcBef>
                <a:spcPts val="0"/>
              </a:spcBef>
              <a:spcAft>
                <a:spcPts val="0"/>
              </a:spcAft>
              <a:buSzPts val="2000"/>
              <a:buAutoNum type="arabicPeriod"/>
            </a:pPr>
            <a:r>
              <a:rPr lang="en-US" dirty="0"/>
              <a:t>Company/Organization </a:t>
            </a:r>
          </a:p>
          <a:p>
            <a:pPr lvl="0" indent="-457200" algn="l" rtl="0">
              <a:lnSpc>
                <a:spcPct val="90000"/>
              </a:lnSpc>
              <a:spcBef>
                <a:spcPts val="0"/>
              </a:spcBef>
              <a:spcAft>
                <a:spcPts val="0"/>
              </a:spcAft>
              <a:buSzPts val="2000"/>
              <a:buAutoNum type="arabicPeriod"/>
            </a:pPr>
            <a:r>
              <a:rPr lang="en-US" dirty="0"/>
              <a:t>Role within the company/organization</a:t>
            </a:r>
            <a:endParaRPr dirty="0"/>
          </a:p>
        </p:txBody>
      </p:sp>
      <p:pic>
        <p:nvPicPr>
          <p:cNvPr id="232" name="Google Shape;232;p4" descr="A picture containing shape&#10;&#10;Description automatically generated"/>
          <p:cNvPicPr preferRelativeResize="0">
            <a:picLocks noGrp="1"/>
          </p:cNvPicPr>
          <p:nvPr>
            <p:ph type="body" idx="2"/>
          </p:nvPr>
        </p:nvPicPr>
        <p:blipFill rotWithShape="1">
          <a:blip r:embed="rId3">
            <a:alphaModFix/>
          </a:blip>
          <a:srcRect/>
          <a:stretch/>
        </p:blipFill>
        <p:spPr>
          <a:xfrm>
            <a:off x="1635262" y="1623129"/>
            <a:ext cx="3938357" cy="2670279"/>
          </a:xfrm>
          <a:prstGeom prst="rect">
            <a:avLst/>
          </a:prstGeom>
          <a:noFill/>
          <a:ln>
            <a:noFill/>
          </a:ln>
        </p:spPr>
      </p:pic>
      <p:sp>
        <p:nvSpPr>
          <p:cNvPr id="233" name="Google Shape;233;p4"/>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endParaRPr dirty="0"/>
          </a:p>
        </p:txBody>
      </p:sp>
      <p:sp>
        <p:nvSpPr>
          <p:cNvPr id="234" name="Google Shape;234;p4"/>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p>
            <a:pPr marL="233363" lvl="0" indent="-106363" algn="l" rtl="0">
              <a:lnSpc>
                <a:spcPct val="90000"/>
              </a:lnSpc>
              <a:spcBef>
                <a:spcPts val="0"/>
              </a:spcBef>
              <a:spcAft>
                <a:spcPts val="0"/>
              </a:spcAft>
              <a:buSzPts val="2000"/>
              <a:buNone/>
            </a:pPr>
            <a:endParaRPr/>
          </a:p>
          <a:p>
            <a:pPr marL="233363" lvl="0" indent="-106363" algn="l" rtl="0">
              <a:lnSpc>
                <a:spcPct val="90000"/>
              </a:lnSpc>
              <a:spcBef>
                <a:spcPts val="1400"/>
              </a:spcBef>
              <a:spcAft>
                <a:spcPts val="0"/>
              </a:spcAft>
              <a:buSzPts val="2000"/>
              <a:buNone/>
            </a:pPr>
            <a:endParaRPr/>
          </a:p>
          <a:p>
            <a:pPr marL="233363" lvl="0" indent="-106363" algn="l" rtl="0">
              <a:lnSpc>
                <a:spcPct val="90000"/>
              </a:lnSpc>
              <a:spcBef>
                <a:spcPts val="1400"/>
              </a:spcBef>
              <a:spcAft>
                <a:spcPts val="0"/>
              </a:spcAft>
              <a:buSzPts val="2000"/>
              <a:buNone/>
            </a:pPr>
            <a:endParaRPr/>
          </a:p>
        </p:txBody>
      </p:sp>
      <p:graphicFrame>
        <p:nvGraphicFramePr>
          <p:cNvPr id="3" name="Table 2">
            <a:extLst>
              <a:ext uri="{FF2B5EF4-FFF2-40B4-BE49-F238E27FC236}">
                <a16:creationId xmlns:a16="http://schemas.microsoft.com/office/drawing/2014/main" id="{FA1E1AEA-1826-5430-717E-6A6D5DB028A3}"/>
              </a:ext>
            </a:extLst>
          </p:cNvPr>
          <p:cNvGraphicFramePr>
            <a:graphicFrameLocks noGrp="1"/>
          </p:cNvGraphicFramePr>
          <p:nvPr>
            <p:extLst>
              <p:ext uri="{D42A27DB-BD31-4B8C-83A1-F6EECF244321}">
                <p14:modId xmlns:p14="http://schemas.microsoft.com/office/powerpoint/2010/main" val="137872480"/>
              </p:ext>
            </p:extLst>
          </p:nvPr>
        </p:nvGraphicFramePr>
        <p:xfrm>
          <a:off x="6929755" y="2338765"/>
          <a:ext cx="4225925" cy="3004764"/>
        </p:xfrm>
        <a:graphic>
          <a:graphicData uri="http://schemas.openxmlformats.org/drawingml/2006/table">
            <a:tbl>
              <a:tblPr firstRow="1" firstCol="1" bandRow="1">
                <a:tableStyleId>{0FAE3E11-6EFA-4B34-9311-972C4EA6A26C}</a:tableStyleId>
              </a:tblPr>
              <a:tblGrid>
                <a:gridCol w="2282825">
                  <a:extLst>
                    <a:ext uri="{9D8B030D-6E8A-4147-A177-3AD203B41FA5}">
                      <a16:colId xmlns:a16="http://schemas.microsoft.com/office/drawing/2014/main" val="1483368689"/>
                    </a:ext>
                  </a:extLst>
                </a:gridCol>
                <a:gridCol w="1943100">
                  <a:extLst>
                    <a:ext uri="{9D8B030D-6E8A-4147-A177-3AD203B41FA5}">
                      <a16:colId xmlns:a16="http://schemas.microsoft.com/office/drawing/2014/main" val="2366848934"/>
                    </a:ext>
                  </a:extLst>
                </a:gridCol>
              </a:tblGrid>
              <a:tr h="65177">
                <a:tc>
                  <a:txBody>
                    <a:bodyPr/>
                    <a:lstStyle/>
                    <a:p>
                      <a:pPr marL="0" marR="0" algn="ctr">
                        <a:lnSpc>
                          <a:spcPct val="107000"/>
                        </a:lnSpc>
                        <a:spcBef>
                          <a:spcPts val="0"/>
                        </a:spcBef>
                        <a:spcAft>
                          <a:spcPts val="0"/>
                        </a:spcAft>
                      </a:pPr>
                      <a:r>
                        <a:rPr lang="en-US" sz="1400">
                          <a:effectLst/>
                        </a:rPr>
                        <a:t>Role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Name </a:t>
                      </a:r>
                      <a:r>
                        <a:rPr lang="en-US" sz="1200" dirty="0">
                          <a:effectLst/>
                        </a:rPr>
                        <a:t>(or Vacant)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7334176"/>
                  </a:ext>
                </a:extLst>
              </a:tr>
              <a:tr h="0">
                <a:tc>
                  <a:txBody>
                    <a:bodyPr/>
                    <a:lstStyle/>
                    <a:p>
                      <a:pPr marL="0" marR="0">
                        <a:lnSpc>
                          <a:spcPct val="107000"/>
                        </a:lnSpc>
                        <a:spcBef>
                          <a:spcPts val="0"/>
                        </a:spcBef>
                        <a:spcAft>
                          <a:spcPts val="0"/>
                        </a:spcAft>
                      </a:pPr>
                      <a:r>
                        <a:rPr lang="en-US" sz="1200">
                          <a:effectLst/>
                        </a:rPr>
                        <a:t>Parent/Guardian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i="1" dirty="0">
                          <a:effectLst/>
                        </a:rPr>
                        <a:t>Vacant</a:t>
                      </a: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2214051"/>
                  </a:ext>
                </a:extLst>
              </a:tr>
              <a:tr h="0">
                <a:tc>
                  <a:txBody>
                    <a:bodyPr/>
                    <a:lstStyle/>
                    <a:p>
                      <a:pPr marL="0" marR="0">
                        <a:lnSpc>
                          <a:spcPct val="107000"/>
                        </a:lnSpc>
                        <a:spcBef>
                          <a:spcPts val="0"/>
                        </a:spcBef>
                        <a:spcAft>
                          <a:spcPts val="0"/>
                        </a:spcAft>
                      </a:pPr>
                      <a:r>
                        <a:rPr lang="en-US" sz="1200">
                          <a:effectLst/>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Sharyl Chatman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9485892"/>
                  </a:ext>
                </a:extLst>
              </a:tr>
              <a:tr h="0">
                <a:tc>
                  <a:txBody>
                    <a:bodyPr/>
                    <a:lstStyle/>
                    <a:p>
                      <a:pPr marL="0" marR="0">
                        <a:lnSpc>
                          <a:spcPct val="107000"/>
                        </a:lnSpc>
                        <a:spcBef>
                          <a:spcPts val="0"/>
                        </a:spcBef>
                        <a:spcAft>
                          <a:spcPts val="0"/>
                        </a:spcAft>
                      </a:pPr>
                      <a:r>
                        <a:rPr lang="en-US" sz="1200" dirty="0">
                          <a:effectLst/>
                        </a:rPr>
                        <a:t>Business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William Smith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8266371"/>
                  </a:ext>
                </a:extLst>
              </a:tr>
              <a:tr h="0">
                <a:tc>
                  <a:txBody>
                    <a:bodyPr/>
                    <a:lstStyle/>
                    <a:p>
                      <a:pPr marL="0" marR="0">
                        <a:lnSpc>
                          <a:spcPct val="107000"/>
                        </a:lnSpc>
                        <a:spcBef>
                          <a:spcPts val="0"/>
                        </a:spcBef>
                        <a:spcAft>
                          <a:spcPts val="0"/>
                        </a:spcAft>
                      </a:pPr>
                      <a:r>
                        <a:rPr lang="en-US" sz="1200">
                          <a:effectLst/>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Yolanda Wimberly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4808395"/>
                  </a:ext>
                </a:extLst>
              </a:tr>
              <a:tr h="0">
                <a:tc>
                  <a:txBody>
                    <a:bodyPr/>
                    <a:lstStyle/>
                    <a:p>
                      <a:pPr marL="0" marR="0">
                        <a:lnSpc>
                          <a:spcPct val="107000"/>
                        </a:lnSpc>
                        <a:spcBef>
                          <a:spcPts val="0"/>
                        </a:spcBef>
                        <a:spcAft>
                          <a:spcPts val="0"/>
                        </a:spcAft>
                      </a:pPr>
                      <a:r>
                        <a:rPr lang="en-US" sz="1200" dirty="0">
                          <a:effectLst/>
                        </a:rPr>
                        <a:t>Business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Jon Lewis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6370894"/>
                  </a:ext>
                </a:extLst>
              </a:tr>
              <a:tr h="0">
                <a:tc>
                  <a:txBody>
                    <a:bodyPr/>
                    <a:lstStyle/>
                    <a:p>
                      <a:pPr marL="0" marR="0">
                        <a:lnSpc>
                          <a:spcPct val="107000"/>
                        </a:lnSpc>
                        <a:spcBef>
                          <a:spcPts val="0"/>
                        </a:spcBef>
                        <a:spcAft>
                          <a:spcPts val="0"/>
                        </a:spcAft>
                      </a:pPr>
                      <a:r>
                        <a:rPr lang="en-US" sz="1200" dirty="0">
                          <a:effectLst/>
                        </a:rPr>
                        <a:t>Business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Patricia Horton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0215982"/>
                  </a:ext>
                </a:extLst>
              </a:tr>
              <a:tr h="0">
                <a:tc>
                  <a:txBody>
                    <a:bodyPr/>
                    <a:lstStyle/>
                    <a:p>
                      <a:pPr marL="0" marR="0">
                        <a:lnSpc>
                          <a:spcPct val="107000"/>
                        </a:lnSpc>
                        <a:spcBef>
                          <a:spcPts val="0"/>
                        </a:spcBef>
                        <a:spcAft>
                          <a:spcPts val="0"/>
                        </a:spcAft>
                      </a:pPr>
                      <a:r>
                        <a:rPr lang="en-US" sz="1200" dirty="0">
                          <a:effectLst/>
                        </a:rPr>
                        <a:t>Metro Atlanta Chamber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Tim Cairl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4852673"/>
                  </a:ext>
                </a:extLst>
              </a:tr>
              <a:tr h="0">
                <a:tc>
                  <a:txBody>
                    <a:bodyPr/>
                    <a:lstStyle/>
                    <a:p>
                      <a:pPr marL="0" marR="0">
                        <a:lnSpc>
                          <a:spcPct val="107000"/>
                        </a:lnSpc>
                        <a:spcBef>
                          <a:spcPts val="0"/>
                        </a:spcBef>
                        <a:spcAft>
                          <a:spcPts val="0"/>
                        </a:spcAft>
                      </a:pPr>
                      <a:r>
                        <a:rPr lang="en-US" sz="1200" dirty="0">
                          <a:effectLst/>
                        </a:rPr>
                        <a:t>Secondary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Dwionne Freeman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5280683"/>
                  </a:ext>
                </a:extLst>
              </a:tr>
              <a:tr h="0">
                <a:tc>
                  <a:txBody>
                    <a:bodyPr/>
                    <a:lstStyle/>
                    <a:p>
                      <a:pPr marL="0" marR="0">
                        <a:lnSpc>
                          <a:spcPct val="107000"/>
                        </a:lnSpc>
                        <a:spcBef>
                          <a:spcPts val="0"/>
                        </a:spcBef>
                        <a:spcAft>
                          <a:spcPts val="0"/>
                        </a:spcAft>
                      </a:pPr>
                      <a:r>
                        <a:rPr lang="en-US" sz="1200">
                          <a:effectLst/>
                        </a:rPr>
                        <a:t>Secondary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Shelly Goodrum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9104648"/>
                  </a:ext>
                </a:extLst>
              </a:tr>
              <a:tr h="0">
                <a:tc>
                  <a:txBody>
                    <a:bodyPr/>
                    <a:lstStyle/>
                    <a:p>
                      <a:pPr marL="0" marR="0">
                        <a:lnSpc>
                          <a:spcPct val="107000"/>
                        </a:lnSpc>
                        <a:spcBef>
                          <a:spcPts val="0"/>
                        </a:spcBef>
                        <a:spcAft>
                          <a:spcPts val="0"/>
                        </a:spcAft>
                      </a:pPr>
                      <a:r>
                        <a:rPr lang="en-US" sz="1200">
                          <a:effectLst/>
                        </a:rPr>
                        <a:t>Post-Secondary Representative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Sonya McCoy-Wilson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7064951"/>
                  </a:ext>
                </a:extLst>
              </a:tr>
              <a:tr h="0">
                <a:tc>
                  <a:txBody>
                    <a:bodyPr/>
                    <a:lstStyle/>
                    <a:p>
                      <a:pPr marL="0" marR="0">
                        <a:lnSpc>
                          <a:spcPct val="107000"/>
                        </a:lnSpc>
                        <a:spcBef>
                          <a:spcPts val="0"/>
                        </a:spcBef>
                        <a:spcAft>
                          <a:spcPts val="0"/>
                        </a:spcAft>
                      </a:pPr>
                      <a:r>
                        <a:rPr lang="en-US" sz="1200">
                          <a:effectLst/>
                        </a:rPr>
                        <a:t>Post-Secondary Representative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Niya Eady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348378"/>
                  </a:ext>
                </a:extLst>
              </a:tr>
              <a:tr h="0">
                <a:tc>
                  <a:txBody>
                    <a:bodyPr/>
                    <a:lstStyle/>
                    <a:p>
                      <a:pPr marL="0" marR="0">
                        <a:lnSpc>
                          <a:spcPct val="107000"/>
                        </a:lnSpc>
                        <a:spcBef>
                          <a:spcPts val="0"/>
                        </a:spcBef>
                        <a:spcAft>
                          <a:spcPts val="0"/>
                        </a:spcAft>
                      </a:pPr>
                      <a:r>
                        <a:rPr lang="en-US" sz="1200">
                          <a:effectLst/>
                        </a:rPr>
                        <a:t>Ex-Officio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Katie Howard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8345249"/>
                  </a:ext>
                </a:extLst>
              </a:tr>
              <a:tr h="0">
                <a:tc>
                  <a:txBody>
                    <a:bodyPr/>
                    <a:lstStyle/>
                    <a:p>
                      <a:pPr marL="0" marR="0">
                        <a:lnSpc>
                          <a:spcPct val="107000"/>
                        </a:lnSpc>
                        <a:spcBef>
                          <a:spcPts val="0"/>
                        </a:spcBef>
                        <a:spcAft>
                          <a:spcPts val="0"/>
                        </a:spcAft>
                      </a:pPr>
                      <a:r>
                        <a:rPr lang="en-US" sz="1200">
                          <a:effectLst/>
                        </a:rPr>
                        <a:t>Ex-Officio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Tasharah Wilson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9960510"/>
                  </a:ext>
                </a:extLst>
              </a:tr>
              <a:tr h="0">
                <a:tc>
                  <a:txBody>
                    <a:bodyPr/>
                    <a:lstStyle/>
                    <a:p>
                      <a:pPr marL="0" marR="0">
                        <a:lnSpc>
                          <a:spcPct val="107000"/>
                        </a:lnSpc>
                        <a:spcBef>
                          <a:spcPts val="0"/>
                        </a:spcBef>
                        <a:spcAft>
                          <a:spcPts val="0"/>
                        </a:spcAft>
                      </a:pPr>
                      <a:r>
                        <a:rPr lang="en-US" sz="1200">
                          <a:effectLst/>
                        </a:rPr>
                        <a:t>Student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i="1" dirty="0">
                          <a:effectLst/>
                        </a:rPr>
                        <a:t>Vacant</a:t>
                      </a: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9361736"/>
                  </a:ext>
                </a:extLst>
              </a:tr>
              <a:tr h="0">
                <a:tc>
                  <a:txBody>
                    <a:bodyPr/>
                    <a:lstStyle/>
                    <a:p>
                      <a:pPr marL="0" marR="0">
                        <a:lnSpc>
                          <a:spcPct val="107000"/>
                        </a:lnSpc>
                        <a:spcBef>
                          <a:spcPts val="0"/>
                        </a:spcBef>
                        <a:spcAft>
                          <a:spcPts val="0"/>
                        </a:spcAft>
                      </a:pPr>
                      <a:r>
                        <a:rPr lang="en-US" sz="1200">
                          <a:effectLst/>
                        </a:rPr>
                        <a:t>Student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i="1" dirty="0">
                          <a:effectLst/>
                        </a:rPr>
                        <a:t>Vacant</a:t>
                      </a: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631191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3" name="TextBox 2">
            <a:extLst>
              <a:ext uri="{FF2B5EF4-FFF2-40B4-BE49-F238E27FC236}">
                <a16:creationId xmlns:a16="http://schemas.microsoft.com/office/drawing/2014/main" id="{B605F70B-827D-F869-E26D-A3892C90B71C}"/>
              </a:ext>
            </a:extLst>
          </p:cNvPr>
          <p:cNvSpPr txBox="1"/>
          <p:nvPr/>
        </p:nvSpPr>
        <p:spPr>
          <a:xfrm>
            <a:off x="3048755" y="557239"/>
            <a:ext cx="6097508" cy="5748048"/>
          </a:xfrm>
          <a:prstGeom prst="rect">
            <a:avLst/>
          </a:prstGeom>
          <a:noFill/>
        </p:spPr>
        <p:txBody>
          <a:bodyPr wrap="square">
            <a:spAutoFit/>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Atlanta College and Career Academy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Date: </a:t>
            </a:r>
            <a:r>
              <a:rPr lang="en-US" b="1" dirty="0">
                <a:solidFill>
                  <a:srgbClr val="4472C4"/>
                </a:solidFill>
                <a:latin typeface="Calibri" panose="020F0502020204030204" pitchFamily="34" charset="0"/>
                <a:ea typeface="Calibri" panose="020F0502020204030204" pitchFamily="34" charset="0"/>
                <a:cs typeface="Arial" panose="020B0604020202020204" pitchFamily="34" charset="0"/>
              </a:rPr>
              <a:t>October 3</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 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Time: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4 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Location: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1090 Windsor Street S.W.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Agenda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Fill Vacant Seats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Appoint Student Representatives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Election of Officers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Vice-Chair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Secretary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Review and Approve Public Comment Format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Review, Confirm/Update, and Adopt GO Team Meeting Norms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Board Meeting Calendar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Information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Principal’s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Announcements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b="1" dirty="0">
                <a:effectLst/>
                <a:latin typeface="Calibri" panose="020F0502020204030204" pitchFamily="34" charset="0"/>
                <a:ea typeface="Calibri" panose="020F0502020204030204" pitchFamily="34"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Dr. Johnson’s 100 Day Plan – </a:t>
            </a:r>
            <a:r>
              <a:rPr lang="en-US" sz="1200" i="1" dirty="0">
                <a:effectLst/>
                <a:latin typeface="Calibri" panose="020F0502020204030204" pitchFamily="34" charset="0"/>
                <a:ea typeface="Calibri" panose="020F0502020204030204" pitchFamily="34" charset="0"/>
                <a:cs typeface="Arial" panose="020B0604020202020204" pitchFamily="34" charset="0"/>
              </a:rPr>
              <a:t>be sure to take the survey</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www.atlantapublicschools.us/100dayplan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2024 GO Team G3 Summit –</a:t>
            </a:r>
            <a:r>
              <a:rPr lang="en-US" sz="1200" b="1" dirty="0">
                <a:effectLst/>
                <a:latin typeface="Calibri" panose="020F0502020204030204" pitchFamily="34" charset="0"/>
                <a:ea typeface="Calibri" panose="020F0502020204030204" pitchFamily="34" charset="0"/>
                <a:cs typeface="Arial" panose="020B0604020202020204" pitchFamily="34" charset="0"/>
              </a:rPr>
              <a:t> </a:t>
            </a:r>
            <a:r>
              <a:rPr lang="en-US" sz="1200" b="1" dirty="0">
                <a:latin typeface="Calibri" panose="020F0502020204030204" pitchFamily="34" charset="0"/>
                <a:ea typeface="Calibri" panose="020F0502020204030204" pitchFamily="34" charset="0"/>
                <a:cs typeface="Arial" panose="020B0604020202020204" pitchFamily="34" charset="0"/>
              </a:rPr>
              <a:t>Postponed</a:t>
            </a:r>
            <a:r>
              <a:rPr lang="en-US" sz="1200" dirty="0">
                <a:effectLst/>
                <a:latin typeface="Calibri" panose="020F0502020204030204" pitchFamily="34" charset="0"/>
                <a:ea typeface="Calibri" panose="020F0502020204030204" pitchFamily="34" charset="0"/>
                <a:cs typeface="Arial" panose="020B0604020202020204" pitchFamily="34" charset="0"/>
              </a:rPr>
              <a:t> – </a:t>
            </a:r>
            <a:r>
              <a:rPr lang="en-US" sz="1200" i="1" dirty="0">
                <a:effectLst/>
                <a:latin typeface="Calibri" panose="020F0502020204030204" pitchFamily="34" charset="0"/>
                <a:ea typeface="Calibri" panose="020F0502020204030204" pitchFamily="34" charset="0"/>
                <a:cs typeface="Arial" panose="020B0604020202020204" pitchFamily="34" charset="0"/>
              </a:rPr>
              <a:t>more info coming soon!</a:t>
            </a: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New GO Team Member Training and Orientation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4977-FEA1-B7AC-4E98-2F0C471A4F9B}"/>
              </a:ext>
            </a:extLst>
          </p:cNvPr>
          <p:cNvSpPr>
            <a:spLocks noGrp="1"/>
          </p:cNvSpPr>
          <p:nvPr>
            <p:ph type="title"/>
          </p:nvPr>
        </p:nvSpPr>
        <p:spPr/>
        <p:txBody>
          <a:bodyPr>
            <a:normAutofit/>
          </a:bodyPr>
          <a:lstStyle/>
          <a:p>
            <a:r>
              <a:rPr lang="en-US" sz="4000" dirty="0"/>
              <a:t>II. Roll Call, Establishment of Quorum</a:t>
            </a:r>
          </a:p>
        </p:txBody>
      </p:sp>
      <p:sp>
        <p:nvSpPr>
          <p:cNvPr id="3" name="Text Placeholder 2">
            <a:extLst>
              <a:ext uri="{FF2B5EF4-FFF2-40B4-BE49-F238E27FC236}">
                <a16:creationId xmlns:a16="http://schemas.microsoft.com/office/drawing/2014/main" id="{7A0DA199-37D0-8292-C9E5-8BCB23C33139}"/>
              </a:ext>
            </a:extLst>
          </p:cNvPr>
          <p:cNvSpPr>
            <a:spLocks noGrp="1"/>
          </p:cNvSpPr>
          <p:nvPr>
            <p:ph type="body" idx="1"/>
          </p:nvPr>
        </p:nvSpPr>
        <p:spPr/>
        <p:txBody>
          <a:bodyPr/>
          <a:lstStyle/>
          <a:p>
            <a:endParaRPr lang="en-US" dirty="0"/>
          </a:p>
        </p:txBody>
      </p:sp>
      <p:pic>
        <p:nvPicPr>
          <p:cNvPr id="6" name="Picture 5">
            <a:extLst>
              <a:ext uri="{FF2B5EF4-FFF2-40B4-BE49-F238E27FC236}">
                <a16:creationId xmlns:a16="http://schemas.microsoft.com/office/drawing/2014/main" id="{CE8B836C-6E30-0D3A-B4C9-BA482C38F9BB}"/>
              </a:ext>
            </a:extLst>
          </p:cNvPr>
          <p:cNvPicPr>
            <a:picLocks noChangeAspect="1"/>
          </p:cNvPicPr>
          <p:nvPr/>
        </p:nvPicPr>
        <p:blipFill>
          <a:blip r:embed="rId2"/>
          <a:stretch>
            <a:fillRect/>
          </a:stretch>
        </p:blipFill>
        <p:spPr>
          <a:xfrm>
            <a:off x="4554790" y="2207872"/>
            <a:ext cx="4255377" cy="3151905"/>
          </a:xfrm>
          <a:prstGeom prst="rect">
            <a:avLst/>
          </a:prstGeom>
        </p:spPr>
      </p:pic>
    </p:spTree>
    <p:extLst>
      <p:ext uri="{BB962C8B-B14F-4D97-AF65-F5344CB8AC3E}">
        <p14:creationId xmlns:p14="http://schemas.microsoft.com/office/powerpoint/2010/main" val="3009890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3" name="TextBox 2">
            <a:extLst>
              <a:ext uri="{FF2B5EF4-FFF2-40B4-BE49-F238E27FC236}">
                <a16:creationId xmlns:a16="http://schemas.microsoft.com/office/drawing/2014/main" id="{B605F70B-827D-F869-E26D-A3892C90B71C}"/>
              </a:ext>
            </a:extLst>
          </p:cNvPr>
          <p:cNvSpPr txBox="1"/>
          <p:nvPr/>
        </p:nvSpPr>
        <p:spPr>
          <a:xfrm>
            <a:off x="3048755" y="557239"/>
            <a:ext cx="6097508" cy="5748048"/>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Atlanta College and Career Academy</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Date: </a:t>
            </a:r>
            <a:r>
              <a:rPr kumimoji="0" lang="en-US" sz="1400" b="1" i="0" u="none" strike="noStrike" kern="0" cap="none" spc="0" normalizeH="0" baseline="0" noProof="0" dirty="0">
                <a:ln>
                  <a:noFill/>
                </a:ln>
                <a:solidFill>
                  <a:srgbClr val="4472C4"/>
                </a:solidFill>
                <a:effectLst/>
                <a:uLnTx/>
                <a:uFillTx/>
                <a:latin typeface="Calibri" panose="020F0502020204030204" pitchFamily="34" charset="0"/>
                <a:ea typeface="Calibri" panose="020F0502020204030204" pitchFamily="34" charset="0"/>
                <a:cs typeface="Arial" panose="020B0604020202020204" pitchFamily="34" charset="0"/>
                <a:sym typeface="Arial"/>
              </a:rPr>
              <a:t>October 3, 2024</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Time: </a:t>
            </a:r>
            <a:r>
              <a:rPr kumimoji="0" lang="en-US" sz="1400" b="1" i="0" u="none" strike="noStrike" kern="0" cap="none" spc="0" normalizeH="0" baseline="0" noProof="0" dirty="0">
                <a:ln>
                  <a:noFill/>
                </a:ln>
                <a:solidFill>
                  <a:srgbClr val="4472C4"/>
                </a:solidFill>
                <a:effectLst/>
                <a:uLnTx/>
                <a:uFillTx/>
                <a:latin typeface="Calibri" panose="020F0502020204030204" pitchFamily="34" charset="0"/>
                <a:ea typeface="Calibri" panose="020F0502020204030204" pitchFamily="34" charset="0"/>
                <a:cs typeface="Arial" panose="020B0604020202020204" pitchFamily="34" charset="0"/>
                <a:sym typeface="Arial"/>
              </a:rPr>
              <a:t>4 p.m.</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Location: </a:t>
            </a:r>
            <a:r>
              <a:rPr kumimoji="0" lang="en-US" sz="1400" b="1" i="0" u="none" strike="noStrike" kern="0" cap="none" spc="0" normalizeH="0" baseline="0" noProof="0" dirty="0">
                <a:ln>
                  <a:noFill/>
                </a:ln>
                <a:solidFill>
                  <a:srgbClr val="4472C4"/>
                </a:solidFill>
                <a:effectLst/>
                <a:uLnTx/>
                <a:uFillTx/>
                <a:latin typeface="Calibri" panose="020F0502020204030204" pitchFamily="34" charset="0"/>
                <a:ea typeface="Calibri" panose="020F0502020204030204" pitchFamily="34" charset="0"/>
                <a:cs typeface="Arial" panose="020B0604020202020204" pitchFamily="34" charset="0"/>
                <a:sym typeface="Arial"/>
              </a:rPr>
              <a:t>1090 Windsor Street S.W.</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16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 </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ED7D31"/>
              </a:buClr>
              <a:buSzTx/>
              <a:buFont typeface="+mj-lt"/>
              <a:buAutoNum type="romanUcPeriod"/>
              <a:tabLst/>
              <a:defRPr/>
            </a:pP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Call to Order</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ED7D31"/>
              </a:buClr>
              <a:buSzTx/>
              <a:buFont typeface="+mj-lt"/>
              <a:buAutoNum type="romanUcPeriod"/>
              <a:tabLst/>
              <a:defRPr/>
            </a:pP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Roll Call; Establish Quorum </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ED7D31"/>
              </a:buClr>
              <a:buSzTx/>
              <a:buFont typeface="+mj-lt"/>
              <a:buAutoNum type="romanUcPeriod"/>
              <a:tabLst/>
              <a:defRPr/>
            </a:pP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Action Items </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
                <a:srgbClr val="000000"/>
              </a:buClr>
              <a:buSzTx/>
              <a:buFont typeface="+mj-lt"/>
              <a:buAutoNum type="alphaUcPeriod"/>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Approval of Agenda </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
                <a:srgbClr val="000000"/>
              </a:buClr>
              <a:buSzTx/>
              <a:buFont typeface="+mj-lt"/>
              <a:buAutoNum type="alphaUcPeriod"/>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Fill Vacant Seats</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
                <a:srgbClr val="000000"/>
              </a:buClr>
              <a:buSzTx/>
              <a:buFont typeface="+mj-lt"/>
              <a:buAutoNum type="alphaUcPeriod"/>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Appoint Student Representatives</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
                <a:srgbClr val="000000"/>
              </a:buClr>
              <a:buSzTx/>
              <a:buFont typeface="+mj-lt"/>
              <a:buAutoNum type="alphaUcPeriod"/>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Approval of Previous Minutes </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
                <a:srgbClr val="000000"/>
              </a:buClr>
              <a:buSzTx/>
              <a:buFont typeface="+mj-lt"/>
              <a:buAutoNum type="alphaUcPeriod"/>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Election of Officers</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1143000" marR="0" lvl="2" indent="-228600" algn="l" defTabSz="914400" rtl="0" eaLnBrk="1" fontAlgn="auto" latinLnBrk="0" hangingPunct="1">
              <a:lnSpc>
                <a:spcPct val="107000"/>
              </a:lnSpc>
              <a:spcBef>
                <a:spcPts val="0"/>
              </a:spcBef>
              <a:spcAft>
                <a:spcPts val="0"/>
              </a:spcAft>
              <a:buClr>
                <a:srgbClr val="000000"/>
              </a:buClr>
              <a:buSzTx/>
              <a:buFont typeface="+mj-lt"/>
              <a:buAutoNum type="romanLcPeriod"/>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Chair</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1143000" marR="0" lvl="2" indent="-228600" algn="l" defTabSz="914400" rtl="0" eaLnBrk="1" fontAlgn="auto" latinLnBrk="0" hangingPunct="1">
              <a:lnSpc>
                <a:spcPct val="107000"/>
              </a:lnSpc>
              <a:spcBef>
                <a:spcPts val="0"/>
              </a:spcBef>
              <a:spcAft>
                <a:spcPts val="0"/>
              </a:spcAft>
              <a:buClr>
                <a:srgbClr val="000000"/>
              </a:buClr>
              <a:buSzTx/>
              <a:buFont typeface="+mj-lt"/>
              <a:buAutoNum type="romanLcPeriod"/>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Vice-Chair</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1143000" marR="0" lvl="2" indent="-228600" algn="l" defTabSz="914400" rtl="0" eaLnBrk="1" fontAlgn="auto" latinLnBrk="0" hangingPunct="1">
              <a:lnSpc>
                <a:spcPct val="107000"/>
              </a:lnSpc>
              <a:spcBef>
                <a:spcPts val="0"/>
              </a:spcBef>
              <a:spcAft>
                <a:spcPts val="0"/>
              </a:spcAft>
              <a:buClr>
                <a:srgbClr val="000000"/>
              </a:buClr>
              <a:buSzTx/>
              <a:buFont typeface="+mj-lt"/>
              <a:buAutoNum type="romanLcPeriod"/>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Secretary</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
                <a:srgbClr val="000000"/>
              </a:buClr>
              <a:buSzTx/>
              <a:buFont typeface="+mj-lt"/>
              <a:buAutoNum type="alphaUcPeriod"/>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Review and Approve Public Comment Format</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
                <a:srgbClr val="000000"/>
              </a:buClr>
              <a:buSzTx/>
              <a:buFont typeface="+mj-lt"/>
              <a:buAutoNum type="alphaUcPeriod"/>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Review, Confirm/Update, and Adopt GO Team Meeting Norms </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
                <a:srgbClr val="000000"/>
              </a:buClr>
              <a:buSzTx/>
              <a:buFont typeface="+mj-lt"/>
              <a:buAutoNum type="alphaUcPeriod"/>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Approval of Board Meeting Calendar</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ED7D31"/>
              </a:buClr>
              <a:buSzTx/>
              <a:buFont typeface="+mj-lt"/>
              <a:buAutoNum type="romanUcPeriod"/>
              <a:tabLst/>
              <a:defRPr/>
            </a:pP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Information Items </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
                <a:srgbClr val="000000"/>
              </a:buClr>
              <a:buSzTx/>
              <a:buFont typeface="+mj-lt"/>
              <a:buAutoNum type="alphaUcPeriod"/>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Principal’s Report</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ED7D31"/>
              </a:buClr>
              <a:buSzTx/>
              <a:buFont typeface="+mj-lt"/>
              <a:buAutoNum type="romanUcPeriod"/>
              <a:tabLst/>
              <a:defRPr/>
            </a:pP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Announcements </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
                <a:srgbClr val="000000"/>
              </a:buClr>
              <a:buSzTx/>
              <a:buFont typeface="+mj-lt"/>
              <a:buAutoNum type="alphaUcPeriod"/>
              <a:tabLst/>
              <a:defRPr/>
            </a:pP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 </a:t>
            </a: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Dr. Johnson’s 100 Day Plan – </a:t>
            </a:r>
            <a:r>
              <a:rPr kumimoji="0" lang="en-US" sz="12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be sure to take the survey</a:t>
            </a: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 </a:t>
            </a:r>
            <a:r>
              <a:rPr kumimoji="0" lang="en-US" sz="1200" b="0" i="0" u="sng" strike="noStrike" kern="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Arial" panose="020B0604020202020204" pitchFamily="34" charset="0"/>
                <a:sym typeface="Arial"/>
                <a:hlinkClick r:id="rId3"/>
              </a:rPr>
              <a:t>www.atlantapublicschools.us/100dayplan</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
                <a:srgbClr val="000000"/>
              </a:buClr>
              <a:buSzTx/>
              <a:buFont typeface="+mj-lt"/>
              <a:buAutoNum type="alphaUcPeriod"/>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2024 GO Team G3 Summit –</a:t>
            </a: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 Postponed</a:t>
            </a: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 – </a:t>
            </a:r>
            <a:r>
              <a:rPr kumimoji="0" lang="en-US" sz="12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more info coming soon!</a:t>
            </a: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 </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800"/>
              </a:spcAft>
              <a:buClr>
                <a:srgbClr val="000000"/>
              </a:buClr>
              <a:buSzTx/>
              <a:buFont typeface="+mj-lt"/>
              <a:buAutoNum type="alphaUcPeriod"/>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New GO Team Member Training and Orientation</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Adjournment</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5728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6"/>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txBox="1">
            <a:spLocks noGrp="1"/>
          </p:cNvSpPr>
          <p:nvPr>
            <p:ph type="title"/>
          </p:nvPr>
        </p:nvSpPr>
        <p:spPr>
          <a:xfrm>
            <a:off x="492370" y="516835"/>
            <a:ext cx="3084844"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a:solidFill>
                  <a:srgbClr val="FFFFFF"/>
                </a:solidFill>
              </a:rPr>
              <a:t>Fill Vacant Seats</a:t>
            </a:r>
            <a:br>
              <a:rPr lang="en-US" sz="3600">
                <a:solidFill>
                  <a:srgbClr val="FFFFFF"/>
                </a:solidFill>
              </a:rPr>
            </a:br>
            <a:endParaRPr sz="3600">
              <a:solidFill>
                <a:srgbClr val="FFFFFF"/>
              </a:solidFill>
            </a:endParaRPr>
          </a:p>
        </p:txBody>
      </p:sp>
      <p:sp>
        <p:nvSpPr>
          <p:cNvPr id="248" name="Google Shape;248;p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6"/>
          <p:cNvGrpSpPr/>
          <p:nvPr/>
        </p:nvGrpSpPr>
        <p:grpSpPr>
          <a:xfrm>
            <a:off x="4741863" y="1283838"/>
            <a:ext cx="6797675" cy="4361761"/>
            <a:chOff x="0" y="644075"/>
            <a:chExt cx="6797675" cy="4361761"/>
          </a:xfrm>
        </p:grpSpPr>
        <p:sp>
          <p:nvSpPr>
            <p:cNvPr id="250" name="Google Shape;250;p6"/>
            <p:cNvSpPr/>
            <p:nvPr/>
          </p:nvSpPr>
          <p:spPr>
            <a:xfrm>
              <a:off x="0" y="644075"/>
              <a:ext cx="6797675" cy="1034280"/>
            </a:xfrm>
            <a:prstGeom prst="roundRect">
              <a:avLst>
                <a:gd name="adj" fmla="val 16667"/>
              </a:avLst>
            </a:prstGeom>
            <a:solidFill>
              <a:srgbClr val="EE7B26"/>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txBox="1"/>
            <p:nvPr/>
          </p:nvSpPr>
          <p:spPr>
            <a:xfrm>
              <a:off x="50489" y="694564"/>
              <a:ext cx="6696697" cy="933302"/>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a:solidFill>
                    <a:schemeClr val="lt1"/>
                  </a:solidFill>
                  <a:latin typeface="Calibri"/>
                  <a:ea typeface="Calibri"/>
                  <a:cs typeface="Calibri"/>
                  <a:sym typeface="Calibri"/>
                </a:rPr>
                <a:t>The Principal brings forth the nominations for open parent seats</a:t>
              </a:r>
              <a:endParaRPr sz="2600">
                <a:solidFill>
                  <a:schemeClr val="lt1"/>
                </a:solidFill>
                <a:latin typeface="Calibri"/>
                <a:ea typeface="Calibri"/>
                <a:cs typeface="Calibri"/>
                <a:sym typeface="Calibri"/>
              </a:endParaRPr>
            </a:p>
          </p:txBody>
        </p:sp>
        <p:sp>
          <p:nvSpPr>
            <p:cNvPr id="252" name="Google Shape;252;p6"/>
            <p:cNvSpPr/>
            <p:nvPr/>
          </p:nvSpPr>
          <p:spPr>
            <a:xfrm>
              <a:off x="0" y="1753236"/>
              <a:ext cx="6797675" cy="1034280"/>
            </a:xfrm>
            <a:prstGeom prst="roundRect">
              <a:avLst>
                <a:gd name="adj" fmla="val 16667"/>
              </a:avLst>
            </a:prstGeom>
            <a:solidFill>
              <a:srgbClr val="D0785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txBox="1"/>
            <p:nvPr/>
          </p:nvSpPr>
          <p:spPr>
            <a:xfrm>
              <a:off x="50489" y="1803725"/>
              <a:ext cx="6696697" cy="933302"/>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dirty="0">
                  <a:solidFill>
                    <a:schemeClr val="lt1"/>
                  </a:solidFill>
                  <a:latin typeface="Calibri"/>
                  <a:ea typeface="Calibri"/>
                  <a:cs typeface="Calibri"/>
                  <a:sym typeface="Calibri"/>
                </a:rPr>
                <a:t>All </a:t>
              </a:r>
              <a:r>
                <a:rPr lang="en-US" sz="2600" dirty="0">
                  <a:solidFill>
                    <a:schemeClr val="lt1"/>
                  </a:solidFill>
                  <a:latin typeface="Calibri"/>
                  <a:ea typeface="Calibri"/>
                  <a:cs typeface="Calibri"/>
                  <a:sym typeface="Calibri"/>
                </a:rPr>
                <a:t>board</a:t>
              </a:r>
              <a:r>
                <a:rPr lang="en-US" sz="2600" b="0" i="0" dirty="0">
                  <a:solidFill>
                    <a:schemeClr val="lt1"/>
                  </a:solidFill>
                  <a:latin typeface="Calibri"/>
                  <a:ea typeface="Calibri"/>
                  <a:cs typeface="Calibri"/>
                  <a:sym typeface="Calibri"/>
                </a:rPr>
                <a:t> members have only one (1) vote per seat.</a:t>
              </a:r>
              <a:endParaRPr sz="2600" dirty="0">
                <a:solidFill>
                  <a:schemeClr val="lt1"/>
                </a:solidFill>
                <a:latin typeface="Calibri"/>
                <a:ea typeface="Calibri"/>
                <a:cs typeface="Calibri"/>
                <a:sym typeface="Calibri"/>
              </a:endParaRPr>
            </a:p>
          </p:txBody>
        </p:sp>
        <p:sp>
          <p:nvSpPr>
            <p:cNvPr id="254" name="Google Shape;254;p6"/>
            <p:cNvSpPr/>
            <p:nvPr/>
          </p:nvSpPr>
          <p:spPr>
            <a:xfrm>
              <a:off x="0" y="2862396"/>
              <a:ext cx="6797675" cy="1034280"/>
            </a:xfrm>
            <a:prstGeom prst="roundRect">
              <a:avLst>
                <a:gd name="adj" fmla="val 16667"/>
              </a:avLst>
            </a:prstGeom>
            <a:solidFill>
              <a:srgbClr val="B8877E"/>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txBox="1"/>
            <p:nvPr/>
          </p:nvSpPr>
          <p:spPr>
            <a:xfrm>
              <a:off x="50489" y="2912885"/>
              <a:ext cx="6696697" cy="933302"/>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a:solidFill>
                    <a:schemeClr val="lt1"/>
                  </a:solidFill>
                  <a:latin typeface="Calibri"/>
                  <a:ea typeface="Calibri"/>
                  <a:cs typeface="Calibri"/>
                  <a:sym typeface="Calibri"/>
                </a:rPr>
                <a:t>Individuals filling a vacant seat will serve until the conclusion of that seat’s term.</a:t>
              </a:r>
              <a:endParaRPr sz="2600">
                <a:solidFill>
                  <a:schemeClr val="lt1"/>
                </a:solidFill>
                <a:latin typeface="Calibri"/>
                <a:ea typeface="Calibri"/>
                <a:cs typeface="Calibri"/>
                <a:sym typeface="Calibri"/>
              </a:endParaRPr>
            </a:p>
          </p:txBody>
        </p:sp>
        <p:sp>
          <p:nvSpPr>
            <p:cNvPr id="256" name="Google Shape;256;p6"/>
            <p:cNvSpPr/>
            <p:nvPr/>
          </p:nvSpPr>
          <p:spPr>
            <a:xfrm>
              <a:off x="0" y="3971556"/>
              <a:ext cx="6797675" cy="1034280"/>
            </a:xfrm>
            <a:prstGeom prst="roundRect">
              <a:avLst>
                <a:gd name="adj" fmla="val 16667"/>
              </a:avLst>
            </a:prstGeom>
            <a:solidFill>
              <a:srgbClr val="A4A3A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txBox="1"/>
            <p:nvPr/>
          </p:nvSpPr>
          <p:spPr>
            <a:xfrm>
              <a:off x="50489" y="4022045"/>
              <a:ext cx="6696697" cy="933302"/>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dirty="0">
                  <a:solidFill>
                    <a:schemeClr val="lt1"/>
                  </a:solidFill>
                  <a:latin typeface="Calibri"/>
                  <a:ea typeface="Calibri"/>
                  <a:cs typeface="Calibri"/>
                  <a:sym typeface="Calibri"/>
                </a:rPr>
                <a:t>Upon approval, individuals are </a:t>
              </a:r>
              <a:r>
                <a:rPr lang="en-US" sz="2600" b="1" i="0" dirty="0">
                  <a:solidFill>
                    <a:schemeClr val="lt1"/>
                  </a:solidFill>
                  <a:latin typeface="Calibri"/>
                  <a:ea typeface="Calibri"/>
                  <a:cs typeface="Calibri"/>
                  <a:sym typeface="Calibri"/>
                </a:rPr>
                <a:t>immediately </a:t>
              </a:r>
              <a:r>
                <a:rPr lang="en-US" sz="2600" b="0" i="0" dirty="0">
                  <a:solidFill>
                    <a:schemeClr val="lt1"/>
                  </a:solidFill>
                  <a:latin typeface="Calibri"/>
                  <a:ea typeface="Calibri"/>
                  <a:cs typeface="Calibri"/>
                  <a:sym typeface="Calibri"/>
                </a:rPr>
                <a:t>full </a:t>
              </a:r>
              <a:r>
                <a:rPr lang="en-US" sz="2600" dirty="0">
                  <a:solidFill>
                    <a:schemeClr val="lt1"/>
                  </a:solidFill>
                  <a:latin typeface="Calibri"/>
                  <a:ea typeface="Calibri"/>
                  <a:cs typeface="Calibri"/>
                  <a:sym typeface="Calibri"/>
                </a:rPr>
                <a:t>board</a:t>
              </a:r>
              <a:r>
                <a:rPr lang="en-US" sz="2600" b="0" i="0" dirty="0">
                  <a:solidFill>
                    <a:schemeClr val="lt1"/>
                  </a:solidFill>
                  <a:latin typeface="Calibri"/>
                  <a:ea typeface="Calibri"/>
                  <a:cs typeface="Calibri"/>
                  <a:sym typeface="Calibri"/>
                </a:rPr>
                <a:t> members and may join the meeting.</a:t>
              </a:r>
              <a:endParaRPr sz="2600" dirty="0">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a:t>Nomination	</a:t>
            </a:r>
            <a:endParaRPr/>
          </a:p>
        </p:txBody>
      </p:sp>
      <p:graphicFrame>
        <p:nvGraphicFramePr>
          <p:cNvPr id="264" name="Google Shape;264;p7"/>
          <p:cNvGraphicFramePr/>
          <p:nvPr>
            <p:extLst>
              <p:ext uri="{D42A27DB-BD31-4B8C-83A1-F6EECF244321}">
                <p14:modId xmlns:p14="http://schemas.microsoft.com/office/powerpoint/2010/main" val="4231602496"/>
              </p:ext>
            </p:extLst>
          </p:nvPr>
        </p:nvGraphicFramePr>
        <p:xfrm>
          <a:off x="828577" y="1802535"/>
          <a:ext cx="9236566" cy="741700"/>
        </p:xfrm>
        <a:graphic>
          <a:graphicData uri="http://schemas.openxmlformats.org/drawingml/2006/table">
            <a:tbl>
              <a:tblPr firstRow="1" bandRow="1">
                <a:noFill/>
                <a:tableStyleId>{F28C4BAE-2785-4E79-83B9-0BF0E46751D1}</a:tableStyleId>
              </a:tblPr>
              <a:tblGrid>
                <a:gridCol w="2472974">
                  <a:extLst>
                    <a:ext uri="{9D8B030D-6E8A-4147-A177-3AD203B41FA5}">
                      <a16:colId xmlns:a16="http://schemas.microsoft.com/office/drawing/2014/main" val="20000"/>
                    </a:ext>
                  </a:extLst>
                </a:gridCol>
                <a:gridCol w="2176757">
                  <a:extLst>
                    <a:ext uri="{9D8B030D-6E8A-4147-A177-3AD203B41FA5}">
                      <a16:colId xmlns:a16="http://schemas.microsoft.com/office/drawing/2014/main" val="20001"/>
                    </a:ext>
                  </a:extLst>
                </a:gridCol>
                <a:gridCol w="458683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dirty="0"/>
                        <a:t>Seat</a:t>
                      </a:r>
                      <a:endParaRPr dirty="0"/>
                    </a:p>
                  </a:txBody>
                  <a:tcPr marL="91450" marR="91450" marT="45725" marB="45725"/>
                </a:tc>
                <a:tc>
                  <a:txBody>
                    <a:bodyPr/>
                    <a:lstStyle/>
                    <a:p>
                      <a:pPr marL="0" marR="0" lvl="0" indent="0" algn="l" rtl="0">
                        <a:spcBef>
                          <a:spcPts val="0"/>
                        </a:spcBef>
                        <a:spcAft>
                          <a:spcPts val="0"/>
                        </a:spcAft>
                        <a:buNone/>
                      </a:pPr>
                      <a:r>
                        <a:rPr lang="en-US" sz="1800"/>
                        <a:t>Name</a:t>
                      </a:r>
                      <a:endParaRPr/>
                    </a:p>
                  </a:txBody>
                  <a:tcPr marL="91450" marR="91450" marT="45725" marB="45725"/>
                </a:tc>
                <a:tc>
                  <a:txBody>
                    <a:bodyPr/>
                    <a:lstStyle/>
                    <a:p>
                      <a:pPr marL="0" marR="0" lvl="0" indent="0" algn="l" rtl="0">
                        <a:spcBef>
                          <a:spcPts val="0"/>
                        </a:spcBef>
                        <a:spcAft>
                          <a:spcPts val="0"/>
                        </a:spcAft>
                        <a:buNone/>
                      </a:pPr>
                      <a:r>
                        <a:rPr lang="en-US" sz="1800" dirty="0"/>
                        <a:t>Pathway student participates in</a:t>
                      </a:r>
                      <a:endParaRPr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400" dirty="0">
                          <a:latin typeface="Calibri" panose="020F0502020204030204" pitchFamily="34" charset="0"/>
                          <a:cs typeface="Calibri" panose="020F0502020204030204" pitchFamily="34" charset="0"/>
                        </a:rPr>
                        <a:t>Parent</a:t>
                      </a:r>
                      <a:endParaRPr sz="14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r>
                        <a:rPr lang="en-US" sz="1400" dirty="0" err="1">
                          <a:latin typeface="Calibri" panose="020F0502020204030204" pitchFamily="34" charset="0"/>
                          <a:cs typeface="Calibri" panose="020F0502020204030204" pitchFamily="34" charset="0"/>
                        </a:rPr>
                        <a:t>Chizelle</a:t>
                      </a:r>
                      <a:r>
                        <a:rPr lang="en-US" sz="1400" dirty="0">
                          <a:latin typeface="Calibri" panose="020F0502020204030204" pitchFamily="34" charset="0"/>
                          <a:cs typeface="Calibri" panose="020F0502020204030204" pitchFamily="34" charset="0"/>
                        </a:rPr>
                        <a:t> Archie</a:t>
                      </a:r>
                      <a:endParaRPr sz="14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r>
                        <a:rPr lang="en-US" sz="1400" dirty="0">
                          <a:latin typeface="Calibri" panose="020F0502020204030204" pitchFamily="34" charset="0"/>
                          <a:cs typeface="Calibri" panose="020F0502020204030204" pitchFamily="34" charset="0"/>
                        </a:rPr>
                        <a:t>Cybersecurity</a:t>
                      </a:r>
                      <a:endParaRPr sz="1400" dirty="0">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Retrospect">
  <a:themeElements>
    <a:clrScheme name="CCAES">
      <a:dk1>
        <a:srgbClr val="005685"/>
      </a:dk1>
      <a:lt1>
        <a:srgbClr val="FFFFFF"/>
      </a:lt1>
      <a:dk2>
        <a:srgbClr val="44546A"/>
      </a:dk2>
      <a:lt2>
        <a:srgbClr val="E7E6E6"/>
      </a:lt2>
      <a:accent1>
        <a:srgbClr val="0D85AB"/>
      </a:accent1>
      <a:accent2>
        <a:srgbClr val="EE7C29"/>
      </a:accent2>
      <a:accent3>
        <a:srgbClr val="A5A5A5"/>
      </a:accent3>
      <a:accent4>
        <a:srgbClr val="EE7C29"/>
      </a:accent4>
      <a:accent5>
        <a:srgbClr val="0D85AB"/>
      </a:accent5>
      <a:accent6>
        <a:srgbClr val="0D85AB"/>
      </a:accent6>
      <a:hlink>
        <a:srgbClr val="EE7C29"/>
      </a:hlink>
      <a:folHlink>
        <a:srgbClr val="0D8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1540</Words>
  <Application>Microsoft Office PowerPoint</Application>
  <PresentationFormat>Widescreen</PresentationFormat>
  <Paragraphs>249</Paragraphs>
  <Slides>38</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Cambria</vt:lpstr>
      <vt:lpstr>Aptos</vt:lpstr>
      <vt:lpstr>Bernard MT Condensed</vt:lpstr>
      <vt:lpstr>Arial</vt:lpstr>
      <vt:lpstr>Avenir Next LT Pro</vt:lpstr>
      <vt:lpstr>Calibri</vt:lpstr>
      <vt:lpstr>Noto Sans Symbols</vt:lpstr>
      <vt:lpstr>Calibri Light</vt:lpstr>
      <vt:lpstr>Retrospect</vt:lpstr>
      <vt:lpstr>Office Theme</vt:lpstr>
      <vt:lpstr>Board of Directors Meeting Good evening, everyone!   Thank you for joining us.  We will begin shortly.</vt:lpstr>
      <vt:lpstr>Welcome Board Members &amp; Visitors!</vt:lpstr>
      <vt:lpstr>Virtual Meeting Norms</vt:lpstr>
      <vt:lpstr>Time for introductions!</vt:lpstr>
      <vt:lpstr>PowerPoint Presentation</vt:lpstr>
      <vt:lpstr>II. Roll Call, Establishment of Quorum</vt:lpstr>
      <vt:lpstr>PowerPoint Presentation</vt:lpstr>
      <vt:lpstr>Fill Vacant Seats </vt:lpstr>
      <vt:lpstr>Nomination </vt:lpstr>
      <vt:lpstr>Student Representatives</vt:lpstr>
      <vt:lpstr>Meeting Minutes    05/16/2024</vt:lpstr>
      <vt:lpstr>Election of Officers</vt:lpstr>
      <vt:lpstr>Election of Chair </vt:lpstr>
      <vt:lpstr>Election of Vice-Chair</vt:lpstr>
      <vt:lpstr>Election of Secretary</vt:lpstr>
      <vt:lpstr>Public Comment Format</vt:lpstr>
      <vt:lpstr>Review, Confirm/Update Norms</vt:lpstr>
      <vt:lpstr>Recommended Meeting Dates</vt:lpstr>
      <vt:lpstr>Principal’s Report</vt:lpstr>
      <vt:lpstr>Celebrating Student Success</vt:lpstr>
      <vt:lpstr>PowerPoint Presentation</vt:lpstr>
      <vt:lpstr>A Special Shout Out to Dr. Wimberly…</vt:lpstr>
      <vt:lpstr>A Special Thank You to Tim Cairl and Patricia Horton for attending the Governor’s Workforce Summit</vt:lpstr>
      <vt:lpstr>Annual Partnership Luncheon Highlights – September 24th </vt:lpstr>
      <vt:lpstr>Aviation Maintenance Updates</vt:lpstr>
      <vt:lpstr>Work-Based Learning at ACCA</vt:lpstr>
      <vt:lpstr>ACCA Certification Reminders</vt:lpstr>
      <vt:lpstr>Conflict of Interest Policy </vt:lpstr>
      <vt:lpstr>ACCA Data Update</vt:lpstr>
      <vt:lpstr> Enrollment FY2024 and FY2025</vt:lpstr>
      <vt:lpstr>Pathway Completion Rates  FY 2024</vt:lpstr>
      <vt:lpstr>GA Best Diploma Seals</vt:lpstr>
      <vt:lpstr>Thank you for your attention. </vt:lpstr>
      <vt:lpstr>Moving Forward</vt:lpstr>
      <vt:lpstr> As we prepare for strategic planning, what would you like to see us accomplish in One Year? Five Years? Ten Years?</vt:lpstr>
      <vt:lpstr>Announcements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 Good morning everyone!   Thank you for joining us today.  We will begin shortly.</dc:title>
  <dc:creator>Fears, Shaundra</dc:creator>
  <cp:lastModifiedBy>Wilson, Tasharah</cp:lastModifiedBy>
  <cp:revision>32</cp:revision>
  <cp:lastPrinted>2024-10-02T18:46:26Z</cp:lastPrinted>
  <dcterms:created xsi:type="dcterms:W3CDTF">2020-08-09T18:40:41Z</dcterms:created>
  <dcterms:modified xsi:type="dcterms:W3CDTF">2024-10-03T17:04:43Z</dcterms:modified>
</cp:coreProperties>
</file>