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18" r:id="rId2"/>
    <p:sldMasterId id="2147483730" r:id="rId3"/>
    <p:sldMasterId id="2147483741" r:id="rId4"/>
    <p:sldMasterId id="2147483747" r:id="rId5"/>
    <p:sldMasterId id="2147483755" r:id="rId6"/>
  </p:sldMasterIdLst>
  <p:notesMasterIdLst>
    <p:notesMasterId r:id="rId42"/>
  </p:notesMasterIdLst>
  <p:sldIdLst>
    <p:sldId id="256" r:id="rId7"/>
    <p:sldId id="555" r:id="rId8"/>
    <p:sldId id="258" r:id="rId9"/>
    <p:sldId id="260" r:id="rId10"/>
    <p:sldId id="316" r:id="rId11"/>
    <p:sldId id="357" r:id="rId12"/>
    <p:sldId id="265" r:id="rId13"/>
    <p:sldId id="334" r:id="rId14"/>
    <p:sldId id="3907" r:id="rId15"/>
    <p:sldId id="3908" r:id="rId16"/>
    <p:sldId id="3909" r:id="rId17"/>
    <p:sldId id="3910" r:id="rId18"/>
    <p:sldId id="3911" r:id="rId19"/>
    <p:sldId id="3912" r:id="rId20"/>
    <p:sldId id="3916" r:id="rId21"/>
    <p:sldId id="3917" r:id="rId22"/>
    <p:sldId id="3918" r:id="rId23"/>
    <p:sldId id="3913" r:id="rId24"/>
    <p:sldId id="3914" r:id="rId25"/>
    <p:sldId id="3919" r:id="rId26"/>
    <p:sldId id="259" r:id="rId27"/>
    <p:sldId id="261" r:id="rId28"/>
    <p:sldId id="262" r:id="rId29"/>
    <p:sldId id="264" r:id="rId30"/>
    <p:sldId id="263" r:id="rId31"/>
    <p:sldId id="266" r:id="rId32"/>
    <p:sldId id="1563" r:id="rId33"/>
    <p:sldId id="1560" r:id="rId34"/>
    <p:sldId id="1561" r:id="rId35"/>
    <p:sldId id="274" r:id="rId36"/>
    <p:sldId id="297" r:id="rId37"/>
    <p:sldId id="1555" r:id="rId38"/>
    <p:sldId id="1554" r:id="rId39"/>
    <p:sldId id="358" r:id="rId40"/>
    <p:sldId id="285" r:id="rId41"/>
  </p:sldIdLst>
  <p:sldSz cx="12192000" cy="6858000"/>
  <p:notesSz cx="7010400" cy="9296400"/>
  <p:embeddedFontLst>
    <p:embeddedFont>
      <p:font typeface="Georgia" panose="02040502050405020303" pitchFamily="18" charset="0"/>
      <p:regular r:id="rId43"/>
      <p:bold r:id="rId44"/>
      <p:italic r:id="rId45"/>
      <p:boldItalic r:id="rId46"/>
    </p:embeddedFont>
    <p:embeddedFont>
      <p:font typeface="Karla" pitchFamily="2" charset="0"/>
      <p:regular r:id="rId47"/>
    </p:embeddedFont>
    <p:embeddedFont>
      <p:font typeface="Karla Medium" pitchFamily="2" charset="0"/>
      <p:regular r:id="rId48"/>
    </p:embeddedFont>
    <p:embeddedFont>
      <p:font typeface="Poppins" panose="00000500000000000000" pitchFamily="2" charset="0"/>
      <p:regular r:id="rId49"/>
      <p:bold r:id="rId50"/>
    </p:embeddedFont>
    <p:embeddedFont>
      <p:font typeface="Poppins Bold" panose="00000800000000000000" charset="0"/>
      <p:bold r:id="rId51"/>
    </p:embeddedFont>
    <p:embeddedFont>
      <p:font typeface="Segoe UI" panose="020B05020402040202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Azi8WU0hKmhd6ohIE4/IL4T+d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E3E11-6EFA-4B34-9311-972C4EA6A26C}">
  <a:tblStyle styleId="{0FAE3E11-6EFA-4B34-9311-972C4EA6A2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8C4BAE-2785-4E79-83B9-0BF0E46751D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DF1"/>
          </a:solidFill>
        </a:fill>
      </a:tcStyle>
    </a:wholeTbl>
    <a:band1H>
      <a:tcTxStyle/>
      <a:tcStyle>
        <a:tcBdr/>
        <a:fill>
          <a:solidFill>
            <a:srgbClr val="CAD8E2"/>
          </a:solidFill>
        </a:fill>
      </a:tcStyle>
    </a:band1H>
    <a:band2H>
      <a:tcTxStyle/>
      <a:tcStyle>
        <a:tcBdr/>
      </a:tcStyle>
    </a:band2H>
    <a:band1V>
      <a:tcTxStyle/>
      <a:tcStyle>
        <a:tcBdr/>
        <a:fill>
          <a:solidFill>
            <a:srgbClr val="CAD8E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6" autoAdjust="0"/>
    <p:restoredTop sz="94660"/>
  </p:normalViewPr>
  <p:slideViewPr>
    <p:cSldViewPr snapToGrid="0">
      <p:cViewPr varScale="1">
        <p:scale>
          <a:sx n="59" d="100"/>
          <a:sy n="59" d="100"/>
        </p:scale>
        <p:origin x="1032" y="44"/>
      </p:cViewPr>
      <p:guideLst/>
    </p:cSldViewPr>
  </p:slideViewPr>
  <p:notesTextViewPr>
    <p:cViewPr>
      <p:scale>
        <a:sx n="66" d="100"/>
        <a:sy n="66" d="100"/>
      </p:scale>
      <p:origin x="0" y="0"/>
    </p:cViewPr>
  </p:notesTextViewPr>
  <p:sorterViewPr>
    <p:cViewPr varScale="1">
      <p:scale>
        <a:sx n="100" d="100"/>
        <a:sy n="100" d="100"/>
      </p:scale>
      <p:origin x="0" y="-8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8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font" Target="fonts/font1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82"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8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2.xml"/><Relationship Id="rId51" Type="http://schemas.openxmlformats.org/officeDocument/2006/relationships/font" Target="fonts/font9.fntdata"/><Relationship Id="rId85" Type="http://schemas.openxmlformats.org/officeDocument/2006/relationships/tableStyles" Target="tableStyle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1" name="Google Shape;19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8404525b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28" name="Google Shape;628;g38404525b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87a0e0debc_5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g387a0e0debc_5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80b0afa6c0_0_2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380b0afa6c0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AE89A-B1C3-E880-DEBE-AF212090A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9F814-F97E-1283-6A4B-7EF80B375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FF6B5-D279-352B-7070-0E77A160E8C5}"/>
              </a:ext>
            </a:extLst>
          </p:cNvPr>
          <p:cNvSpPr>
            <a:spLocks noGrp="1"/>
          </p:cNvSpPr>
          <p:nvPr>
            <p:ph type="body" idx="1"/>
          </p:nvPr>
        </p:nvSpPr>
        <p:spPr/>
        <p:txBody>
          <a:bodyPr/>
          <a:lstStyle/>
          <a:p>
            <a:endParaRPr lang="en-US" sz="1400" dirty="0"/>
          </a:p>
          <a:p>
            <a:r>
              <a:rPr lang="en-US" sz="1400" dirty="0"/>
              <a:t>We will now move to the </a:t>
            </a:r>
            <a:r>
              <a:rPr lang="en-US" sz="1400" b="1" dirty="0"/>
              <a:t>Discussion Items</a:t>
            </a:r>
            <a:r>
              <a:rPr lang="en-US" sz="1400" dirty="0"/>
              <a:t> on our agenda.</a:t>
            </a:r>
          </a:p>
          <a:p>
            <a:r>
              <a:rPr lang="en-US" sz="1400" dirty="0"/>
              <a:t> </a:t>
            </a:r>
          </a:p>
          <a:p>
            <a:endParaRPr lang="en-US" sz="1400" dirty="0"/>
          </a:p>
        </p:txBody>
      </p:sp>
      <p:sp>
        <p:nvSpPr>
          <p:cNvPr id="4" name="Slide Number Placeholder 3">
            <a:extLst>
              <a:ext uri="{FF2B5EF4-FFF2-40B4-BE49-F238E27FC236}">
                <a16:creationId xmlns:a16="http://schemas.microsoft.com/office/drawing/2014/main" id="{A03AA0A9-D857-3BA2-F6D3-C2D2B3D1766E}"/>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D5AD6E2-5CF6-4D83-A048-1577DD4C32B3}"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22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notes"/>
          <p:cNvSpPr txBox="1">
            <a:spLocks noGrp="1"/>
          </p:cNvSpPr>
          <p:nvPr>
            <p:ph type="body" idx="1"/>
          </p:nvPr>
        </p:nvSpPr>
        <p:spPr>
          <a:xfrm>
            <a:off x="701041" y="4473893"/>
            <a:ext cx="5608320" cy="3660457"/>
          </a:xfrm>
          <a:prstGeom prst="rect">
            <a:avLst/>
          </a:prstGeom>
          <a:noFill/>
          <a:ln>
            <a:noFill/>
          </a:ln>
        </p:spPr>
        <p:txBody>
          <a:bodyPr spcFirstLastPara="1" wrap="square" lIns="92364" tIns="46157" rIns="92364" bIns="46157" anchor="t" anchorCtr="0">
            <a:noAutofit/>
          </a:bodyPr>
          <a:lstStyle/>
          <a:p>
            <a:pPr marL="0" indent="0"/>
            <a:endParaRPr dirty="0"/>
          </a:p>
        </p:txBody>
      </p:sp>
      <p:sp>
        <p:nvSpPr>
          <p:cNvPr id="189" name="Google Shape;18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0" name="Google Shape;260;p17:notes"/>
          <p:cNvSpPr txBox="1">
            <a:spLocks noGrp="1"/>
          </p:cNvSpPr>
          <p:nvPr>
            <p:ph type="body" idx="1"/>
          </p:nvPr>
        </p:nvSpPr>
        <p:spPr>
          <a:xfrm>
            <a:off x="701041" y="4473893"/>
            <a:ext cx="5608320" cy="3660457"/>
          </a:xfrm>
          <a:prstGeom prst="rect">
            <a:avLst/>
          </a:prstGeom>
          <a:noFill/>
          <a:ln>
            <a:noFill/>
          </a:ln>
        </p:spPr>
        <p:txBody>
          <a:bodyPr spcFirstLastPara="1" wrap="square" lIns="92364" tIns="46157" rIns="92364" bIns="46157" anchor="t" anchorCtr="0">
            <a:noAutofit/>
          </a:bodyPr>
          <a:lstStyle/>
          <a:p>
            <a:pPr marL="0" indent="0"/>
            <a:endParaRPr b="0" dirty="0"/>
          </a:p>
        </p:txBody>
      </p:sp>
      <p:sp>
        <p:nvSpPr>
          <p:cNvPr id="261" name="Google Shape;261;p17:notes"/>
          <p:cNvSpPr txBox="1">
            <a:spLocks noGrp="1"/>
          </p:cNvSpPr>
          <p:nvPr>
            <p:ph type="sldNum" idx="12"/>
          </p:nvPr>
        </p:nvSpPr>
        <p:spPr>
          <a:xfrm>
            <a:off x="3970944" y="8829973"/>
            <a:ext cx="3037840" cy="466434"/>
          </a:xfrm>
          <a:prstGeom prst="rect">
            <a:avLst/>
          </a:prstGeom>
          <a:noFill/>
          <a:ln>
            <a:noFill/>
          </a:ln>
        </p:spPr>
        <p:txBody>
          <a:bodyPr spcFirstLastPara="1" wrap="square" lIns="92364" tIns="46157" rIns="92364" bIns="46157"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701041" y="4473893"/>
            <a:ext cx="5608320" cy="3660457"/>
          </a:xfrm>
          <a:prstGeom prst="rect">
            <a:avLst/>
          </a:prstGeom>
          <a:noFill/>
          <a:ln>
            <a:noFill/>
          </a:ln>
        </p:spPr>
        <p:txBody>
          <a:bodyPr spcFirstLastPara="1" wrap="square" lIns="92364" tIns="46157" rIns="92364" bIns="46157" anchor="t" anchorCtr="0">
            <a:noAutofit/>
          </a:bodyPr>
          <a:lstStyle/>
          <a:p>
            <a:pPr marL="0" indent="0"/>
            <a:endParaRPr dirty="0"/>
          </a:p>
        </p:txBody>
      </p:sp>
      <p:sp>
        <p:nvSpPr>
          <p:cNvPr id="331" name="Google Shape;331;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C1561-6D55-E949-7977-8374AF77F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8E35F-2A95-05E5-85BE-FAFCE1EA0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BFCCB-405F-A0CF-16DA-70C28F770D34}"/>
              </a:ext>
            </a:extLst>
          </p:cNvPr>
          <p:cNvSpPr>
            <a:spLocks noGrp="1"/>
          </p:cNvSpPr>
          <p:nvPr>
            <p:ph type="body" idx="1"/>
          </p:nvPr>
        </p:nvSpPr>
        <p:spPr/>
        <p:txBody>
          <a:bodyPr/>
          <a:lstStyle/>
          <a:p>
            <a:r>
              <a:rPr lang="en-US" dirty="0"/>
              <a:t> If you would like to learn more about ACCA, all are welcome to join us for our Fall Recruitment Event scheduled for Thursday, October 23</a:t>
            </a:r>
            <a:r>
              <a:rPr lang="en-US" baseline="30000" dirty="0"/>
              <a:t>rd</a:t>
            </a:r>
            <a:r>
              <a:rPr lang="en-US" dirty="0"/>
              <a:t>.  All of our teachers will be here along with industry partners so that you can learn detailed information about specific pathways offered. </a:t>
            </a:r>
          </a:p>
        </p:txBody>
      </p:sp>
      <p:sp>
        <p:nvSpPr>
          <p:cNvPr id="4" name="Slide Number Placeholder 3">
            <a:extLst>
              <a:ext uri="{FF2B5EF4-FFF2-40B4-BE49-F238E27FC236}">
                <a16:creationId xmlns:a16="http://schemas.microsoft.com/office/drawing/2014/main" id="{68908A16-0B9C-DB2B-FE27-0D574161AE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C04287-682A-49D2-8897-00CF4AF8B7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973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65EDAB63-7212-14BF-25AE-8E187896E0BC}"/>
            </a:ext>
          </a:extLst>
        </p:cNvPr>
        <p:cNvGrpSpPr/>
        <p:nvPr/>
      </p:nvGrpSpPr>
      <p:grpSpPr>
        <a:xfrm>
          <a:off x="0" y="0"/>
          <a:ext cx="0" cy="0"/>
          <a:chOff x="0" y="0"/>
          <a:chExt cx="0" cy="0"/>
        </a:xfrm>
      </p:grpSpPr>
      <p:sp>
        <p:nvSpPr>
          <p:cNvPr id="237" name="Google Shape;237;p5:notes">
            <a:extLst>
              <a:ext uri="{FF2B5EF4-FFF2-40B4-BE49-F238E27FC236}">
                <a16:creationId xmlns:a16="http://schemas.microsoft.com/office/drawing/2014/main" id="{C3A72779-FAD0-79DF-C46E-9A13E54D1678}"/>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8" name="Google Shape;238;p5:notes">
            <a:extLst>
              <a:ext uri="{FF2B5EF4-FFF2-40B4-BE49-F238E27FC236}">
                <a16:creationId xmlns:a16="http://schemas.microsoft.com/office/drawing/2014/main" id="{1A2137AC-68B9-1AA1-DAE8-AD36286A43C3}"/>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805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30" name="Google Shape;430;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EC04287-682A-49D2-8897-00CF4AF8B77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895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3" name="Google Shape;2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8" name="Google Shape;23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4B2A453F-1E7E-DAEB-CAC1-459B083C5455}"/>
            </a:ext>
          </a:extLst>
        </p:cNvPr>
        <p:cNvGrpSpPr/>
        <p:nvPr/>
      </p:nvGrpSpPr>
      <p:grpSpPr>
        <a:xfrm>
          <a:off x="0" y="0"/>
          <a:ext cx="0" cy="0"/>
          <a:chOff x="0" y="0"/>
          <a:chExt cx="0" cy="0"/>
        </a:xfrm>
      </p:grpSpPr>
      <p:sp>
        <p:nvSpPr>
          <p:cNvPr id="237" name="Google Shape;237;p5:notes">
            <a:extLst>
              <a:ext uri="{FF2B5EF4-FFF2-40B4-BE49-F238E27FC236}">
                <a16:creationId xmlns:a16="http://schemas.microsoft.com/office/drawing/2014/main" id="{352971D6-F300-45AD-580E-F524149ED932}"/>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8" name="Google Shape;238;p5:notes">
            <a:extLst>
              <a:ext uri="{FF2B5EF4-FFF2-40B4-BE49-F238E27FC236}">
                <a16:creationId xmlns:a16="http://schemas.microsoft.com/office/drawing/2014/main" id="{4A460591-5679-001C-78EB-9CCB05FADDE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63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9" name="Google Shape;27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We will now move to the </a:t>
            </a:r>
            <a:r>
              <a:rPr lang="en-US" sz="1400" b="1" dirty="0"/>
              <a:t>Discussion Items</a:t>
            </a:r>
            <a:r>
              <a:rPr lang="en-US" sz="1400" dirty="0"/>
              <a:t> on our agenda.</a:t>
            </a:r>
          </a:p>
          <a:p>
            <a:r>
              <a:rPr lang="en-US" sz="1400" dirty="0"/>
              <a:t> </a:t>
            </a:r>
          </a:p>
          <a:p>
            <a:endParaRPr lang="en-US" sz="1400" dirty="0"/>
          </a:p>
        </p:txBody>
      </p:sp>
      <p:sp>
        <p:nvSpPr>
          <p:cNvPr id="4" name="Slide Number Placeholder 3"/>
          <p:cNvSpPr>
            <a:spLocks noGrp="1"/>
          </p:cNvSpPr>
          <p:nvPr>
            <p:ph type="sldNum" sz="quarter" idx="5"/>
          </p:nvPr>
        </p:nvSpPr>
        <p:spPr/>
        <p:txBody>
          <a:bodyPr/>
          <a:lstStyle/>
          <a:p>
            <a:fld id="{AD5AD6E2-5CF6-4D83-A048-1577DD4C32B3}" type="slidenum">
              <a:rPr lang="en-US" smtClean="0"/>
              <a:t>8</a:t>
            </a:fld>
            <a:endParaRPr lang="en-US"/>
          </a:p>
        </p:txBody>
      </p:sp>
    </p:spTree>
    <p:extLst>
      <p:ext uri="{BB962C8B-B14F-4D97-AF65-F5344CB8AC3E}">
        <p14:creationId xmlns:p14="http://schemas.microsoft.com/office/powerpoint/2010/main" val="416480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731a0e1d96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g3731a0e1d9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80b0afa6c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8" name="Google Shape;618;g380b0afa6c0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3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8000"/>
              <a:buFont typeface="Calibri"/>
              <a:buNone/>
              <a:defRPr sz="8000">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rgbClr val="000000"/>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32"/>
          <p:cNvCxnSpPr/>
          <p:nvPr/>
        </p:nvCxnSpPr>
        <p:spPr>
          <a:xfrm>
            <a:off x="1207658" y="4343400"/>
            <a:ext cx="9875520" cy="0"/>
          </a:xfrm>
          <a:prstGeom prst="straightConnector1">
            <a:avLst/>
          </a:prstGeom>
          <a:noFill/>
          <a:ln w="9525" cap="flat" cmpd="sng">
            <a:solidFill>
              <a:srgbClr val="0D85AB"/>
            </a:solidFill>
            <a:prstDash val="solid"/>
            <a:round/>
            <a:headEnd type="none" w="sm" len="sm"/>
            <a:tailEnd type="none" w="sm" len="sm"/>
          </a:ln>
        </p:spPr>
      </p:cxnSp>
      <p:pic>
        <p:nvPicPr>
          <p:cNvPr id="27" name="Google Shape;27;p32"/>
          <p:cNvPicPr preferRelativeResize="0"/>
          <p:nvPr/>
        </p:nvPicPr>
        <p:blipFill rotWithShape="1">
          <a:blip r:embed="rId2">
            <a:alphaModFix/>
          </a:blip>
          <a:srcRect/>
          <a:stretch/>
        </p:blipFill>
        <p:spPr>
          <a:xfrm>
            <a:off x="4913274" y="759070"/>
            <a:ext cx="2365453" cy="13717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DDD8-C891-7122-E897-81F5AC1FAB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397E-6689-A93C-4783-8DF7EAFE7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780AB1-231D-C5EF-9A93-7BA23B0EE903}"/>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5" name="Footer Placeholder 4">
            <a:extLst>
              <a:ext uri="{FF2B5EF4-FFF2-40B4-BE49-F238E27FC236}">
                <a16:creationId xmlns:a16="http://schemas.microsoft.com/office/drawing/2014/main" id="{05A87816-FC8F-F4A6-B2F8-556190DD9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2550C-7BE3-5238-F94A-95FD7A12FEC9}"/>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270806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3043-F9AB-F90E-F0D5-0DC393211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D561E-FC3A-B5A6-4DAC-5494FD78B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1AAFC-B4C1-5406-7E7B-8B8166065D32}"/>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5" name="Footer Placeholder 4">
            <a:extLst>
              <a:ext uri="{FF2B5EF4-FFF2-40B4-BE49-F238E27FC236}">
                <a16:creationId xmlns:a16="http://schemas.microsoft.com/office/drawing/2014/main" id="{9C48ED96-B59B-D088-5DD9-4DCBC83B1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D0FC7-B24B-61D3-DFB6-7EC607A6CC2E}"/>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1347073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57A9-F31C-3D10-D903-C2062A9DF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A177C2-D260-3B0D-5199-C9FB3B0B5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DBFDE0-8FA2-1C07-CB2B-5D19C12B90C0}"/>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5" name="Footer Placeholder 4">
            <a:extLst>
              <a:ext uri="{FF2B5EF4-FFF2-40B4-BE49-F238E27FC236}">
                <a16:creationId xmlns:a16="http://schemas.microsoft.com/office/drawing/2014/main" id="{CD505E39-BFBB-7E83-0DF7-91F4D5F18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2C384-8114-5DFC-764A-56E673566AA5}"/>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364290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18C9-A430-0D67-3167-D5B9FDF5D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514AC1-4657-7F61-16B7-27CBCF0581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BEAB94-F3F1-42F7-86B0-F576CD2056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837A71-0D1F-A1C7-B680-09F5E9D9382C}"/>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6" name="Footer Placeholder 5">
            <a:extLst>
              <a:ext uri="{FF2B5EF4-FFF2-40B4-BE49-F238E27FC236}">
                <a16:creationId xmlns:a16="http://schemas.microsoft.com/office/drawing/2014/main" id="{98B33BD4-2C73-A001-8E8D-D78241B263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2D074-8770-0EA4-7386-D28CB78DA4D4}"/>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92341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86BF-410E-5264-C1E8-A9322490D2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311D67-667A-3517-4746-4471AA7404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7064F1-45E1-301E-AB38-9BEDB6F60C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3D9542-0FC4-6A3E-0BF2-54F9CAB1F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0D77F0-FFD8-AB1C-BB8E-A3797203E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E6D6B-F85B-F171-8A82-2EF4B4D95224}"/>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8" name="Footer Placeholder 7">
            <a:extLst>
              <a:ext uri="{FF2B5EF4-FFF2-40B4-BE49-F238E27FC236}">
                <a16:creationId xmlns:a16="http://schemas.microsoft.com/office/drawing/2014/main" id="{18763656-FE31-B16E-F111-0A882FB863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FA20B-C2C9-4D5E-E8F2-B2CA862CE14E}"/>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133756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537B-8A9F-E9DC-3005-4D556A72A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DD442C-A483-F799-D8F3-7B1E94845DE4}"/>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4" name="Footer Placeholder 3">
            <a:extLst>
              <a:ext uri="{FF2B5EF4-FFF2-40B4-BE49-F238E27FC236}">
                <a16:creationId xmlns:a16="http://schemas.microsoft.com/office/drawing/2014/main" id="{EB032CA6-A28E-3F88-4BAE-5F1C4BE0A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30D886-A70A-0C9F-BA5C-60193172E249}"/>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371130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2D5A9-F095-C6D1-3FFE-E6CC2C0EA431}"/>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3" name="Footer Placeholder 2">
            <a:extLst>
              <a:ext uri="{FF2B5EF4-FFF2-40B4-BE49-F238E27FC236}">
                <a16:creationId xmlns:a16="http://schemas.microsoft.com/office/drawing/2014/main" id="{BD490D40-B272-1EB8-FCB9-2D08B475C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6AD7A8-5543-8D5E-D099-F3909D047AAC}"/>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9314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082D-7E5D-2747-7DA5-1D718629B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1B28ED-F03B-26C2-9BFE-5B54C3B7BC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3C41F-9A3F-3E4B-F7B1-0B6A69FC0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0442C5-66F6-CE4E-4B5A-C877AD2E92CC}"/>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6" name="Footer Placeholder 5">
            <a:extLst>
              <a:ext uri="{FF2B5EF4-FFF2-40B4-BE49-F238E27FC236}">
                <a16:creationId xmlns:a16="http://schemas.microsoft.com/office/drawing/2014/main" id="{53F5D8AD-C325-CB87-119E-BBF99CAF0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878693-2E7A-7B1C-6FEC-D50CF0A10AC2}"/>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119491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55B1-8740-D6BF-E572-9746A9929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03C14-0EF1-E0B7-3E80-5C8A7C770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67A5C-91FF-043A-159F-96E7D6AE4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5961F-0A74-FA57-8BE8-6DF4FB3270FF}"/>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6" name="Footer Placeholder 5">
            <a:extLst>
              <a:ext uri="{FF2B5EF4-FFF2-40B4-BE49-F238E27FC236}">
                <a16:creationId xmlns:a16="http://schemas.microsoft.com/office/drawing/2014/main" id="{47978FBC-EB42-7CB0-9DD2-FC72F42E8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1DD45-FB2E-DECC-76C9-ADF44CA4CF5B}"/>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284169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E55C-9924-965C-2DB3-F0E6E59A6D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DD357D-C8E2-E1B9-8956-F5BA5D7B22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F7933-1123-3B4D-4EB7-292CC969CB4D}"/>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5" name="Footer Placeholder 4">
            <a:extLst>
              <a:ext uri="{FF2B5EF4-FFF2-40B4-BE49-F238E27FC236}">
                <a16:creationId xmlns:a16="http://schemas.microsoft.com/office/drawing/2014/main" id="{6FE0A43D-C0DB-16A8-D0CF-51D7AD772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1C5F4-E857-7F7F-CFE4-356A5010CAA7}"/>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347571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33"/>
          <p:cNvPicPr preferRelativeResize="0"/>
          <p:nvPr/>
        </p:nvPicPr>
        <p:blipFill rotWithShape="1">
          <a:blip r:embed="rId2">
            <a:alphaModFix/>
          </a:blip>
          <a:srcRect/>
          <a:stretch/>
        </p:blipFill>
        <p:spPr>
          <a:xfrm>
            <a:off x="9975559" y="689760"/>
            <a:ext cx="1185455" cy="685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C19185-E104-E134-FD2B-D9D1F3B5E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5CA657-FB86-F151-619F-3D514A32D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A97E0-1292-E1B5-6F09-8A72ED69260E}"/>
              </a:ext>
            </a:extLst>
          </p:cNvPr>
          <p:cNvSpPr>
            <a:spLocks noGrp="1"/>
          </p:cNvSpPr>
          <p:nvPr>
            <p:ph type="dt" sz="half" idx="10"/>
          </p:nvPr>
        </p:nvSpPr>
        <p:spPr/>
        <p:txBody>
          <a:bodyPr/>
          <a:lstStyle/>
          <a:p>
            <a:fld id="{438A07DE-BF7E-4DF4-8081-06DFB0433A00}" type="datetimeFigureOut">
              <a:rPr lang="en-US" smtClean="0"/>
              <a:t>10/2/2025</a:t>
            </a:fld>
            <a:endParaRPr lang="en-US"/>
          </a:p>
        </p:txBody>
      </p:sp>
      <p:sp>
        <p:nvSpPr>
          <p:cNvPr id="5" name="Footer Placeholder 4">
            <a:extLst>
              <a:ext uri="{FF2B5EF4-FFF2-40B4-BE49-F238E27FC236}">
                <a16:creationId xmlns:a16="http://schemas.microsoft.com/office/drawing/2014/main" id="{25DE42E5-FF72-DFEF-9CA2-174D8772D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48657-5662-AE66-8025-AE7F770DD717}"/>
              </a:ext>
            </a:extLst>
          </p:cNvPr>
          <p:cNvSpPr>
            <a:spLocks noGrp="1"/>
          </p:cNvSpPr>
          <p:nvPr>
            <p:ph type="sldNum" sz="quarter" idx="12"/>
          </p:nvPr>
        </p:nvSpPr>
        <p:spPr/>
        <p:txBody>
          <a:bodyPr/>
          <a:lstStyle/>
          <a:p>
            <a:fld id="{7105FAEB-8410-4796-AC9A-C203270ECCEC}" type="slidenum">
              <a:rPr lang="en-US" smtClean="0"/>
              <a:t>‹#›</a:t>
            </a:fld>
            <a:endParaRPr lang="en-US"/>
          </a:p>
        </p:txBody>
      </p:sp>
    </p:spTree>
    <p:extLst>
      <p:ext uri="{BB962C8B-B14F-4D97-AF65-F5344CB8AC3E}">
        <p14:creationId xmlns:p14="http://schemas.microsoft.com/office/powerpoint/2010/main" val="120042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0D85AB"/>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000000"/>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rgbClr val="0D85A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8776FDF-B46F-4A92-A4CE-C0A82D8D9DBD}"/>
              </a:ext>
            </a:extLst>
          </p:cNvPr>
          <p:cNvPicPr>
            <a:picLocks noChangeAspect="1"/>
          </p:cNvPicPr>
          <p:nvPr userDrawn="1"/>
        </p:nvPicPr>
        <p:blipFill>
          <a:blip r:embed="rId2"/>
          <a:stretch>
            <a:fillRect/>
          </a:stretch>
        </p:blipFill>
        <p:spPr>
          <a:xfrm>
            <a:off x="4913274" y="759070"/>
            <a:ext cx="2365453" cy="1371719"/>
          </a:xfrm>
          <a:prstGeom prst="rect">
            <a:avLst/>
          </a:prstGeom>
        </p:spPr>
      </p:pic>
    </p:spTree>
    <p:extLst>
      <p:ext uri="{BB962C8B-B14F-4D97-AF65-F5344CB8AC3E}">
        <p14:creationId xmlns:p14="http://schemas.microsoft.com/office/powerpoint/2010/main" val="332018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rgbClr val="0D85AB"/>
                </a:solidFill>
              </a:defRPr>
            </a:lvl1pPr>
          </a:lstStyle>
          <a:p>
            <a:r>
              <a:rPr lang="en-US" dirty="0"/>
              <a:t>Click to edit Master title style</a:t>
            </a:r>
          </a:p>
        </p:txBody>
      </p:sp>
      <p:sp>
        <p:nvSpPr>
          <p:cNvPr id="3" name="Content Placeholder 2"/>
          <p:cNvSpPr>
            <a:spLocks noGrp="1"/>
          </p:cNvSpPr>
          <p:nvPr>
            <p:ph idx="1"/>
          </p:nvPr>
        </p:nvSpPr>
        <p:spPr/>
        <p:txBody>
          <a:bodyPr/>
          <a:lstStyle>
            <a:lvl1pPr marL="233363" indent="-233363">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75267396-37A6-4B58-91FA-49EEEE6C05E5}"/>
              </a:ext>
            </a:extLst>
          </p:cNvPr>
          <p:cNvPicPr>
            <a:picLocks noChangeAspect="1"/>
          </p:cNvPicPr>
          <p:nvPr userDrawn="1"/>
        </p:nvPicPr>
        <p:blipFill>
          <a:blip r:embed="rId2"/>
          <a:stretch>
            <a:fillRect/>
          </a:stretch>
        </p:blipFill>
        <p:spPr>
          <a:xfrm>
            <a:off x="9975559" y="689760"/>
            <a:ext cx="1185455" cy="685800"/>
          </a:xfrm>
          <a:prstGeom prst="rect">
            <a:avLst/>
          </a:prstGeom>
        </p:spPr>
      </p:pic>
    </p:spTree>
    <p:extLst>
      <p:ext uri="{BB962C8B-B14F-4D97-AF65-F5344CB8AC3E}">
        <p14:creationId xmlns:p14="http://schemas.microsoft.com/office/powerpoint/2010/main" val="394191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52098"/>
            <a:ext cx="10058400" cy="1450757"/>
          </a:xfrm>
        </p:spPr>
        <p:txBody>
          <a:bodyPr/>
          <a:lstStyle>
            <a:lvl1pPr>
              <a:defRPr>
                <a:solidFill>
                  <a:srgbClr val="0D85AB"/>
                </a:solidFill>
              </a:defRPr>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marL="233363" indent="-233363">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1pPr marL="233363" indent="-233363">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2952B5-7A2F-4CC8-B7CE-9234E21C2837}" type="datetimeFigureOut">
              <a:rPr lang="en-US" smtClean="0"/>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60C4F0DB-EDC7-4077-85F9-E4E97D069A65}"/>
              </a:ext>
            </a:extLst>
          </p:cNvPr>
          <p:cNvPicPr>
            <a:picLocks noChangeAspect="1"/>
          </p:cNvPicPr>
          <p:nvPr userDrawn="1"/>
        </p:nvPicPr>
        <p:blipFill>
          <a:blip r:embed="rId2"/>
          <a:stretch>
            <a:fillRect/>
          </a:stretch>
        </p:blipFill>
        <p:spPr>
          <a:xfrm>
            <a:off x="9977904" y="689196"/>
            <a:ext cx="1184565" cy="685800"/>
          </a:xfrm>
          <a:prstGeom prst="rect">
            <a:avLst/>
          </a:prstGeom>
        </p:spPr>
      </p:pic>
    </p:spTree>
    <p:extLst>
      <p:ext uri="{BB962C8B-B14F-4D97-AF65-F5344CB8AC3E}">
        <p14:creationId xmlns:p14="http://schemas.microsoft.com/office/powerpoint/2010/main" val="2030983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marL="233363" indent="-233363">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marL="233363" indent="-233363">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E1DA07A-9201-4B4B-BAF2-015AFA30F520}" type="datetimeFigureOut">
              <a:rPr lang="en-US" smtClean="0"/>
              <a:t>10/2/2025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10">
            <a:extLst>
              <a:ext uri="{FF2B5EF4-FFF2-40B4-BE49-F238E27FC236}">
                <a16:creationId xmlns:a16="http://schemas.microsoft.com/office/drawing/2014/main" id="{50F650F5-4552-46E0-A6DE-5E74EC94094E}"/>
              </a:ext>
            </a:extLst>
          </p:cNvPr>
          <p:cNvPicPr>
            <a:picLocks noChangeAspect="1"/>
          </p:cNvPicPr>
          <p:nvPr userDrawn="1"/>
        </p:nvPicPr>
        <p:blipFill>
          <a:blip r:embed="rId2"/>
          <a:stretch>
            <a:fillRect/>
          </a:stretch>
        </p:blipFill>
        <p:spPr>
          <a:xfrm>
            <a:off x="9978127" y="685696"/>
            <a:ext cx="1184565" cy="685800"/>
          </a:xfrm>
          <a:prstGeom prst="rect">
            <a:avLst/>
          </a:prstGeom>
        </p:spPr>
      </p:pic>
    </p:spTree>
    <p:extLst>
      <p:ext uri="{BB962C8B-B14F-4D97-AF65-F5344CB8AC3E}">
        <p14:creationId xmlns:p14="http://schemas.microsoft.com/office/powerpoint/2010/main" val="2683108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smtClean="0"/>
              <a:t>10/2/2025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72908CA9-F809-4A95-9B49-F5EBA3884C85}"/>
              </a:ext>
            </a:extLst>
          </p:cNvPr>
          <p:cNvPicPr>
            <a:picLocks noChangeAspect="1"/>
          </p:cNvPicPr>
          <p:nvPr userDrawn="1"/>
        </p:nvPicPr>
        <p:blipFill>
          <a:blip r:embed="rId2"/>
          <a:stretch>
            <a:fillRect/>
          </a:stretch>
        </p:blipFill>
        <p:spPr>
          <a:xfrm>
            <a:off x="9940848" y="689058"/>
            <a:ext cx="1224438" cy="685800"/>
          </a:xfrm>
          <a:prstGeom prst="rect">
            <a:avLst/>
          </a:prstGeom>
        </p:spPr>
      </p:pic>
    </p:spTree>
    <p:extLst>
      <p:ext uri="{BB962C8B-B14F-4D97-AF65-F5344CB8AC3E}">
        <p14:creationId xmlns:p14="http://schemas.microsoft.com/office/powerpoint/2010/main" val="4078971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DF5F92-E675-4B36-9A60-69A962A68675}" type="datetimeFigureOut">
              <a:rPr lang="en-US" smtClean="0"/>
              <a:t>10/2/2025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pic>
        <p:nvPicPr>
          <p:cNvPr id="3" name="Picture 2" descr="A close up of a sign&#10;&#10;Description automatically generated">
            <a:extLst>
              <a:ext uri="{FF2B5EF4-FFF2-40B4-BE49-F238E27FC236}">
                <a16:creationId xmlns:a16="http://schemas.microsoft.com/office/drawing/2014/main" id="{22386B8A-95EC-4E74-A26F-0082152CFF27}"/>
              </a:ext>
            </a:extLst>
          </p:cNvPr>
          <p:cNvPicPr>
            <a:picLocks noChangeAspect="1"/>
          </p:cNvPicPr>
          <p:nvPr userDrawn="1"/>
        </p:nvPicPr>
        <p:blipFill>
          <a:blip r:embed="rId2"/>
          <a:stretch>
            <a:fillRect/>
          </a:stretch>
        </p:blipFill>
        <p:spPr>
          <a:xfrm>
            <a:off x="9892246" y="681495"/>
            <a:ext cx="1232510" cy="685800"/>
          </a:xfrm>
          <a:prstGeom prst="rect">
            <a:avLst/>
          </a:prstGeom>
        </p:spPr>
      </p:pic>
    </p:spTree>
    <p:extLst>
      <p:ext uri="{BB962C8B-B14F-4D97-AF65-F5344CB8AC3E}">
        <p14:creationId xmlns:p14="http://schemas.microsoft.com/office/powerpoint/2010/main" val="1128252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F6E2C9B-5FA2-460D-9BE7-B0812FC2A6FF}" type="datetimeFigureOut">
              <a:rPr lang="en-US" smtClean="0"/>
              <a:t>10/2/2025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8197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5133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25454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5"/>
        <p:cNvGrpSpPr/>
        <p:nvPr/>
      </p:nvGrpSpPr>
      <p:grpSpPr>
        <a:xfrm>
          <a:off x="0" y="0"/>
          <a:ext cx="0" cy="0"/>
          <a:chOff x="0" y="0"/>
          <a:chExt cx="0" cy="0"/>
        </a:xfrm>
      </p:grpSpPr>
      <p:sp>
        <p:nvSpPr>
          <p:cNvPr id="46" name="Google Shape;46;p3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35" descr="A close up of a sign&#10;&#10;Description automatically generated"/>
          <p:cNvPicPr preferRelativeResize="0"/>
          <p:nvPr/>
        </p:nvPicPr>
        <p:blipFill rotWithShape="1">
          <a:blip r:embed="rId2">
            <a:alphaModFix/>
          </a:blip>
          <a:srcRect/>
          <a:stretch/>
        </p:blipFill>
        <p:spPr>
          <a:xfrm>
            <a:off x="9892246" y="681495"/>
            <a:ext cx="1232510" cy="6858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35722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2" name="Google Shape;22;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3" name="Google Shape;23;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28538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7" name="Google Shape;47;p1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22057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61" name="Google Shape;61;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2" name="Google Shape;62;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3" name="Google Shape;63;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8651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1"/>
        <p:cNvGrpSpPr/>
        <p:nvPr/>
      </p:nvGrpSpPr>
      <p:grpSpPr>
        <a:xfrm>
          <a:off x="0" y="0"/>
          <a:ext cx="0" cy="0"/>
          <a:chOff x="0" y="0"/>
          <a:chExt cx="0" cy="0"/>
        </a:xfrm>
      </p:grpSpPr>
      <p:sp>
        <p:nvSpPr>
          <p:cNvPr id="72" name="Google Shape;72;p3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5" name="Google Shape;75;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6" name="Google Shape;76;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29248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7"/>
        <p:cNvGrpSpPr/>
        <p:nvPr/>
      </p:nvGrpSpPr>
      <p:grpSpPr>
        <a:xfrm>
          <a:off x="0" y="0"/>
          <a:ext cx="0" cy="0"/>
          <a:chOff x="0" y="0"/>
          <a:chExt cx="0" cy="0"/>
        </a:xfrm>
      </p:grpSpPr>
      <p:sp>
        <p:nvSpPr>
          <p:cNvPr id="78" name="Google Shape;78;p35"/>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1" name="Google Shape;81;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2" name="Google Shape;82;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79138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sp>
        <p:nvSpPr>
          <p:cNvPr id="19" name="Google Shape;19;p3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3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3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8000"/>
              <a:buFont typeface="Calibri"/>
              <a:buNone/>
              <a:defRPr sz="8000">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rgbClr val="000000"/>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cxnSp>
        <p:nvCxnSpPr>
          <p:cNvPr id="26" name="Google Shape;26;p32"/>
          <p:cNvCxnSpPr/>
          <p:nvPr/>
        </p:nvCxnSpPr>
        <p:spPr>
          <a:xfrm>
            <a:off x="1207658" y="4343400"/>
            <a:ext cx="9875520" cy="0"/>
          </a:xfrm>
          <a:prstGeom prst="straightConnector1">
            <a:avLst/>
          </a:prstGeom>
          <a:noFill/>
          <a:ln w="9525" cap="flat" cmpd="sng">
            <a:solidFill>
              <a:srgbClr val="0D85AB"/>
            </a:solidFill>
            <a:prstDash val="solid"/>
            <a:round/>
            <a:headEnd type="none" w="sm" len="sm"/>
            <a:tailEnd type="none" w="sm" len="sm"/>
          </a:ln>
        </p:spPr>
      </p:cxnSp>
      <p:pic>
        <p:nvPicPr>
          <p:cNvPr id="27" name="Google Shape;27;p32"/>
          <p:cNvPicPr preferRelativeResize="0"/>
          <p:nvPr/>
        </p:nvPicPr>
        <p:blipFill rotWithShape="1">
          <a:blip r:embed="rId2">
            <a:alphaModFix/>
          </a:blip>
          <a:srcRect/>
          <a:stretch/>
        </p:blipFill>
        <p:spPr>
          <a:xfrm>
            <a:off x="4913274" y="759070"/>
            <a:ext cx="2365453" cy="1371719"/>
          </a:xfrm>
          <a:prstGeom prst="rect">
            <a:avLst/>
          </a:prstGeom>
          <a:noFill/>
          <a:ln>
            <a:noFill/>
          </a:ln>
        </p:spPr>
      </p:pic>
    </p:spTree>
    <p:extLst>
      <p:ext uri="{BB962C8B-B14F-4D97-AF65-F5344CB8AC3E}">
        <p14:creationId xmlns:p14="http://schemas.microsoft.com/office/powerpoint/2010/main" val="3129427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3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3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34" name="Google Shape;34;p33"/>
          <p:cNvPicPr preferRelativeResize="0"/>
          <p:nvPr/>
        </p:nvPicPr>
        <p:blipFill rotWithShape="1">
          <a:blip r:embed="rId2">
            <a:alphaModFix/>
          </a:blip>
          <a:srcRect/>
          <a:stretch/>
        </p:blipFill>
        <p:spPr>
          <a:xfrm>
            <a:off x="9975559" y="689760"/>
            <a:ext cx="1185455" cy="685800"/>
          </a:xfrm>
          <a:prstGeom prst="rect">
            <a:avLst/>
          </a:prstGeom>
          <a:noFill/>
          <a:ln>
            <a:noFill/>
          </a:ln>
        </p:spPr>
      </p:pic>
    </p:spTree>
    <p:extLst>
      <p:ext uri="{BB962C8B-B14F-4D97-AF65-F5344CB8AC3E}">
        <p14:creationId xmlns:p14="http://schemas.microsoft.com/office/powerpoint/2010/main" val="3160732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5"/>
        <p:cNvGrpSpPr/>
        <p:nvPr/>
      </p:nvGrpSpPr>
      <p:grpSpPr>
        <a:xfrm>
          <a:off x="0" y="0"/>
          <a:ext cx="0" cy="0"/>
          <a:chOff x="0" y="0"/>
          <a:chExt cx="0" cy="0"/>
        </a:xfrm>
      </p:grpSpPr>
      <p:sp>
        <p:nvSpPr>
          <p:cNvPr id="36" name="Google Shape;36;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8" name="Google Shape;38;p3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3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0" name="Google Shape;40;p3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3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3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44" name="Google Shape;44;p34"/>
          <p:cNvPicPr preferRelativeResize="0"/>
          <p:nvPr/>
        </p:nvPicPr>
        <p:blipFill rotWithShape="1">
          <a:blip r:embed="rId2">
            <a:alphaModFix/>
          </a:blip>
          <a:srcRect/>
          <a:stretch/>
        </p:blipFill>
        <p:spPr>
          <a:xfrm>
            <a:off x="9978127" y="685696"/>
            <a:ext cx="1184565" cy="685800"/>
          </a:xfrm>
          <a:prstGeom prst="rect">
            <a:avLst/>
          </a:prstGeom>
          <a:noFill/>
          <a:ln>
            <a:noFill/>
          </a:ln>
        </p:spPr>
      </p:pic>
    </p:spTree>
    <p:extLst>
      <p:ext uri="{BB962C8B-B14F-4D97-AF65-F5344CB8AC3E}">
        <p14:creationId xmlns:p14="http://schemas.microsoft.com/office/powerpoint/2010/main" val="2422112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5"/>
        <p:cNvGrpSpPr/>
        <p:nvPr/>
      </p:nvGrpSpPr>
      <p:grpSpPr>
        <a:xfrm>
          <a:off x="0" y="0"/>
          <a:ext cx="0" cy="0"/>
          <a:chOff x="0" y="0"/>
          <a:chExt cx="0" cy="0"/>
        </a:xfrm>
      </p:grpSpPr>
      <p:sp>
        <p:nvSpPr>
          <p:cNvPr id="46" name="Google Shape;46;p3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3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3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3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3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35" descr="A close up of a sign&#10;&#10;Description automatically generated"/>
          <p:cNvPicPr preferRelativeResize="0"/>
          <p:nvPr/>
        </p:nvPicPr>
        <p:blipFill rotWithShape="1">
          <a:blip r:embed="rId2">
            <a:alphaModFix/>
          </a:blip>
          <a:srcRect/>
          <a:stretch/>
        </p:blipFill>
        <p:spPr>
          <a:xfrm>
            <a:off x="9892246" y="681495"/>
            <a:ext cx="1232510" cy="685800"/>
          </a:xfrm>
          <a:prstGeom prst="rect">
            <a:avLst/>
          </a:prstGeom>
          <a:noFill/>
          <a:ln>
            <a:noFill/>
          </a:ln>
        </p:spPr>
      </p:pic>
    </p:spTree>
    <p:extLst>
      <p:ext uri="{BB962C8B-B14F-4D97-AF65-F5344CB8AC3E}">
        <p14:creationId xmlns:p14="http://schemas.microsoft.com/office/powerpoint/2010/main" val="214605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40"/>
          <p:cNvSpPr txBox="1">
            <a:spLocks noGrp="1"/>
          </p:cNvSpPr>
          <p:nvPr>
            <p:ph type="title"/>
          </p:nvPr>
        </p:nvSpPr>
        <p:spPr>
          <a:xfrm>
            <a:off x="1097280" y="252098"/>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0"/>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40"/>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4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40"/>
          <p:cNvPicPr preferRelativeResize="0"/>
          <p:nvPr/>
        </p:nvPicPr>
        <p:blipFill rotWithShape="1">
          <a:blip r:embed="rId2">
            <a:alphaModFix/>
          </a:blip>
          <a:srcRect/>
          <a:stretch/>
        </p:blipFill>
        <p:spPr>
          <a:xfrm>
            <a:off x="9977904" y="689196"/>
            <a:ext cx="1184565" cy="6858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5"/>
        <p:cNvGrpSpPr/>
        <p:nvPr/>
      </p:nvGrpSpPr>
      <p:grpSpPr>
        <a:xfrm>
          <a:off x="0" y="0"/>
          <a:ext cx="0" cy="0"/>
          <a:chOff x="0" y="0"/>
          <a:chExt cx="0" cy="0"/>
        </a:xfrm>
      </p:grpSpPr>
      <p:sp>
        <p:nvSpPr>
          <p:cNvPr id="76" name="Google Shape;76;p43"/>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43"/>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43"/>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 name="Google Shape;79;p43"/>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0" name="Google Shape;80;p43"/>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1" name="Google Shape;81;p4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41319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4"/>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20576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4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4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45"/>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5"/>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5" name="Google Shape;95;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6" name="Google Shape;96;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7" name="Google Shape;97;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35514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318"/>
        <p:cNvGrpSpPr/>
        <p:nvPr/>
      </p:nvGrpSpPr>
      <p:grpSpPr>
        <a:xfrm>
          <a:off x="0" y="0"/>
          <a:ext cx="0" cy="0"/>
          <a:chOff x="0" y="0"/>
          <a:chExt cx="0" cy="0"/>
        </a:xfrm>
      </p:grpSpPr>
      <p:sp>
        <p:nvSpPr>
          <p:cNvPr id="319" name="Google Shape;319;p47"/>
          <p:cNvSpPr>
            <a:spLocks noGrp="1"/>
          </p:cNvSpPr>
          <p:nvPr>
            <p:ph type="pic" idx="2"/>
          </p:nvPr>
        </p:nvSpPr>
        <p:spPr>
          <a:xfrm>
            <a:off x="0" y="-178905"/>
            <a:ext cx="12192000" cy="6858000"/>
          </a:xfrm>
          <a:prstGeom prst="rect">
            <a:avLst/>
          </a:prstGeom>
          <a:noFill/>
          <a:ln>
            <a:noFill/>
          </a:ln>
        </p:spPr>
        <p:txBody>
          <a:bodyPr/>
          <a:lstStyle/>
          <a:p>
            <a:endParaRPr lang="en-US"/>
          </a:p>
        </p:txBody>
      </p:sp>
    </p:spTree>
    <p:extLst>
      <p:ext uri="{BB962C8B-B14F-4D97-AF65-F5344CB8AC3E}">
        <p14:creationId xmlns:p14="http://schemas.microsoft.com/office/powerpoint/2010/main" val="19416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29"/>
        <p:cNvGrpSpPr/>
        <p:nvPr/>
      </p:nvGrpSpPr>
      <p:grpSpPr>
        <a:xfrm>
          <a:off x="0" y="0"/>
          <a:ext cx="0" cy="0"/>
          <a:chOff x="0" y="0"/>
          <a:chExt cx="0" cy="0"/>
        </a:xfrm>
      </p:grpSpPr>
      <p:sp>
        <p:nvSpPr>
          <p:cNvPr id="330" name="Google Shape;330;p4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4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2" name="Google Shape;332;p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3" name="Google Shape;333;p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1808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6"/>
        <p:cNvGrpSpPr/>
        <p:nvPr/>
      </p:nvGrpSpPr>
      <p:grpSpPr>
        <a:xfrm>
          <a:off x="0" y="0"/>
          <a:ext cx="0" cy="0"/>
          <a:chOff x="0" y="0"/>
          <a:chExt cx="0" cy="0"/>
        </a:xfrm>
      </p:grpSpPr>
      <p:sp>
        <p:nvSpPr>
          <p:cNvPr id="337" name="Google Shape;337;p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2236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0"/>
        <p:cNvGrpSpPr/>
        <p:nvPr/>
      </p:nvGrpSpPr>
      <p:grpSpPr>
        <a:xfrm>
          <a:off x="0" y="0"/>
          <a:ext cx="0" cy="0"/>
          <a:chOff x="0" y="0"/>
          <a:chExt cx="0" cy="0"/>
        </a:xfrm>
      </p:grpSpPr>
      <p:sp>
        <p:nvSpPr>
          <p:cNvPr id="341" name="Google Shape;341;p51"/>
          <p:cNvSpPr/>
          <p:nvPr/>
        </p:nvSpPr>
        <p:spPr>
          <a:xfrm>
            <a:off x="-37650" y="6119113"/>
            <a:ext cx="11353800" cy="586800"/>
          </a:xfrm>
          <a:prstGeom prst="rect">
            <a:avLst/>
          </a:prstGeom>
          <a:solidFill>
            <a:srgbClr val="D803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2" name="Google Shape;342;p51"/>
          <p:cNvSpPr txBox="1">
            <a:spLocks noGrp="1"/>
          </p:cNvSpPr>
          <p:nvPr>
            <p:ph type="subTitle" idx="1"/>
          </p:nvPr>
        </p:nvSpPr>
        <p:spPr>
          <a:xfrm>
            <a:off x="876300" y="3747596"/>
            <a:ext cx="9144000" cy="165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3" name="Google Shape;343;p51"/>
          <p:cNvSpPr txBox="1">
            <a:spLocks noGrp="1"/>
          </p:cNvSpPr>
          <p:nvPr>
            <p:ph type="dt" idx="10"/>
          </p:nvPr>
        </p:nvSpPr>
        <p:spPr>
          <a:xfrm>
            <a:off x="647700" y="6239192"/>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51"/>
          <p:cNvSpPr txBox="1">
            <a:spLocks noGrp="1"/>
          </p:cNvSpPr>
          <p:nvPr>
            <p:ph type="ftr" idx="11"/>
          </p:nvPr>
        </p:nvSpPr>
        <p:spPr>
          <a:xfrm>
            <a:off x="3878285" y="6228778"/>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1"/>
          <p:cNvSpPr txBox="1">
            <a:spLocks noGrp="1"/>
          </p:cNvSpPr>
          <p:nvPr>
            <p:ph type="sldNum" idx="12"/>
          </p:nvPr>
        </p:nvSpPr>
        <p:spPr>
          <a:xfrm>
            <a:off x="8480470" y="6239192"/>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cxnSp>
        <p:nvCxnSpPr>
          <p:cNvPr id="346" name="Google Shape;346;p51"/>
          <p:cNvCxnSpPr/>
          <p:nvPr/>
        </p:nvCxnSpPr>
        <p:spPr>
          <a:xfrm>
            <a:off x="876300" y="3609228"/>
            <a:ext cx="10439400" cy="0"/>
          </a:xfrm>
          <a:prstGeom prst="straightConnector1">
            <a:avLst/>
          </a:prstGeom>
          <a:noFill/>
          <a:ln w="12700" cap="flat" cmpd="sng">
            <a:solidFill>
              <a:schemeClr val="dk1"/>
            </a:solidFill>
            <a:prstDash val="solid"/>
            <a:miter lim="800000"/>
            <a:headEnd type="none" w="sm" len="sm"/>
            <a:tailEnd type="none" w="sm" len="sm"/>
          </a:ln>
        </p:spPr>
      </p:cxnSp>
      <p:cxnSp>
        <p:nvCxnSpPr>
          <p:cNvPr id="347" name="Google Shape;347;p51"/>
          <p:cNvCxnSpPr/>
          <p:nvPr/>
        </p:nvCxnSpPr>
        <p:spPr>
          <a:xfrm>
            <a:off x="784270" y="974580"/>
            <a:ext cx="10439400" cy="0"/>
          </a:xfrm>
          <a:prstGeom prst="straightConnector1">
            <a:avLst/>
          </a:prstGeom>
          <a:noFill/>
          <a:ln w="127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506582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8"/>
        <p:cNvGrpSpPr/>
        <p:nvPr/>
      </p:nvGrpSpPr>
      <p:grpSpPr>
        <a:xfrm>
          <a:off x="0" y="0"/>
          <a:ext cx="0" cy="0"/>
          <a:chOff x="0" y="0"/>
          <a:chExt cx="0" cy="0"/>
        </a:xfrm>
      </p:grpSpPr>
      <p:sp>
        <p:nvSpPr>
          <p:cNvPr id="349" name="Google Shape;349;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lay"/>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0" name="Google Shape;350;p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p52"/>
          <p:cNvSpPr/>
          <p:nvPr/>
        </p:nvSpPr>
        <p:spPr>
          <a:xfrm>
            <a:off x="6869430" y="2112219"/>
            <a:ext cx="4446300" cy="1091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52"/>
          <p:cNvSpPr txBox="1"/>
          <p:nvPr/>
        </p:nvSpPr>
        <p:spPr>
          <a:xfrm>
            <a:off x="7115890" y="2504164"/>
            <a:ext cx="12234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Play"/>
                <a:ea typeface="Play"/>
                <a:cs typeface="Play"/>
                <a:sym typeface="Play"/>
              </a:rPr>
              <a:t>01. Content</a:t>
            </a:r>
            <a:endParaRPr/>
          </a:p>
        </p:txBody>
      </p:sp>
      <p:sp>
        <p:nvSpPr>
          <p:cNvPr id="355" name="Google Shape;355;p52"/>
          <p:cNvSpPr/>
          <p:nvPr/>
        </p:nvSpPr>
        <p:spPr>
          <a:xfrm>
            <a:off x="9245520" y="2417634"/>
            <a:ext cx="1823700" cy="480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100">
                <a:solidFill>
                  <a:schemeClr val="dk1"/>
                </a:solidFill>
                <a:latin typeface="Play"/>
                <a:ea typeface="Play"/>
                <a:cs typeface="Play"/>
                <a:sym typeface="Play"/>
              </a:rPr>
              <a:t>Arcu risus quis varius quam quisque id diam velolutpat.</a:t>
            </a:r>
            <a:endParaRPr/>
          </a:p>
        </p:txBody>
      </p:sp>
      <p:sp>
        <p:nvSpPr>
          <p:cNvPr id="356" name="Google Shape;356;p52"/>
          <p:cNvSpPr/>
          <p:nvPr/>
        </p:nvSpPr>
        <p:spPr>
          <a:xfrm>
            <a:off x="6869430" y="3383216"/>
            <a:ext cx="4446300" cy="1091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52"/>
          <p:cNvSpPr txBox="1"/>
          <p:nvPr/>
        </p:nvSpPr>
        <p:spPr>
          <a:xfrm>
            <a:off x="7115890" y="3775161"/>
            <a:ext cx="12234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Play"/>
                <a:ea typeface="Play"/>
                <a:cs typeface="Play"/>
                <a:sym typeface="Play"/>
              </a:rPr>
              <a:t>02. Content</a:t>
            </a:r>
            <a:endParaRPr/>
          </a:p>
        </p:txBody>
      </p:sp>
      <p:sp>
        <p:nvSpPr>
          <p:cNvPr id="358" name="Google Shape;358;p52"/>
          <p:cNvSpPr/>
          <p:nvPr/>
        </p:nvSpPr>
        <p:spPr>
          <a:xfrm>
            <a:off x="9245520" y="3688631"/>
            <a:ext cx="1823700" cy="480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100">
                <a:solidFill>
                  <a:schemeClr val="dk1"/>
                </a:solidFill>
                <a:latin typeface="Play"/>
                <a:ea typeface="Play"/>
                <a:cs typeface="Play"/>
                <a:sym typeface="Play"/>
              </a:rPr>
              <a:t>Arcu risus quis varius quam quisque id diam velolutpat.</a:t>
            </a:r>
            <a:endParaRPr/>
          </a:p>
        </p:txBody>
      </p:sp>
      <p:sp>
        <p:nvSpPr>
          <p:cNvPr id="359" name="Google Shape;359;p52"/>
          <p:cNvSpPr/>
          <p:nvPr/>
        </p:nvSpPr>
        <p:spPr>
          <a:xfrm>
            <a:off x="6869430" y="4654214"/>
            <a:ext cx="4446300" cy="1091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52"/>
          <p:cNvSpPr txBox="1"/>
          <p:nvPr/>
        </p:nvSpPr>
        <p:spPr>
          <a:xfrm>
            <a:off x="7115890" y="5046159"/>
            <a:ext cx="12234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Play"/>
                <a:ea typeface="Play"/>
                <a:cs typeface="Play"/>
                <a:sym typeface="Play"/>
              </a:rPr>
              <a:t>03. Content</a:t>
            </a:r>
            <a:endParaRPr/>
          </a:p>
        </p:txBody>
      </p:sp>
      <p:sp>
        <p:nvSpPr>
          <p:cNvPr id="361" name="Google Shape;361;p52"/>
          <p:cNvSpPr/>
          <p:nvPr/>
        </p:nvSpPr>
        <p:spPr>
          <a:xfrm>
            <a:off x="9245520" y="4959629"/>
            <a:ext cx="1823700" cy="480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100">
                <a:solidFill>
                  <a:schemeClr val="dk1"/>
                </a:solidFill>
                <a:latin typeface="Play"/>
                <a:ea typeface="Play"/>
                <a:cs typeface="Play"/>
                <a:sym typeface="Play"/>
              </a:rPr>
              <a:t>Arcu risus quis varius quam quisque id diam velolutpat.</a:t>
            </a:r>
            <a:endParaRPr/>
          </a:p>
        </p:txBody>
      </p:sp>
      <p:sp>
        <p:nvSpPr>
          <p:cNvPr id="362" name="Google Shape;362;p52"/>
          <p:cNvSpPr/>
          <p:nvPr/>
        </p:nvSpPr>
        <p:spPr>
          <a:xfrm>
            <a:off x="876300" y="2634717"/>
            <a:ext cx="4251900" cy="8016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chemeClr val="dk1"/>
                </a:solidFill>
                <a:latin typeface="Play"/>
                <a:ea typeface="Play"/>
                <a:cs typeface="Play"/>
                <a:sym typeface="Play"/>
              </a:rPr>
              <a:t>Laoreet suspendisse interdum consectetur libero id faucibus nisl tincidunt. Arcu risus quis varius quam quisque id diam vel. Volutpat consequat mauris nunc congue nisi vitae. </a:t>
            </a:r>
            <a:endParaRPr/>
          </a:p>
        </p:txBody>
      </p:sp>
      <p:sp>
        <p:nvSpPr>
          <p:cNvPr id="363" name="Google Shape;363;p52"/>
          <p:cNvSpPr txBox="1"/>
          <p:nvPr/>
        </p:nvSpPr>
        <p:spPr>
          <a:xfrm>
            <a:off x="1142579" y="4790957"/>
            <a:ext cx="980100" cy="4926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00">
                <a:solidFill>
                  <a:schemeClr val="dk1"/>
                </a:solidFill>
                <a:latin typeface="Play"/>
                <a:ea typeface="Play"/>
                <a:cs typeface="Play"/>
                <a:sym typeface="Play"/>
              </a:rPr>
              <a:t>0.3 Content</a:t>
            </a:r>
            <a:endParaRPr/>
          </a:p>
        </p:txBody>
      </p:sp>
      <p:cxnSp>
        <p:nvCxnSpPr>
          <p:cNvPr id="364" name="Google Shape;364;p52"/>
          <p:cNvCxnSpPr/>
          <p:nvPr/>
        </p:nvCxnSpPr>
        <p:spPr>
          <a:xfrm>
            <a:off x="876300" y="5181600"/>
            <a:ext cx="1512600" cy="0"/>
          </a:xfrm>
          <a:prstGeom prst="straightConnector1">
            <a:avLst/>
          </a:prstGeom>
          <a:noFill/>
          <a:ln w="12700" cap="flat" cmpd="sng">
            <a:solidFill>
              <a:schemeClr val="dk1"/>
            </a:solidFill>
            <a:prstDash val="solid"/>
            <a:miter lim="800000"/>
            <a:headEnd type="none" w="sm" len="sm"/>
            <a:tailEnd type="none" w="sm" len="sm"/>
          </a:ln>
        </p:spPr>
      </p:cxnSp>
      <p:cxnSp>
        <p:nvCxnSpPr>
          <p:cNvPr id="365" name="Google Shape;365;p52"/>
          <p:cNvCxnSpPr/>
          <p:nvPr/>
        </p:nvCxnSpPr>
        <p:spPr>
          <a:xfrm>
            <a:off x="876300" y="4646535"/>
            <a:ext cx="1512600" cy="0"/>
          </a:xfrm>
          <a:prstGeom prst="straightConnector1">
            <a:avLst/>
          </a:prstGeom>
          <a:noFill/>
          <a:ln w="127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045774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6"/>
        <p:cNvGrpSpPr/>
        <p:nvPr/>
      </p:nvGrpSpPr>
      <p:grpSpPr>
        <a:xfrm>
          <a:off x="0" y="0"/>
          <a:ext cx="0" cy="0"/>
          <a:chOff x="0" y="0"/>
          <a:chExt cx="0" cy="0"/>
        </a:xfrm>
      </p:grpSpPr>
      <p:sp>
        <p:nvSpPr>
          <p:cNvPr id="367" name="Google Shape;367;p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370" name="Google Shape;370;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19426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71"/>
        <p:cNvGrpSpPr/>
        <p:nvPr/>
      </p:nvGrpSpPr>
      <p:grpSpPr>
        <a:xfrm>
          <a:off x="0" y="0"/>
          <a:ext cx="0" cy="0"/>
          <a:chOff x="0" y="0"/>
          <a:chExt cx="0" cy="0"/>
        </a:xfrm>
      </p:grpSpPr>
      <p:sp>
        <p:nvSpPr>
          <p:cNvPr id="372" name="Google Shape;372;p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5" name="Google Shape;375;p54"/>
          <p:cNvSpPr txBox="1"/>
          <p:nvPr/>
        </p:nvSpPr>
        <p:spPr>
          <a:xfrm>
            <a:off x="436205" y="89999"/>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Play"/>
              <a:buNone/>
            </a:pPr>
            <a:r>
              <a:rPr lang="en-US" sz="4400" b="1">
                <a:solidFill>
                  <a:schemeClr val="dk1"/>
                </a:solidFill>
                <a:latin typeface="Play"/>
                <a:ea typeface="Play"/>
                <a:cs typeface="Play"/>
                <a:sym typeface="Play"/>
              </a:rPr>
              <a:t>Key Takeaways</a:t>
            </a:r>
            <a:endParaRPr/>
          </a:p>
        </p:txBody>
      </p:sp>
      <p:cxnSp>
        <p:nvCxnSpPr>
          <p:cNvPr id="376" name="Google Shape;376;p54"/>
          <p:cNvCxnSpPr/>
          <p:nvPr/>
        </p:nvCxnSpPr>
        <p:spPr>
          <a:xfrm>
            <a:off x="512406" y="5526840"/>
            <a:ext cx="10439400" cy="0"/>
          </a:xfrm>
          <a:prstGeom prst="straightConnector1">
            <a:avLst/>
          </a:prstGeom>
          <a:noFill/>
          <a:ln w="12700" cap="flat" cmpd="sng">
            <a:solidFill>
              <a:schemeClr val="dk1"/>
            </a:solidFill>
            <a:prstDash val="solid"/>
            <a:miter lim="800000"/>
            <a:headEnd type="none" w="sm" len="sm"/>
            <a:tailEnd type="none" w="sm" len="sm"/>
          </a:ln>
        </p:spPr>
      </p:cxnSp>
      <p:cxnSp>
        <p:nvCxnSpPr>
          <p:cNvPr id="377" name="Google Shape;377;p54"/>
          <p:cNvCxnSpPr/>
          <p:nvPr/>
        </p:nvCxnSpPr>
        <p:spPr>
          <a:xfrm>
            <a:off x="512406" y="4515592"/>
            <a:ext cx="10439400" cy="0"/>
          </a:xfrm>
          <a:prstGeom prst="straightConnector1">
            <a:avLst/>
          </a:prstGeom>
          <a:noFill/>
          <a:ln w="12700" cap="flat" cmpd="sng">
            <a:solidFill>
              <a:schemeClr val="dk1"/>
            </a:solidFill>
            <a:prstDash val="solid"/>
            <a:miter lim="800000"/>
            <a:headEnd type="none" w="sm" len="sm"/>
            <a:tailEnd type="none" w="sm" len="sm"/>
          </a:ln>
        </p:spPr>
      </p:cxnSp>
      <p:cxnSp>
        <p:nvCxnSpPr>
          <p:cNvPr id="378" name="Google Shape;378;p54"/>
          <p:cNvCxnSpPr/>
          <p:nvPr/>
        </p:nvCxnSpPr>
        <p:spPr>
          <a:xfrm>
            <a:off x="512406" y="3504345"/>
            <a:ext cx="10439400" cy="0"/>
          </a:xfrm>
          <a:prstGeom prst="straightConnector1">
            <a:avLst/>
          </a:prstGeom>
          <a:noFill/>
          <a:ln w="12700" cap="flat" cmpd="sng">
            <a:solidFill>
              <a:schemeClr val="dk1"/>
            </a:solidFill>
            <a:prstDash val="solid"/>
            <a:miter lim="800000"/>
            <a:headEnd type="none" w="sm" len="sm"/>
            <a:tailEnd type="none" w="sm" len="sm"/>
          </a:ln>
        </p:spPr>
      </p:cxnSp>
      <p:cxnSp>
        <p:nvCxnSpPr>
          <p:cNvPr id="379" name="Google Shape;379;p54"/>
          <p:cNvCxnSpPr/>
          <p:nvPr/>
        </p:nvCxnSpPr>
        <p:spPr>
          <a:xfrm>
            <a:off x="512406" y="2493098"/>
            <a:ext cx="10439400" cy="0"/>
          </a:xfrm>
          <a:prstGeom prst="straightConnector1">
            <a:avLst/>
          </a:prstGeom>
          <a:noFill/>
          <a:ln w="12700" cap="flat" cmpd="sng">
            <a:solidFill>
              <a:schemeClr val="dk1"/>
            </a:solidFill>
            <a:prstDash val="solid"/>
            <a:miter lim="800000"/>
            <a:headEnd type="none" w="sm" len="sm"/>
            <a:tailEnd type="none" w="sm" len="sm"/>
          </a:ln>
        </p:spPr>
      </p:cxnSp>
      <p:sp>
        <p:nvSpPr>
          <p:cNvPr id="380" name="Google Shape;380;p54"/>
          <p:cNvSpPr txBox="1"/>
          <p:nvPr/>
        </p:nvSpPr>
        <p:spPr>
          <a:xfrm>
            <a:off x="512407" y="2788024"/>
            <a:ext cx="1812900" cy="861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a:solidFill>
                  <a:schemeClr val="dk1"/>
                </a:solidFill>
                <a:latin typeface="Karla Medium"/>
                <a:ea typeface="Karla Medium"/>
                <a:cs typeface="Karla Medium"/>
                <a:sym typeface="Karla Medium"/>
              </a:rPr>
              <a:t>01. Point #1</a:t>
            </a:r>
            <a:endParaRPr/>
          </a:p>
        </p:txBody>
      </p:sp>
      <p:sp>
        <p:nvSpPr>
          <p:cNvPr id="381" name="Google Shape;381;p54"/>
          <p:cNvSpPr/>
          <p:nvPr/>
        </p:nvSpPr>
        <p:spPr>
          <a:xfrm>
            <a:off x="5732105" y="2736438"/>
            <a:ext cx="5219700" cy="524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chemeClr val="dk1"/>
                </a:solidFill>
                <a:latin typeface="Karla"/>
                <a:ea typeface="Karla"/>
                <a:cs typeface="Karla"/>
                <a:sym typeface="Karla"/>
              </a:rPr>
              <a:t>Laoreet suspendisse interdum consectetur libero id faucibus nisl tincidut arcu risus quis varius quam quisque id diam velolutpat consequat mauris.</a:t>
            </a:r>
            <a:endParaRPr/>
          </a:p>
        </p:txBody>
      </p:sp>
      <p:sp>
        <p:nvSpPr>
          <p:cNvPr id="382" name="Google Shape;382;p54"/>
          <p:cNvSpPr txBox="1"/>
          <p:nvPr/>
        </p:nvSpPr>
        <p:spPr>
          <a:xfrm>
            <a:off x="512407" y="3783538"/>
            <a:ext cx="1992600" cy="4311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a:solidFill>
                  <a:schemeClr val="dk1"/>
                </a:solidFill>
                <a:latin typeface="Karla Medium"/>
                <a:ea typeface="Karla Medium"/>
                <a:cs typeface="Karla Medium"/>
                <a:sym typeface="Karla Medium"/>
              </a:rPr>
              <a:t>02. Point #2</a:t>
            </a:r>
            <a:endParaRPr/>
          </a:p>
        </p:txBody>
      </p:sp>
      <p:sp>
        <p:nvSpPr>
          <p:cNvPr id="383" name="Google Shape;383;p54"/>
          <p:cNvSpPr/>
          <p:nvPr/>
        </p:nvSpPr>
        <p:spPr>
          <a:xfrm>
            <a:off x="5732105" y="3747685"/>
            <a:ext cx="5219700" cy="524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chemeClr val="dk1"/>
                </a:solidFill>
                <a:latin typeface="Karla"/>
                <a:ea typeface="Karla"/>
                <a:cs typeface="Karla"/>
                <a:sym typeface="Karla"/>
              </a:rPr>
              <a:t>Laoreet suspendisse interdum consectetur libero id faucibus nisl tincidut arcu risus quis varius quam quisque id diam velolutpat consequat mauris.</a:t>
            </a:r>
            <a:endParaRPr/>
          </a:p>
        </p:txBody>
      </p:sp>
      <p:sp>
        <p:nvSpPr>
          <p:cNvPr id="384" name="Google Shape;384;p54"/>
          <p:cNvSpPr txBox="1"/>
          <p:nvPr/>
        </p:nvSpPr>
        <p:spPr>
          <a:xfrm>
            <a:off x="512408" y="4805772"/>
            <a:ext cx="2002200" cy="4311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a:solidFill>
                  <a:schemeClr val="dk1"/>
                </a:solidFill>
                <a:latin typeface="Karla Medium"/>
                <a:ea typeface="Karla Medium"/>
                <a:cs typeface="Karla Medium"/>
                <a:sym typeface="Karla Medium"/>
              </a:rPr>
              <a:t>03. Point #3</a:t>
            </a:r>
            <a:endParaRPr/>
          </a:p>
        </p:txBody>
      </p:sp>
      <p:sp>
        <p:nvSpPr>
          <p:cNvPr id="385" name="Google Shape;385;p54"/>
          <p:cNvSpPr/>
          <p:nvPr/>
        </p:nvSpPr>
        <p:spPr>
          <a:xfrm>
            <a:off x="5732105" y="4758932"/>
            <a:ext cx="5219700" cy="524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200">
                <a:solidFill>
                  <a:schemeClr val="dk1"/>
                </a:solidFill>
                <a:latin typeface="Karla"/>
                <a:ea typeface="Karla"/>
                <a:cs typeface="Karla"/>
                <a:sym typeface="Karla"/>
              </a:rPr>
              <a:t>Laoreet suspendisse interdum consectetur libero id faucibus nisl tincidut arcu risus quis varius quam quisque id diam velolutpat consequat mauris.</a:t>
            </a:r>
            <a:endParaRPr/>
          </a:p>
        </p:txBody>
      </p:sp>
    </p:spTree>
    <p:extLst>
      <p:ext uri="{BB962C8B-B14F-4D97-AF65-F5344CB8AC3E}">
        <p14:creationId xmlns:p14="http://schemas.microsoft.com/office/powerpoint/2010/main" val="340630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4800"/>
              <a:buFont typeface="Calibri"/>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41" descr="A close up of a sign&#10;&#10;Description automatically generated"/>
          <p:cNvPicPr preferRelativeResize="0"/>
          <p:nvPr/>
        </p:nvPicPr>
        <p:blipFill rotWithShape="1">
          <a:blip r:embed="rId2">
            <a:alphaModFix/>
          </a:blip>
          <a:srcRect/>
          <a:stretch/>
        </p:blipFill>
        <p:spPr>
          <a:xfrm>
            <a:off x="9940848" y="689058"/>
            <a:ext cx="1224438" cy="6858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2"/>
        <p:cNvGrpSpPr/>
        <p:nvPr/>
      </p:nvGrpSpPr>
      <p:grpSpPr>
        <a:xfrm>
          <a:off x="0" y="0"/>
          <a:ext cx="0" cy="0"/>
          <a:chOff x="0" y="0"/>
          <a:chExt cx="0" cy="0"/>
        </a:xfrm>
      </p:grpSpPr>
      <p:sp>
        <p:nvSpPr>
          <p:cNvPr id="393" name="Google Shape;393;p5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5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95" name="Google Shape;395;p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943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8"/>
        <p:cNvGrpSpPr/>
        <p:nvPr/>
      </p:nvGrpSpPr>
      <p:grpSpPr>
        <a:xfrm>
          <a:off x="0" y="0"/>
          <a:ext cx="0" cy="0"/>
          <a:chOff x="0" y="0"/>
          <a:chExt cx="0" cy="0"/>
        </a:xfrm>
      </p:grpSpPr>
      <p:sp>
        <p:nvSpPr>
          <p:cNvPr id="399" name="Google Shape;399;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5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5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7325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05"/>
        <p:cNvGrpSpPr/>
        <p:nvPr/>
      </p:nvGrpSpPr>
      <p:grpSpPr>
        <a:xfrm>
          <a:off x="0" y="0"/>
          <a:ext cx="0" cy="0"/>
          <a:chOff x="0" y="0"/>
          <a:chExt cx="0" cy="0"/>
        </a:xfrm>
      </p:grpSpPr>
      <p:sp>
        <p:nvSpPr>
          <p:cNvPr id="406" name="Google Shape;406;p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58"/>
          <p:cNvSpPr>
            <a:spLocks noGrp="1"/>
          </p:cNvSpPr>
          <p:nvPr>
            <p:ph type="pic" idx="2"/>
          </p:nvPr>
        </p:nvSpPr>
        <p:spPr>
          <a:xfrm>
            <a:off x="5183188" y="987425"/>
            <a:ext cx="6172200" cy="4873500"/>
          </a:xfrm>
          <a:prstGeom prst="rect">
            <a:avLst/>
          </a:prstGeom>
          <a:noFill/>
          <a:ln>
            <a:noFill/>
          </a:ln>
        </p:spPr>
      </p:sp>
      <p:sp>
        <p:nvSpPr>
          <p:cNvPr id="408" name="Google Shape;408;p5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9" name="Google Shape;409;p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8998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12"/>
        <p:cNvGrpSpPr/>
        <p:nvPr/>
      </p:nvGrpSpPr>
      <p:grpSpPr>
        <a:xfrm>
          <a:off x="0" y="0"/>
          <a:ext cx="0" cy="0"/>
          <a:chOff x="0" y="0"/>
          <a:chExt cx="0" cy="0"/>
        </a:xfrm>
      </p:grpSpPr>
      <p:sp>
        <p:nvSpPr>
          <p:cNvPr id="413" name="Google Shape;413;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9870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18"/>
        <p:cNvGrpSpPr/>
        <p:nvPr/>
      </p:nvGrpSpPr>
      <p:grpSpPr>
        <a:xfrm>
          <a:off x="0" y="0"/>
          <a:ext cx="0" cy="0"/>
          <a:chOff x="0" y="0"/>
          <a:chExt cx="0" cy="0"/>
        </a:xfrm>
      </p:grpSpPr>
      <p:sp>
        <p:nvSpPr>
          <p:cNvPr id="419" name="Google Shape;419;p6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6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Poppins"/>
                <a:ea typeface="Poppins"/>
                <a:cs typeface="Poppins"/>
                <a:sym typeface="Poppins"/>
              </a:defRPr>
            </a:lvl1pPr>
            <a:lvl2pPr marL="0" lvl="1" indent="0" algn="r">
              <a:spcBef>
                <a:spcPts val="0"/>
              </a:spcBef>
              <a:buNone/>
              <a:defRPr sz="1200">
                <a:solidFill>
                  <a:schemeClr val="lt1"/>
                </a:solidFill>
                <a:latin typeface="Poppins"/>
                <a:ea typeface="Poppins"/>
                <a:cs typeface="Poppins"/>
                <a:sym typeface="Poppins"/>
              </a:defRPr>
            </a:lvl2pPr>
            <a:lvl3pPr marL="0" lvl="2" indent="0" algn="r">
              <a:spcBef>
                <a:spcPts val="0"/>
              </a:spcBef>
              <a:buNone/>
              <a:defRPr sz="1200">
                <a:solidFill>
                  <a:schemeClr val="lt1"/>
                </a:solidFill>
                <a:latin typeface="Poppins"/>
                <a:ea typeface="Poppins"/>
                <a:cs typeface="Poppins"/>
                <a:sym typeface="Poppins"/>
              </a:defRPr>
            </a:lvl3pPr>
            <a:lvl4pPr marL="0" lvl="3" indent="0" algn="r">
              <a:spcBef>
                <a:spcPts val="0"/>
              </a:spcBef>
              <a:buNone/>
              <a:defRPr sz="1200">
                <a:solidFill>
                  <a:schemeClr val="lt1"/>
                </a:solidFill>
                <a:latin typeface="Poppins"/>
                <a:ea typeface="Poppins"/>
                <a:cs typeface="Poppins"/>
                <a:sym typeface="Poppins"/>
              </a:defRPr>
            </a:lvl4pPr>
            <a:lvl5pPr marL="0" lvl="4" indent="0" algn="r">
              <a:spcBef>
                <a:spcPts val="0"/>
              </a:spcBef>
              <a:buNone/>
              <a:defRPr sz="1200">
                <a:solidFill>
                  <a:schemeClr val="lt1"/>
                </a:solidFill>
                <a:latin typeface="Poppins"/>
                <a:ea typeface="Poppins"/>
                <a:cs typeface="Poppins"/>
                <a:sym typeface="Poppins"/>
              </a:defRPr>
            </a:lvl5pPr>
            <a:lvl6pPr marL="0" lvl="5" indent="0" algn="r">
              <a:spcBef>
                <a:spcPts val="0"/>
              </a:spcBef>
              <a:buNone/>
              <a:defRPr sz="1200">
                <a:solidFill>
                  <a:schemeClr val="lt1"/>
                </a:solidFill>
                <a:latin typeface="Poppins"/>
                <a:ea typeface="Poppins"/>
                <a:cs typeface="Poppins"/>
                <a:sym typeface="Poppins"/>
              </a:defRPr>
            </a:lvl6pPr>
            <a:lvl7pPr marL="0" lvl="6" indent="0" algn="r">
              <a:spcBef>
                <a:spcPts val="0"/>
              </a:spcBef>
              <a:buNone/>
              <a:defRPr sz="1200">
                <a:solidFill>
                  <a:schemeClr val="lt1"/>
                </a:solidFill>
                <a:latin typeface="Poppins"/>
                <a:ea typeface="Poppins"/>
                <a:cs typeface="Poppins"/>
                <a:sym typeface="Poppins"/>
              </a:defRPr>
            </a:lvl7pPr>
            <a:lvl8pPr marL="0" lvl="7" indent="0" algn="r">
              <a:spcBef>
                <a:spcPts val="0"/>
              </a:spcBef>
              <a:buNone/>
              <a:defRPr sz="1200">
                <a:solidFill>
                  <a:schemeClr val="lt1"/>
                </a:solidFill>
                <a:latin typeface="Poppins"/>
                <a:ea typeface="Poppins"/>
                <a:cs typeface="Poppins"/>
                <a:sym typeface="Poppins"/>
              </a:defRPr>
            </a:lvl8pPr>
            <a:lvl9pPr marL="0" lvl="8" indent="0" algn="r">
              <a:spcBef>
                <a:spcPts val="0"/>
              </a:spcBef>
              <a:buNone/>
              <a:defRPr sz="1200">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0712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24"/>
        <p:cNvGrpSpPr/>
        <p:nvPr/>
      </p:nvGrpSpPr>
      <p:grpSpPr>
        <a:xfrm>
          <a:off x="0" y="0"/>
          <a:ext cx="0" cy="0"/>
          <a:chOff x="0" y="0"/>
          <a:chExt cx="0" cy="0"/>
        </a:xfrm>
      </p:grpSpPr>
      <p:pic>
        <p:nvPicPr>
          <p:cNvPr id="425" name="Google Shape;425;p61" descr="A blue and white corner&#10;&#10;AI-generated content may be incorrect."/>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26" name="Google Shape;426;p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7" name="Google Shape;427;p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4335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430"/>
        <p:cNvGrpSpPr/>
        <p:nvPr/>
      </p:nvGrpSpPr>
      <p:grpSpPr>
        <a:xfrm>
          <a:off x="0" y="0"/>
          <a:ext cx="0" cy="0"/>
          <a:chOff x="0" y="0"/>
          <a:chExt cx="0" cy="0"/>
        </a:xfrm>
      </p:grpSpPr>
      <p:sp>
        <p:nvSpPr>
          <p:cNvPr id="431" name="Google Shape;431;p62"/>
          <p:cNvSpPr>
            <a:spLocks noGrp="1"/>
          </p:cNvSpPr>
          <p:nvPr>
            <p:ph type="pic" idx="2"/>
          </p:nvPr>
        </p:nvSpPr>
        <p:spPr>
          <a:xfrm>
            <a:off x="6848089" y="-385707"/>
            <a:ext cx="4345500" cy="4578900"/>
          </a:xfrm>
          <a:prstGeom prst="rect">
            <a:avLst/>
          </a:prstGeom>
          <a:noFill/>
          <a:ln>
            <a:noFill/>
          </a:ln>
        </p:spPr>
      </p:sp>
    </p:spTree>
    <p:extLst>
      <p:ext uri="{BB962C8B-B14F-4D97-AF65-F5344CB8AC3E}">
        <p14:creationId xmlns:p14="http://schemas.microsoft.com/office/powerpoint/2010/main" val="35184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431"/>
                                        </p:tgtEl>
                                        <p:attrNameLst>
                                          <p:attrName>style.visibility</p:attrName>
                                        </p:attrNameLst>
                                      </p:cBhvr>
                                      <p:to>
                                        <p:strVal val="visible"/>
                                      </p:to>
                                    </p:set>
                                    <p:anim calcmode="lin" valueType="num">
                                      <p:cBhvr additive="base">
                                        <p:cTn id="7" dur="1000"/>
                                        <p:tgtEl>
                                          <p:spTgt spid="4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7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32"/>
        <p:cNvGrpSpPr/>
        <p:nvPr/>
      </p:nvGrpSpPr>
      <p:grpSpPr>
        <a:xfrm>
          <a:off x="0" y="0"/>
          <a:ext cx="0" cy="0"/>
          <a:chOff x="0" y="0"/>
          <a:chExt cx="0" cy="0"/>
        </a:xfrm>
      </p:grpSpPr>
      <p:sp>
        <p:nvSpPr>
          <p:cNvPr id="433" name="Google Shape;433;p63"/>
          <p:cNvSpPr>
            <a:spLocks noGrp="1"/>
          </p:cNvSpPr>
          <p:nvPr>
            <p:ph type="pic" idx="2"/>
          </p:nvPr>
        </p:nvSpPr>
        <p:spPr>
          <a:xfrm>
            <a:off x="897579" y="2879673"/>
            <a:ext cx="5112600" cy="3188700"/>
          </a:xfrm>
          <a:prstGeom prst="rect">
            <a:avLst/>
          </a:prstGeom>
          <a:noFill/>
          <a:ln>
            <a:noFill/>
          </a:ln>
        </p:spPr>
      </p:sp>
    </p:spTree>
    <p:extLst>
      <p:ext uri="{BB962C8B-B14F-4D97-AF65-F5344CB8AC3E}">
        <p14:creationId xmlns:p14="http://schemas.microsoft.com/office/powerpoint/2010/main" val="325719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434"/>
        <p:cNvGrpSpPr/>
        <p:nvPr/>
      </p:nvGrpSpPr>
      <p:grpSpPr>
        <a:xfrm>
          <a:off x="0" y="0"/>
          <a:ext cx="0" cy="0"/>
          <a:chOff x="0" y="0"/>
          <a:chExt cx="0" cy="0"/>
        </a:xfrm>
      </p:grpSpPr>
      <p:sp>
        <p:nvSpPr>
          <p:cNvPr id="435" name="Google Shape;435;p64"/>
          <p:cNvSpPr>
            <a:spLocks noGrp="1"/>
          </p:cNvSpPr>
          <p:nvPr>
            <p:ph type="pic" idx="2"/>
          </p:nvPr>
        </p:nvSpPr>
        <p:spPr>
          <a:xfrm>
            <a:off x="7370392" y="-152400"/>
            <a:ext cx="3645900" cy="4817400"/>
          </a:xfrm>
          <a:prstGeom prst="rect">
            <a:avLst/>
          </a:prstGeom>
          <a:noFill/>
          <a:ln>
            <a:noFill/>
          </a:ln>
        </p:spPr>
      </p:sp>
    </p:spTree>
    <p:extLst>
      <p:ext uri="{BB962C8B-B14F-4D97-AF65-F5344CB8AC3E}">
        <p14:creationId xmlns:p14="http://schemas.microsoft.com/office/powerpoint/2010/main" val="321821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435"/>
                                        </p:tgtEl>
                                        <p:attrNameLst>
                                          <p:attrName>style.visibility</p:attrName>
                                        </p:attrNameLst>
                                      </p:cBhvr>
                                      <p:to>
                                        <p:strVal val="visible"/>
                                      </p:to>
                                    </p:set>
                                    <p:anim calcmode="lin" valueType="num">
                                      <p:cBhvr additive="base">
                                        <p:cTn id="7" dur="1000"/>
                                        <p:tgtEl>
                                          <p:spTgt spid="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7_Custom Layout 1">
  <p:cSld name="7_Custom Layout 1">
    <p:spTree>
      <p:nvGrpSpPr>
        <p:cNvPr id="1" name="Shape 436"/>
        <p:cNvGrpSpPr/>
        <p:nvPr/>
      </p:nvGrpSpPr>
      <p:grpSpPr>
        <a:xfrm>
          <a:off x="0" y="0"/>
          <a:ext cx="0" cy="0"/>
          <a:chOff x="0" y="0"/>
          <a:chExt cx="0" cy="0"/>
        </a:xfrm>
      </p:grpSpPr>
      <p:sp>
        <p:nvSpPr>
          <p:cNvPr id="437" name="Google Shape;437;p65"/>
          <p:cNvSpPr>
            <a:spLocks noGrp="1"/>
          </p:cNvSpPr>
          <p:nvPr>
            <p:ph type="pic" idx="2"/>
          </p:nvPr>
        </p:nvSpPr>
        <p:spPr>
          <a:xfrm>
            <a:off x="7376870" y="-78658"/>
            <a:ext cx="4926900" cy="6936600"/>
          </a:xfrm>
          <a:prstGeom prst="rect">
            <a:avLst/>
          </a:prstGeom>
          <a:noFill/>
          <a:ln>
            <a:noFill/>
          </a:ln>
        </p:spPr>
      </p:sp>
    </p:spTree>
    <p:extLst>
      <p:ext uri="{BB962C8B-B14F-4D97-AF65-F5344CB8AC3E}">
        <p14:creationId xmlns:p14="http://schemas.microsoft.com/office/powerpoint/2010/main" val="345579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anim calcmode="lin" valueType="num">
                                      <p:cBhvr additive="base">
                                        <p:cTn id="7" dur="1000"/>
                                        <p:tgtEl>
                                          <p:spTgt spid="4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6"/>
        <p:cNvGrpSpPr/>
        <p:nvPr/>
      </p:nvGrpSpPr>
      <p:grpSpPr>
        <a:xfrm>
          <a:off x="0" y="0"/>
          <a:ext cx="0" cy="0"/>
          <a:chOff x="0" y="0"/>
          <a:chExt cx="0" cy="0"/>
        </a:xfrm>
      </p:grpSpPr>
      <p:sp>
        <p:nvSpPr>
          <p:cNvPr id="67" name="Google Shape;67;p42"/>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2"/>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2"/>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2"/>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1" name="Google Shape;71;p42"/>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2" name="Google Shape;72;p42"/>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2"/>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53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5"/>
        <p:cNvGrpSpPr/>
        <p:nvPr/>
      </p:nvGrpSpPr>
      <p:grpSpPr>
        <a:xfrm>
          <a:off x="0" y="0"/>
          <a:ext cx="0" cy="0"/>
          <a:chOff x="0" y="0"/>
          <a:chExt cx="0" cy="0"/>
        </a:xfrm>
      </p:grpSpPr>
      <p:sp>
        <p:nvSpPr>
          <p:cNvPr id="76" name="Google Shape;76;p43"/>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3"/>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3"/>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 name="Google Shape;79;p43"/>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0" name="Google Shape;80;p43"/>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1" name="Google Shape;81;p4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4"/>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4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5"/>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5"/>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5" name="Google Shape;95;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7.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4800"/>
              <a:buFont typeface="Calibri"/>
              <a:buNone/>
              <a:defRPr sz="48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9pPr>
          </a:lstStyle>
          <a:p>
            <a:endParaRPr/>
          </a:p>
        </p:txBody>
      </p:sp>
      <p:sp>
        <p:nvSpPr>
          <p:cNvPr id="14" name="Google Shape;14;p3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31"/>
          <p:cNvCxnSpPr/>
          <p:nvPr/>
        </p:nvCxnSpPr>
        <p:spPr>
          <a:xfrm>
            <a:off x="1193532" y="1737845"/>
            <a:ext cx="9966960" cy="0"/>
          </a:xfrm>
          <a:prstGeom prst="straightConnector1">
            <a:avLst/>
          </a:prstGeom>
          <a:noFill/>
          <a:ln w="9525" cap="flat" cmpd="sng">
            <a:solidFill>
              <a:srgbClr val="0D85AB"/>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6E2928-FEFC-6B36-CE6B-930048C2E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6AB34-882A-6A27-480A-799C3AFDE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DA10E-4950-4834-C529-2BBAA98E8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8A07DE-BF7E-4DF4-8081-06DFB0433A00}" type="datetimeFigureOut">
              <a:rPr lang="en-US" smtClean="0"/>
              <a:t>10/2/2025</a:t>
            </a:fld>
            <a:endParaRPr lang="en-US"/>
          </a:p>
        </p:txBody>
      </p:sp>
      <p:sp>
        <p:nvSpPr>
          <p:cNvPr id="5" name="Footer Placeholder 4">
            <a:extLst>
              <a:ext uri="{FF2B5EF4-FFF2-40B4-BE49-F238E27FC236}">
                <a16:creationId xmlns:a16="http://schemas.microsoft.com/office/drawing/2014/main" id="{41CCAE1B-CBB0-4A27-14EF-D4F246093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6450A7-A213-E49A-CCEE-AF3593204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05FAEB-8410-4796-AC9A-C203270ECCEC}" type="slidenum">
              <a:rPr lang="en-US" smtClean="0"/>
              <a:t>‹#›</a:t>
            </a:fld>
            <a:endParaRPr lang="en-US"/>
          </a:p>
        </p:txBody>
      </p:sp>
    </p:spTree>
    <p:extLst>
      <p:ext uri="{BB962C8B-B14F-4D97-AF65-F5344CB8AC3E}">
        <p14:creationId xmlns:p14="http://schemas.microsoft.com/office/powerpoint/2010/main" val="366839603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FigureOut">
              <a:rPr lang="en-US" smtClean="0"/>
              <a:pPr/>
              <a:t>10/2/2025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rgbClr val="0D8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6004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hf sldNum="0" hdr="0" ftr="0" dt="0"/>
  <p:txStyles>
    <p:titleStyle>
      <a:lvl1pPr algn="l" defTabSz="914400" rtl="0" eaLnBrk="1" latinLnBrk="0" hangingPunct="1">
        <a:lnSpc>
          <a:spcPct val="85000"/>
        </a:lnSpc>
        <a:spcBef>
          <a:spcPct val="0"/>
        </a:spcBef>
        <a:buNone/>
        <a:defRPr sz="4800" kern="1200" spc="-50" baseline="0">
          <a:solidFill>
            <a:srgbClr val="00000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000000"/>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000000"/>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0000"/>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0000"/>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000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p:nvPr/>
        </p:nvSpPr>
        <p:spPr>
          <a:xfrm>
            <a:off x="0" y="6175313"/>
            <a:ext cx="12192000" cy="682687"/>
          </a:xfrm>
          <a:prstGeom prst="rect">
            <a:avLst/>
          </a:prstGeom>
          <a:solidFill>
            <a:srgbClr val="0E6F98"/>
          </a:solidFill>
          <a:ln w="9525" cap="flat" cmpd="sng">
            <a:solidFill>
              <a:srgbClr val="0E6F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1" name="Google Shape;11;p12" descr="APS_CMYK_white_horizontal.png"/>
          <p:cNvPicPr preferRelativeResize="0"/>
          <p:nvPr/>
        </p:nvPicPr>
        <p:blipFill rotWithShape="1">
          <a:blip r:embed="rId7">
            <a:alphaModFix/>
          </a:blip>
          <a:srcRect/>
          <a:stretch/>
        </p:blipFill>
        <p:spPr>
          <a:xfrm>
            <a:off x="10082298" y="6191912"/>
            <a:ext cx="1924129" cy="645818"/>
          </a:xfrm>
          <a:prstGeom prst="rect">
            <a:avLst/>
          </a:prstGeom>
          <a:noFill/>
          <a:ln>
            <a:noFill/>
          </a:ln>
        </p:spPr>
      </p:pic>
    </p:spTree>
    <p:extLst>
      <p:ext uri="{BB962C8B-B14F-4D97-AF65-F5344CB8AC3E}">
        <p14:creationId xmlns:p14="http://schemas.microsoft.com/office/powerpoint/2010/main" val="299285601"/>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3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4800"/>
              <a:buFont typeface="Calibri"/>
              <a:buNone/>
              <a:defRPr sz="48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9pPr>
          </a:lstStyle>
          <a:p>
            <a:endParaRPr/>
          </a:p>
        </p:txBody>
      </p:sp>
      <p:sp>
        <p:nvSpPr>
          <p:cNvPr id="14" name="Google Shape;14;p3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3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7" name="Google Shape;17;p31"/>
          <p:cNvCxnSpPr/>
          <p:nvPr/>
        </p:nvCxnSpPr>
        <p:spPr>
          <a:xfrm>
            <a:off x="1193532" y="1737845"/>
            <a:ext cx="9966960" cy="0"/>
          </a:xfrm>
          <a:prstGeom prst="straightConnector1">
            <a:avLst/>
          </a:prstGeom>
          <a:noFill/>
          <a:ln w="9525" cap="flat" cmpd="sng">
            <a:solidFill>
              <a:srgbClr val="0D85AB"/>
            </a:solidFill>
            <a:prstDash val="solid"/>
            <a:round/>
            <a:headEnd type="none" w="sm" len="sm"/>
            <a:tailEnd type="none" w="sm" len="sm"/>
          </a:ln>
        </p:spPr>
      </p:cxnSp>
    </p:spTree>
    <p:extLst>
      <p:ext uri="{BB962C8B-B14F-4D97-AF65-F5344CB8AC3E}">
        <p14:creationId xmlns:p14="http://schemas.microsoft.com/office/powerpoint/2010/main" val="3443051282"/>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2" name="Google Shape;312;p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3" name="Google Shape;313;p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757575"/>
                </a:solidFill>
                <a:latin typeface="Arial"/>
                <a:ea typeface="Arial"/>
                <a:cs typeface="Arial"/>
                <a:sym typeface="Arial"/>
              </a:defRPr>
            </a:lvl1pPr>
            <a:lvl2pPr marL="0" marR="0" lvl="1" indent="0" algn="r">
              <a:spcBef>
                <a:spcPts val="0"/>
              </a:spcBef>
              <a:buNone/>
              <a:defRPr sz="1200" b="0" i="0" u="none" strike="noStrike" cap="none">
                <a:solidFill>
                  <a:srgbClr val="757575"/>
                </a:solidFill>
                <a:latin typeface="Arial"/>
                <a:ea typeface="Arial"/>
                <a:cs typeface="Arial"/>
                <a:sym typeface="Arial"/>
              </a:defRPr>
            </a:lvl2pPr>
            <a:lvl3pPr marL="0" marR="0" lvl="2" indent="0" algn="r">
              <a:spcBef>
                <a:spcPts val="0"/>
              </a:spcBef>
              <a:buNone/>
              <a:defRPr sz="1200" b="0" i="0" u="none" strike="noStrike" cap="none">
                <a:solidFill>
                  <a:srgbClr val="757575"/>
                </a:solidFill>
                <a:latin typeface="Arial"/>
                <a:ea typeface="Arial"/>
                <a:cs typeface="Arial"/>
                <a:sym typeface="Arial"/>
              </a:defRPr>
            </a:lvl3pPr>
            <a:lvl4pPr marL="0" marR="0" lvl="3" indent="0" algn="r">
              <a:spcBef>
                <a:spcPts val="0"/>
              </a:spcBef>
              <a:buNone/>
              <a:defRPr sz="1200" b="0" i="0" u="none" strike="noStrike" cap="none">
                <a:solidFill>
                  <a:srgbClr val="757575"/>
                </a:solidFill>
                <a:latin typeface="Arial"/>
                <a:ea typeface="Arial"/>
                <a:cs typeface="Arial"/>
                <a:sym typeface="Arial"/>
              </a:defRPr>
            </a:lvl4pPr>
            <a:lvl5pPr marL="0" marR="0" lvl="4" indent="0" algn="r">
              <a:spcBef>
                <a:spcPts val="0"/>
              </a:spcBef>
              <a:buNone/>
              <a:defRPr sz="1200" b="0" i="0" u="none" strike="noStrike" cap="none">
                <a:solidFill>
                  <a:srgbClr val="757575"/>
                </a:solidFill>
                <a:latin typeface="Arial"/>
                <a:ea typeface="Arial"/>
                <a:cs typeface="Arial"/>
                <a:sym typeface="Arial"/>
              </a:defRPr>
            </a:lvl5pPr>
            <a:lvl6pPr marL="0" marR="0" lvl="5" indent="0" algn="r">
              <a:spcBef>
                <a:spcPts val="0"/>
              </a:spcBef>
              <a:buNone/>
              <a:defRPr sz="1200" b="0" i="0" u="none" strike="noStrike" cap="none">
                <a:solidFill>
                  <a:srgbClr val="757575"/>
                </a:solidFill>
                <a:latin typeface="Arial"/>
                <a:ea typeface="Arial"/>
                <a:cs typeface="Arial"/>
                <a:sym typeface="Arial"/>
              </a:defRPr>
            </a:lvl6pPr>
            <a:lvl7pPr marL="0" marR="0" lvl="6" indent="0" algn="r">
              <a:spcBef>
                <a:spcPts val="0"/>
              </a:spcBef>
              <a:buNone/>
              <a:defRPr sz="1200" b="0" i="0" u="none" strike="noStrike" cap="none">
                <a:solidFill>
                  <a:srgbClr val="757575"/>
                </a:solidFill>
                <a:latin typeface="Arial"/>
                <a:ea typeface="Arial"/>
                <a:cs typeface="Arial"/>
                <a:sym typeface="Arial"/>
              </a:defRPr>
            </a:lvl7pPr>
            <a:lvl8pPr marL="0" marR="0" lvl="7" indent="0" algn="r">
              <a:spcBef>
                <a:spcPts val="0"/>
              </a:spcBef>
              <a:buNone/>
              <a:defRPr sz="1200" b="0" i="0" u="none" strike="noStrike" cap="none">
                <a:solidFill>
                  <a:srgbClr val="757575"/>
                </a:solidFill>
                <a:latin typeface="Arial"/>
                <a:ea typeface="Arial"/>
                <a:cs typeface="Arial"/>
                <a:sym typeface="Arial"/>
              </a:defRPr>
            </a:lvl8pPr>
            <a:lvl9pPr marL="0" marR="0" lvl="8" indent="0" algn="r">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6" name="Google Shape;316;p46"/>
          <p:cNvSpPr/>
          <p:nvPr/>
        </p:nvSpPr>
        <p:spPr>
          <a:xfrm>
            <a:off x="-37650" y="6119113"/>
            <a:ext cx="11353800" cy="586800"/>
          </a:xfrm>
          <a:prstGeom prst="rect">
            <a:avLst/>
          </a:prstGeom>
          <a:solidFill>
            <a:srgbClr val="D803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17" name="Google Shape;317;p46" descr="A logo with a red swoosh&#10;&#10;AI-generated content may be incorrect."/>
          <p:cNvPicPr preferRelativeResize="0"/>
          <p:nvPr/>
        </p:nvPicPr>
        <p:blipFill rotWithShape="1">
          <a:blip r:embed="rId20">
            <a:alphaModFix/>
          </a:blip>
          <a:srcRect/>
          <a:stretch/>
        </p:blipFill>
        <p:spPr>
          <a:xfrm>
            <a:off x="11418159" y="5603036"/>
            <a:ext cx="681197" cy="1102890"/>
          </a:xfrm>
          <a:prstGeom prst="rect">
            <a:avLst/>
          </a:prstGeom>
          <a:noFill/>
          <a:ln>
            <a:noFill/>
          </a:ln>
        </p:spPr>
      </p:pic>
    </p:spTree>
    <p:extLst>
      <p:ext uri="{BB962C8B-B14F-4D97-AF65-F5344CB8AC3E}">
        <p14:creationId xmlns:p14="http://schemas.microsoft.com/office/powerpoint/2010/main" val="306207494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hyperlink" Target="https://www.nsba.org/resources/asbj/asbj-october-2025/october-2025-ai-changes-the-game-for-ct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accainformation830"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accainformation830"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accainformation83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6600"/>
              <a:buFont typeface="Calibri"/>
              <a:buNone/>
            </a:pPr>
            <a:r>
              <a:rPr lang="en-US" sz="6600" dirty="0"/>
              <a:t>Board of Directors Meeting</a:t>
            </a:r>
            <a:br>
              <a:rPr lang="en-US" sz="6600" dirty="0"/>
            </a:br>
            <a:r>
              <a:rPr lang="en-US" sz="2800" i="1" dirty="0"/>
              <a:t>Good evening, everyone!  </a:t>
            </a:r>
            <a:br>
              <a:rPr lang="en-US" sz="2800" i="1" dirty="0"/>
            </a:br>
            <a:r>
              <a:rPr lang="en-US" sz="2800" i="1" dirty="0"/>
              <a:t>Thank you for joining us.  We will begin shortly.</a:t>
            </a:r>
            <a:endParaRPr dirty="0"/>
          </a:p>
        </p:txBody>
      </p:sp>
      <p:sp>
        <p:nvSpPr>
          <p:cNvPr id="194" name="Google Shape;194;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US" dirty="0"/>
              <a:t>October 2, 2025</a:t>
            </a:r>
            <a:endParaRPr dirty="0"/>
          </a:p>
          <a:p>
            <a:pPr marL="0" lvl="0" indent="0" algn="ctr" rtl="0">
              <a:lnSpc>
                <a:spcPct val="90000"/>
              </a:lnSpc>
              <a:spcBef>
                <a:spcPts val="1400"/>
              </a:spcBef>
              <a:spcAft>
                <a:spcPts val="0"/>
              </a:spcAft>
              <a:buSzPts val="2400"/>
              <a:buNone/>
            </a:pPr>
            <a:r>
              <a:rPr lang="en-US" dirty="0"/>
              <a:t>4 P.M.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3FFF4A8-F587-55BD-4A62-18896F54C293}"/>
              </a:ext>
            </a:extLst>
          </p:cNvPr>
          <p:cNvSpPr>
            <a:spLocks noGrp="1"/>
          </p:cNvSpPr>
          <p:nvPr>
            <p:ph type="ctrTitle"/>
          </p:nvPr>
        </p:nvSpPr>
        <p:spPr>
          <a:xfrm>
            <a:off x="2558716" y="955309"/>
            <a:ext cx="7074568" cy="2898975"/>
          </a:xfrm>
        </p:spPr>
        <p:txBody>
          <a:bodyPr>
            <a:normAutofit/>
          </a:bodyPr>
          <a:lstStyle/>
          <a:p>
            <a:r>
              <a:rPr lang="en-US" sz="6600">
                <a:solidFill>
                  <a:srgbClr val="FFFFFF"/>
                </a:solidFill>
              </a:rPr>
              <a:t>It is time to review and revise the strategic plan</a:t>
            </a:r>
          </a:p>
        </p:txBody>
      </p:sp>
      <p:sp>
        <p:nvSpPr>
          <p:cNvPr id="3" name="Content Placeholder 2">
            <a:extLst>
              <a:ext uri="{FF2B5EF4-FFF2-40B4-BE49-F238E27FC236}">
                <a16:creationId xmlns:a16="http://schemas.microsoft.com/office/drawing/2014/main" id="{AE798B0D-EFFC-1127-0255-FC33CBFC90AA}"/>
              </a:ext>
            </a:extLst>
          </p:cNvPr>
          <p:cNvSpPr>
            <a:spLocks noGrp="1"/>
          </p:cNvSpPr>
          <p:nvPr>
            <p:ph type="subTitle" idx="1"/>
          </p:nvPr>
        </p:nvSpPr>
        <p:spPr>
          <a:xfrm>
            <a:off x="2634916" y="4533813"/>
            <a:ext cx="6930189" cy="938463"/>
          </a:xfrm>
        </p:spPr>
        <p:txBody>
          <a:bodyPr>
            <a:noAutofit/>
          </a:bodyPr>
          <a:lstStyle/>
          <a:p>
            <a:pPr marL="0" indent="0">
              <a:buNone/>
            </a:pPr>
            <a:r>
              <a:rPr lang="en-US" sz="3200" dirty="0">
                <a:solidFill>
                  <a:srgbClr val="FFFFFF"/>
                </a:solidFill>
              </a:rPr>
              <a:t>Today we will briefly review the APS Strategic Plan and the Georgia College and Career Academy Certification Goals</a:t>
            </a:r>
          </a:p>
        </p:txBody>
      </p:sp>
      <p:sp>
        <p:nvSpPr>
          <p:cNvPr id="2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2430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4D16AA7-1F01-03C0-1752-449B916B4D67}"/>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APS Strategic Plan</a:t>
            </a: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432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3"/>
          <p:cNvSpPr/>
          <p:nvPr/>
        </p:nvSpPr>
        <p:spPr>
          <a:xfrm>
            <a:off x="-38750" y="3264325"/>
            <a:ext cx="12240300" cy="35937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93"/>
          <p:cNvSpPr/>
          <p:nvPr/>
        </p:nvSpPr>
        <p:spPr>
          <a:xfrm>
            <a:off x="-48425" y="50"/>
            <a:ext cx="12240300" cy="3264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11" name="Google Shape;611;p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FFFFFF"/>
              </a:solidFill>
              <a:effectLst/>
              <a:uLnTx/>
              <a:uFillTx/>
              <a:latin typeface="Poppins"/>
              <a:cs typeface="Poppins"/>
              <a:sym typeface="Poppins"/>
            </a:endParaRPr>
          </a:p>
        </p:txBody>
      </p:sp>
      <p:pic>
        <p:nvPicPr>
          <p:cNvPr id="612" name="Google Shape;612;p93"/>
          <p:cNvPicPr preferRelativeResize="0"/>
          <p:nvPr/>
        </p:nvPicPr>
        <p:blipFill>
          <a:blip r:embed="rId3">
            <a:alphaModFix/>
          </a:blip>
          <a:stretch>
            <a:fillRect/>
          </a:stretch>
        </p:blipFill>
        <p:spPr>
          <a:xfrm rot="10800000">
            <a:off x="83524" y="3127877"/>
            <a:ext cx="754675" cy="3656299"/>
          </a:xfrm>
          <a:prstGeom prst="rect">
            <a:avLst/>
          </a:prstGeom>
          <a:noFill/>
          <a:ln>
            <a:noFill/>
          </a:ln>
        </p:spPr>
      </p:pic>
      <p:pic>
        <p:nvPicPr>
          <p:cNvPr id="613" name="Google Shape;613;p93"/>
          <p:cNvPicPr preferRelativeResize="0"/>
          <p:nvPr/>
        </p:nvPicPr>
        <p:blipFill>
          <a:blip r:embed="rId4">
            <a:alphaModFix/>
          </a:blip>
          <a:stretch>
            <a:fillRect/>
          </a:stretch>
        </p:blipFill>
        <p:spPr>
          <a:xfrm>
            <a:off x="83524" y="3524"/>
            <a:ext cx="754675" cy="3111496"/>
          </a:xfrm>
          <a:prstGeom prst="rect">
            <a:avLst/>
          </a:prstGeom>
          <a:noFill/>
          <a:ln>
            <a:noFill/>
          </a:ln>
        </p:spPr>
      </p:pic>
      <p:sp>
        <p:nvSpPr>
          <p:cNvPr id="614" name="Google Shape;614;p93"/>
          <p:cNvSpPr txBox="1"/>
          <p:nvPr/>
        </p:nvSpPr>
        <p:spPr>
          <a:xfrm>
            <a:off x="1230176" y="841075"/>
            <a:ext cx="11027700" cy="1644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300" b="0" i="0" u="none" strike="noStrike" kern="0" cap="none" spc="0" normalizeH="0" baseline="0" noProof="0">
                <a:ln>
                  <a:noFill/>
                </a:ln>
                <a:solidFill>
                  <a:srgbClr val="E6E7E8"/>
                </a:solidFill>
                <a:effectLst/>
                <a:uLnTx/>
                <a:uFillTx/>
                <a:latin typeface="Lexend ExtraBold"/>
                <a:ea typeface="Lexend ExtraBold"/>
                <a:cs typeface="Lexend ExtraBold"/>
                <a:sym typeface="Lexend ExtraBold"/>
              </a:rPr>
              <a:t>We are </a:t>
            </a:r>
            <a:r>
              <a:rPr kumimoji="0" lang="en-US" sz="6300" b="0" i="1" u="none" strike="noStrike" kern="0" cap="none" spc="0" normalizeH="0" baseline="0" noProof="0">
                <a:ln>
                  <a:noFill/>
                </a:ln>
                <a:solidFill>
                  <a:srgbClr val="E6E7E8"/>
                </a:solidFill>
                <a:effectLst/>
                <a:uLnTx/>
                <a:uFillTx/>
                <a:latin typeface="Lexend ExtraBold"/>
                <a:ea typeface="Lexend ExtraBold"/>
                <a:cs typeface="Lexend ExtraBold"/>
                <a:sym typeface="Lexend ExtraBold"/>
              </a:rPr>
              <a:t>Atlanta’s</a:t>
            </a:r>
            <a:r>
              <a:rPr kumimoji="0" lang="en-US" sz="6300" b="0" i="0" u="none" strike="noStrike" kern="0" cap="none" spc="0" normalizeH="0" baseline="0" noProof="0">
                <a:ln>
                  <a:noFill/>
                </a:ln>
                <a:solidFill>
                  <a:srgbClr val="E6E7E8"/>
                </a:solidFill>
                <a:effectLst/>
                <a:uLnTx/>
                <a:uFillTx/>
                <a:latin typeface="Lexend ExtraBold"/>
                <a:ea typeface="Lexend ExtraBold"/>
                <a:cs typeface="Lexend ExtraBold"/>
                <a:sym typeface="Lexend ExtraBold"/>
              </a:rPr>
              <a:t> Public School System</a:t>
            </a:r>
            <a:endParaRPr kumimoji="0" sz="100" b="0" i="0" u="none" strike="noStrike" kern="0" cap="none" spc="0" normalizeH="0" baseline="0" noProof="0">
              <a:ln>
                <a:noFill/>
              </a:ln>
              <a:solidFill>
                <a:srgbClr val="E6E7E8"/>
              </a:solidFill>
              <a:effectLst/>
              <a:uLnTx/>
              <a:uFillTx/>
              <a:latin typeface="Lexend ExtraBold"/>
              <a:ea typeface="Lexend ExtraBold"/>
              <a:cs typeface="Lexend ExtraBold"/>
              <a:sym typeface="Lexend ExtraBold"/>
            </a:endParaRPr>
          </a:p>
        </p:txBody>
      </p:sp>
      <p:sp>
        <p:nvSpPr>
          <p:cNvPr id="615" name="Google Shape;615;p93"/>
          <p:cNvSpPr txBox="1"/>
          <p:nvPr/>
        </p:nvSpPr>
        <p:spPr>
          <a:xfrm>
            <a:off x="1230176" y="3750225"/>
            <a:ext cx="11027700" cy="2419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300" b="0" i="0" u="none" strike="noStrike" kern="0" cap="none" spc="0" normalizeH="0" baseline="0" noProof="0">
                <a:ln>
                  <a:noFill/>
                </a:ln>
                <a:solidFill>
                  <a:srgbClr val="E6E7E8"/>
                </a:solidFill>
                <a:effectLst/>
                <a:uLnTx/>
                <a:uFillTx/>
                <a:latin typeface="Lexend ExtraBold"/>
                <a:ea typeface="Lexend ExtraBold"/>
                <a:cs typeface="Lexend ExtraBold"/>
                <a:sym typeface="Lexend ExtraBold"/>
              </a:rPr>
              <a:t>To educate and empower Atlanta’s students to shape the future</a:t>
            </a:r>
            <a:endParaRPr kumimoji="0" sz="100" b="0" i="0" u="none" strike="noStrike" kern="0" cap="none" spc="0" normalizeH="0" baseline="0" noProof="0">
              <a:ln>
                <a:noFill/>
              </a:ln>
              <a:solidFill>
                <a:srgbClr val="E6E7E8"/>
              </a:solidFill>
              <a:effectLst/>
              <a:uLnTx/>
              <a:uFillTx/>
              <a:latin typeface="Lexend ExtraBold"/>
              <a:ea typeface="Lexend ExtraBold"/>
              <a:cs typeface="Lexend ExtraBold"/>
              <a:sym typeface="Lexend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4"/>
          <p:cNvSpPr txBox="1"/>
          <p:nvPr/>
        </p:nvSpPr>
        <p:spPr>
          <a:xfrm>
            <a:off x="342231" y="1220388"/>
            <a:ext cx="4907700" cy="482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C00000"/>
                </a:solidFill>
                <a:effectLst/>
                <a:uLnTx/>
                <a:uFillTx/>
                <a:latin typeface="Arial"/>
                <a:ea typeface="+mn-ea"/>
                <a:cs typeface="Arial"/>
                <a:sym typeface="Arial"/>
              </a:rPr>
              <a:t>Our Strength is Our Team</a:t>
            </a:r>
            <a:endParaRPr kumimoji="0" sz="1800" b="1" i="0" u="none" strike="noStrike" kern="0" cap="none" spc="0" normalizeH="0" baseline="0" noProof="0" dirty="0">
              <a:ln>
                <a:noFill/>
              </a:ln>
              <a:solidFill>
                <a:srgbClr val="C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Pr>
              <a:t>Atlanta’s students will have effective and engaged teachers, leaders, and staff.</a:t>
            </a:r>
            <a:endParaRPr kumimoji="0" sz="1500" b="1"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Increase concentration of highly-effective teachers and leaders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Prioritize engagement and retention for staff</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Grow and promote strong teachers, leaders, and staff</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C00000"/>
                </a:solidFill>
                <a:effectLst/>
                <a:uLnTx/>
                <a:uFillTx/>
                <a:latin typeface="Arial"/>
                <a:ea typeface="+mn-ea"/>
                <a:cs typeface="Arial"/>
                <a:sym typeface="Arial"/>
              </a:rPr>
              <a:t>Our Responsibility Is Shared</a:t>
            </a:r>
            <a:endParaRPr kumimoji="0" sz="1800" b="1" i="0" u="none" strike="noStrike" kern="0" cap="none" spc="0" normalizeH="0" baseline="0" noProof="0" dirty="0">
              <a:ln>
                <a:noFill/>
              </a:ln>
              <a:solidFill>
                <a:srgbClr val="C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Pr>
              <a:t>Atlanta’s students will have supportive families, communities, and partners.</a:t>
            </a:r>
            <a:endParaRPr kumimoji="0" sz="1500" b="1"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Build meaningful partnerships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Expand Atlanta Partners for Education (APFE) impact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Increase access and engagement for families and communities</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C00000"/>
                </a:solidFill>
                <a:effectLst/>
                <a:uLnTx/>
                <a:uFillTx/>
                <a:latin typeface="Arial"/>
                <a:ea typeface="+mn-ea"/>
                <a:cs typeface="Arial"/>
                <a:sym typeface="Arial"/>
              </a:rPr>
              <a:t>Our System Is Efficient &amp; Effective</a:t>
            </a:r>
            <a:endParaRPr kumimoji="0" sz="1800" b="1" i="0" u="none" strike="noStrike" kern="0" cap="none" spc="0" normalizeH="0" baseline="0" noProof="0" dirty="0">
              <a:ln>
                <a:noFill/>
              </a:ln>
              <a:solidFill>
                <a:srgbClr val="C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Pr>
              <a:t>Atlanta’s students will have the schools and resources they need to succeed.</a:t>
            </a:r>
            <a:endParaRPr kumimoji="0" sz="1500" b="1"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Maximize facility usage for the student and community good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Leverage data to drive strategic financial investments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Implement sustainability initiatives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10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1" name="Google Shape;621;p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Poppins"/>
                <a:ea typeface="+mn-ea"/>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FFFFFF"/>
              </a:solidFill>
              <a:effectLst/>
              <a:uLnTx/>
              <a:uFillTx/>
              <a:latin typeface="Poppins"/>
              <a:ea typeface="+mn-ea"/>
              <a:cs typeface="Poppins"/>
              <a:sym typeface="Poppins"/>
            </a:endParaRPr>
          </a:p>
        </p:txBody>
      </p:sp>
      <p:sp>
        <p:nvSpPr>
          <p:cNvPr id="622" name="Google Shape;622;p94"/>
          <p:cNvSpPr txBox="1"/>
          <p:nvPr/>
        </p:nvSpPr>
        <p:spPr>
          <a:xfrm>
            <a:off x="152400" y="0"/>
            <a:ext cx="10283400" cy="101563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666666"/>
                </a:solidFill>
                <a:effectLst/>
                <a:uLnTx/>
                <a:uFillTx/>
                <a:latin typeface="Arial"/>
                <a:ea typeface="+mn-ea"/>
                <a:cs typeface="Arial"/>
                <a:sym typeface="Arial"/>
              </a:rPr>
              <a:t>A</a:t>
            </a:r>
            <a:r>
              <a:rPr kumimoji="0" lang="en-US" sz="27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700" b="1" i="0" u="none" strike="noStrike" kern="0" cap="none" spc="0" normalizeH="0" baseline="0" noProof="0" dirty="0">
                <a:ln>
                  <a:noFill/>
                </a:ln>
                <a:solidFill>
                  <a:srgbClr val="D8031C"/>
                </a:solidFill>
                <a:effectLst/>
                <a:uLnTx/>
                <a:uFillTx/>
                <a:latin typeface="Arial"/>
                <a:ea typeface="+mn-ea"/>
                <a:cs typeface="Arial"/>
                <a:sym typeface="Arial"/>
              </a:rPr>
              <a:t>COMMUNITY OF BELIEVERS </a:t>
            </a:r>
            <a:r>
              <a:rPr kumimoji="0" lang="en-US" sz="2700" b="1" i="0" u="none" strike="noStrike" kern="0" cap="none" spc="0" normalizeH="0" baseline="0" noProof="0" dirty="0">
                <a:ln>
                  <a:noFill/>
                </a:ln>
                <a:solidFill>
                  <a:srgbClr val="666666"/>
                </a:solidFill>
                <a:effectLst/>
                <a:uLnTx/>
                <a:uFillTx/>
                <a:latin typeface="Arial"/>
                <a:ea typeface="+mn-ea"/>
                <a:cs typeface="Arial"/>
                <a:sym typeface="Arial"/>
              </a:rPr>
              <a:t>GETTING </a:t>
            </a:r>
            <a:r>
              <a:rPr kumimoji="0" lang="en-US" sz="2700" b="1" i="0" u="none" strike="noStrike" kern="0" cap="none" spc="0" normalizeH="0" baseline="0" noProof="0" dirty="0">
                <a:ln>
                  <a:noFill/>
                </a:ln>
                <a:solidFill>
                  <a:srgbClr val="000000"/>
                </a:solidFill>
                <a:effectLst/>
                <a:uLnTx/>
                <a:uFillTx/>
                <a:latin typeface="Arial"/>
                <a:ea typeface="+mn-ea"/>
                <a:cs typeface="Arial"/>
                <a:sym typeface="Arial"/>
              </a:rPr>
              <a:t>BACK TO BASICS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00000"/>
                </a:solidFill>
                <a:effectLst/>
                <a:uLnTx/>
                <a:uFillTx/>
                <a:latin typeface="Arial"/>
                <a:ea typeface="+mn-ea"/>
                <a:cs typeface="Arial"/>
                <a:sym typeface="Arial"/>
              </a:rPr>
              <a:t>APS Focus Areas</a:t>
            </a:r>
          </a:p>
        </p:txBody>
      </p:sp>
      <p:pic>
        <p:nvPicPr>
          <p:cNvPr id="623" name="Google Shape;623;p94"/>
          <p:cNvPicPr preferRelativeResize="0"/>
          <p:nvPr/>
        </p:nvPicPr>
        <p:blipFill>
          <a:blip r:embed="rId3">
            <a:alphaModFix/>
          </a:blip>
          <a:stretch>
            <a:fillRect/>
          </a:stretch>
        </p:blipFill>
        <p:spPr>
          <a:xfrm>
            <a:off x="11419675" y="5609263"/>
            <a:ext cx="723900" cy="1190625"/>
          </a:xfrm>
          <a:prstGeom prst="rect">
            <a:avLst/>
          </a:prstGeom>
          <a:noFill/>
          <a:ln>
            <a:noFill/>
          </a:ln>
        </p:spPr>
      </p:pic>
      <p:sp>
        <p:nvSpPr>
          <p:cNvPr id="624" name="Google Shape;624;p94"/>
          <p:cNvSpPr txBox="1"/>
          <p:nvPr/>
        </p:nvSpPr>
        <p:spPr>
          <a:xfrm>
            <a:off x="5390575" y="1257888"/>
            <a:ext cx="6753000" cy="4785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We Are Strengthening Our Instructional Core</a:t>
            </a:r>
            <a:endParaRPr kumimoji="0" sz="1800"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Pts val="1100"/>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Pr>
              <a:t>Atlanta’s students will have high-quality instruction, materials, and targeted support.</a:t>
            </a:r>
            <a:endParaRPr kumimoji="0" sz="1500" b="1"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Implement high-quality, relevant, and engaging instructional materials and professional learning in all core content areas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Target resources towards subgroups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eg.</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exceptional education, English learners, economically-disadvantaged)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Accelerate early learning</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We Are Caring For Every Child</a:t>
            </a:r>
            <a:endParaRPr kumimoji="0" sz="1800"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Pts val="1100"/>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Pr>
              <a:t>Atlanta’s students will have trusted, supportive adults meeting their unique needs.</a:t>
            </a:r>
            <a:endParaRPr kumimoji="0" sz="1500" b="1"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Expand strategies that reduce chronic absenteeism and disproportionate discipline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Implement systematic culture and climate strategies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Increase student access to trusted and reliable adults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eg.</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mentors, coaches, counselors)</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Pts val="1100"/>
              <a:buFont typeface="Arial"/>
              <a:buNone/>
              <a:tabLst/>
              <a:defRPr/>
            </a:pP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We Are Sparking Student Curiosity</a:t>
            </a:r>
            <a:endParaRPr kumimoji="0" sz="1800"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80000"/>
              </a:lnSpc>
              <a:spcBef>
                <a:spcPts val="100"/>
              </a:spcBef>
              <a:spcAft>
                <a:spcPts val="0"/>
              </a:spcAft>
              <a:buClr>
                <a:srgbClr val="000000"/>
              </a:buClr>
              <a:buSzPts val="1100"/>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Pr>
              <a:t>Atlanta’s students will have access to explore and expand their passions and interests.</a:t>
            </a:r>
            <a:endParaRPr kumimoji="0" sz="1500" b="1"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Promote robust arts, athletics, world language, and enrichment offerings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Expand access to high-interest and workforce-ready offerings (e.g. career programs and pathways, advanced coursework)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317500" algn="l" defTabSz="914400" rtl="0" eaLnBrk="1" fontAlgn="auto" latinLnBrk="0" hangingPunct="1">
              <a:lnSpc>
                <a:spcPct val="80000"/>
              </a:lnSpc>
              <a:spcBef>
                <a:spcPts val="100"/>
              </a:spcBef>
              <a:spcAft>
                <a:spcPts val="10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Explore specialized and innovative school models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eg.</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School of the Arts)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25" name="Google Shape;625;p94" descr="Graduating (Provided by Getty Images)"/>
          <p:cNvPicPr preferRelativeResize="0"/>
          <p:nvPr/>
        </p:nvPicPr>
        <p:blipFill rotWithShape="1">
          <a:blip r:embed="rId4">
            <a:alphaModFix amt="11000"/>
          </a:blip>
          <a:srcRect r="36411" b="15853"/>
          <a:stretch/>
        </p:blipFill>
        <p:spPr>
          <a:xfrm>
            <a:off x="7306512" y="571900"/>
            <a:ext cx="4214188" cy="6120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5"/>
          <p:cNvSpPr txBox="1">
            <a:spLocks noGrp="1"/>
          </p:cNvSpPr>
          <p:nvPr>
            <p:ph type="sldNum" idx="12"/>
          </p:nvPr>
        </p:nvSpPr>
        <p:spPr>
          <a:xfrm>
            <a:off x="8525132" y="6291043"/>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FFFFFF"/>
              </a:solidFill>
              <a:effectLst/>
              <a:uLnTx/>
              <a:uFillTx/>
              <a:latin typeface="Poppins"/>
              <a:cs typeface="Poppins"/>
              <a:sym typeface="Poppins"/>
            </a:endParaRPr>
          </a:p>
        </p:txBody>
      </p:sp>
      <p:sp>
        <p:nvSpPr>
          <p:cNvPr id="631" name="Google Shape;631;p95"/>
          <p:cNvSpPr txBox="1"/>
          <p:nvPr/>
        </p:nvSpPr>
        <p:spPr>
          <a:xfrm>
            <a:off x="152400" y="0"/>
            <a:ext cx="102834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000000"/>
                </a:solidFill>
                <a:effectLst/>
                <a:uLnTx/>
                <a:uFillTx/>
                <a:latin typeface="Arial"/>
                <a:ea typeface="+mn-ea"/>
                <a:cs typeface="Arial"/>
                <a:sym typeface="Arial"/>
              </a:rPr>
              <a:t>Goals </a:t>
            </a:r>
            <a:r>
              <a:rPr kumimoji="0" lang="en-US" sz="2700" b="1" i="0" u="none" strike="noStrike" kern="0" cap="none" spc="0" normalizeH="0" baseline="0" noProof="0">
                <a:ln>
                  <a:noFill/>
                </a:ln>
                <a:solidFill>
                  <a:srgbClr val="5D5D5D"/>
                </a:solidFill>
                <a:effectLst/>
                <a:uLnTx/>
                <a:uFillTx/>
                <a:latin typeface="Arial"/>
                <a:ea typeface="+mn-ea"/>
                <a:cs typeface="Arial"/>
                <a:sym typeface="Arial"/>
              </a:rPr>
              <a:t>and </a:t>
            </a:r>
            <a:r>
              <a:rPr kumimoji="0" lang="en-US" sz="2700" b="1" i="0" u="none" strike="noStrike" kern="0" cap="none" spc="0" normalizeH="0" baseline="0" noProof="0">
                <a:ln>
                  <a:noFill/>
                </a:ln>
                <a:solidFill>
                  <a:srgbClr val="C00000"/>
                </a:solidFill>
                <a:effectLst/>
                <a:uLnTx/>
                <a:uFillTx/>
                <a:latin typeface="Arial"/>
                <a:ea typeface="+mn-ea"/>
                <a:cs typeface="Arial"/>
                <a:sym typeface="Arial"/>
              </a:rPr>
              <a:t>Key Performance Indicators</a:t>
            </a:r>
            <a:endParaRPr kumimoji="0" sz="1100" b="1" i="0" u="none" strike="noStrike" kern="0" cap="none" spc="0" normalizeH="0" baseline="0" noProof="0">
              <a:ln>
                <a:noFill/>
              </a:ln>
              <a:solidFill>
                <a:srgbClr val="C00000"/>
              </a:solidFill>
              <a:effectLst/>
              <a:uLnTx/>
              <a:uFillTx/>
              <a:latin typeface="Arial"/>
              <a:ea typeface="+mn-ea"/>
              <a:cs typeface="Arial"/>
              <a:sym typeface="Arial"/>
            </a:endParaRPr>
          </a:p>
        </p:txBody>
      </p:sp>
      <p:pic>
        <p:nvPicPr>
          <p:cNvPr id="632" name="Google Shape;632;p95"/>
          <p:cNvPicPr preferRelativeResize="0"/>
          <p:nvPr/>
        </p:nvPicPr>
        <p:blipFill>
          <a:blip r:embed="rId3">
            <a:alphaModFix/>
          </a:blip>
          <a:stretch>
            <a:fillRect/>
          </a:stretch>
        </p:blipFill>
        <p:spPr>
          <a:xfrm>
            <a:off x="11419675" y="5609263"/>
            <a:ext cx="723900" cy="1190625"/>
          </a:xfrm>
          <a:prstGeom prst="rect">
            <a:avLst/>
          </a:prstGeom>
          <a:noFill/>
          <a:ln>
            <a:noFill/>
          </a:ln>
        </p:spPr>
      </p:pic>
      <p:pic>
        <p:nvPicPr>
          <p:cNvPr id="633" name="Google Shape;633;p95" descr="Graduating (Provided by Getty Images)"/>
          <p:cNvPicPr preferRelativeResize="0"/>
          <p:nvPr/>
        </p:nvPicPr>
        <p:blipFill rotWithShape="1">
          <a:blip r:embed="rId4">
            <a:alphaModFix amt="11000"/>
          </a:blip>
          <a:srcRect r="36411" b="15853"/>
          <a:stretch/>
        </p:blipFill>
        <p:spPr>
          <a:xfrm>
            <a:off x="934737" y="601075"/>
            <a:ext cx="4214188" cy="6120376"/>
          </a:xfrm>
          <a:prstGeom prst="rect">
            <a:avLst/>
          </a:prstGeom>
          <a:noFill/>
          <a:ln>
            <a:noFill/>
          </a:ln>
        </p:spPr>
      </p:pic>
      <p:pic>
        <p:nvPicPr>
          <p:cNvPr id="634" name="Google Shape;634;p95"/>
          <p:cNvPicPr preferRelativeResize="0"/>
          <p:nvPr/>
        </p:nvPicPr>
        <p:blipFill>
          <a:blip r:embed="rId5">
            <a:alphaModFix/>
          </a:blip>
          <a:stretch>
            <a:fillRect/>
          </a:stretch>
        </p:blipFill>
        <p:spPr>
          <a:xfrm>
            <a:off x="392914" y="3620146"/>
            <a:ext cx="982695" cy="1235388"/>
          </a:xfrm>
          <a:prstGeom prst="rect">
            <a:avLst/>
          </a:prstGeom>
          <a:noFill/>
          <a:ln>
            <a:noFill/>
          </a:ln>
        </p:spPr>
      </p:pic>
      <p:sp>
        <p:nvSpPr>
          <p:cNvPr id="635" name="Google Shape;635;p95"/>
          <p:cNvSpPr txBox="1"/>
          <p:nvPr/>
        </p:nvSpPr>
        <p:spPr>
          <a:xfrm>
            <a:off x="1444675" y="1142079"/>
            <a:ext cx="4450500" cy="1106400"/>
          </a:xfrm>
          <a:prstGeom prst="rect">
            <a:avLst/>
          </a:prstGeom>
          <a:noFill/>
          <a:ln>
            <a:noFill/>
          </a:ln>
        </p:spPr>
        <p:txBody>
          <a:bodyPr spcFirstLastPara="1" wrap="square" lIns="60625" tIns="60625" rIns="60625" bIns="60625"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24" b="0" i="0" u="none" strike="noStrike" kern="0" cap="none" spc="0" normalizeH="0" baseline="0" noProof="0">
                <a:ln>
                  <a:noFill/>
                </a:ln>
                <a:solidFill>
                  <a:srgbClr val="000000"/>
                </a:solidFill>
                <a:effectLst/>
                <a:uLnTx/>
                <a:uFillTx/>
                <a:latin typeface="League Spartan"/>
                <a:ea typeface="League Spartan"/>
                <a:cs typeface="League Spartan"/>
                <a:sym typeface="League Spartan"/>
              </a:rPr>
              <a:t>By 2030, we will increase the percentage of 3rd grade students scoring proficient or above in ELA (GA Milestones) by </a:t>
            </a:r>
            <a:r>
              <a:rPr kumimoji="0" lang="en-US" sz="1624" b="1" i="0" u="none" strike="noStrike" kern="0" cap="none" spc="0" normalizeH="0" baseline="0" noProof="0">
                <a:ln>
                  <a:noFill/>
                </a:ln>
                <a:solidFill>
                  <a:srgbClr val="980000"/>
                </a:solidFill>
                <a:effectLst/>
                <a:uLnTx/>
                <a:uFillTx/>
                <a:latin typeface="League Spartan"/>
                <a:ea typeface="League Spartan"/>
                <a:cs typeface="League Spartan"/>
                <a:sym typeface="League Spartan"/>
              </a:rPr>
              <a:t>20 percentage points.</a:t>
            </a:r>
            <a:endParaRPr kumimoji="0" sz="1624" b="1" i="0" u="none" strike="noStrike" kern="0" cap="none" spc="0" normalizeH="0" baseline="0" noProof="0">
              <a:ln>
                <a:noFill/>
              </a:ln>
              <a:solidFill>
                <a:srgbClr val="980000"/>
              </a:solidFill>
              <a:effectLst/>
              <a:uLnTx/>
              <a:uFillTx/>
              <a:latin typeface="League Spartan"/>
              <a:ea typeface="League Spartan"/>
              <a:cs typeface="League Spartan"/>
              <a:sym typeface="League Spartan"/>
            </a:endParaRP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endParaRPr kumimoji="0" sz="1624" b="0" i="0" u="none" strike="noStrike" kern="0" cap="none" spc="0" normalizeH="0" baseline="0" noProof="0">
              <a:ln>
                <a:noFill/>
              </a:ln>
              <a:solidFill>
                <a:srgbClr val="000000"/>
              </a:solidFill>
              <a:effectLst/>
              <a:uLnTx/>
              <a:uFillTx/>
              <a:latin typeface="League Spartan"/>
              <a:ea typeface="League Spartan"/>
              <a:cs typeface="League Spartan"/>
              <a:sym typeface="League Spartan"/>
            </a:endParaRP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endParaRPr kumimoji="0" sz="1491" b="0" i="0" u="none" strike="noStrike" kern="0" cap="none" spc="0" normalizeH="0" baseline="0" noProof="0">
              <a:ln>
                <a:noFill/>
              </a:ln>
              <a:solidFill>
                <a:srgbClr val="000000"/>
              </a:solidFill>
              <a:effectLst/>
              <a:uLnTx/>
              <a:uFillTx/>
              <a:latin typeface="League Spartan"/>
              <a:ea typeface="League Spartan"/>
              <a:cs typeface="League Spartan"/>
              <a:sym typeface="League Spartan"/>
            </a:endParaRPr>
          </a:p>
        </p:txBody>
      </p:sp>
      <p:pic>
        <p:nvPicPr>
          <p:cNvPr id="636" name="Google Shape;636;p95"/>
          <p:cNvPicPr preferRelativeResize="0"/>
          <p:nvPr/>
        </p:nvPicPr>
        <p:blipFill>
          <a:blip r:embed="rId6">
            <a:alphaModFix/>
          </a:blip>
          <a:stretch>
            <a:fillRect/>
          </a:stretch>
        </p:blipFill>
        <p:spPr>
          <a:xfrm>
            <a:off x="384625" y="926871"/>
            <a:ext cx="982189" cy="1184722"/>
          </a:xfrm>
          <a:prstGeom prst="rect">
            <a:avLst/>
          </a:prstGeom>
          <a:noFill/>
          <a:ln>
            <a:noFill/>
          </a:ln>
        </p:spPr>
      </p:pic>
      <p:sp>
        <p:nvSpPr>
          <p:cNvPr id="637" name="Google Shape;637;p95"/>
          <p:cNvSpPr/>
          <p:nvPr/>
        </p:nvSpPr>
        <p:spPr>
          <a:xfrm>
            <a:off x="392913" y="931614"/>
            <a:ext cx="982800" cy="1191000"/>
          </a:xfrm>
          <a:prstGeom prst="rect">
            <a:avLst/>
          </a:prstGeom>
          <a:solidFill>
            <a:srgbClr val="980000">
              <a:alpha val="50629"/>
            </a:srgbClr>
          </a:solidFill>
          <a:ln w="6325" cap="flat" cmpd="sng">
            <a:solidFill>
              <a:srgbClr val="1F497D"/>
            </a:solidFill>
            <a:prstDash val="solid"/>
            <a:round/>
            <a:headEnd type="none" w="sm" len="sm"/>
            <a:tailEnd type="none" w="sm" len="sm"/>
          </a:ln>
        </p:spPr>
        <p:txBody>
          <a:bodyPr spcFirstLastPara="1" wrap="square" lIns="60625" tIns="60625" rIns="60625" bIns="60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28"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8" name="Google Shape;638;p95"/>
          <p:cNvSpPr/>
          <p:nvPr/>
        </p:nvSpPr>
        <p:spPr>
          <a:xfrm>
            <a:off x="517116" y="993720"/>
            <a:ext cx="197275" cy="4347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D8D8D8"/>
                </a:solidFill>
                <a:effectLst/>
                <a:uLnTx/>
                <a:uFillTx/>
                <a:latin typeface="Arial"/>
                <a:ea typeface="+mn-ea"/>
                <a:cs typeface="Arial"/>
                <a:sym typeface="Arial"/>
              </a:rPr>
              <a:t>1</a:t>
            </a:r>
          </a:p>
        </p:txBody>
      </p:sp>
      <p:pic>
        <p:nvPicPr>
          <p:cNvPr id="639" name="Google Shape;639;p95" title="5G2A1326__Edited.png"/>
          <p:cNvPicPr preferRelativeResize="0"/>
          <p:nvPr/>
        </p:nvPicPr>
        <p:blipFill rotWithShape="1">
          <a:blip r:embed="rId7">
            <a:alphaModFix/>
          </a:blip>
          <a:srcRect l="26742" r="8957"/>
          <a:stretch/>
        </p:blipFill>
        <p:spPr>
          <a:xfrm>
            <a:off x="405002" y="2351139"/>
            <a:ext cx="958515" cy="993604"/>
          </a:xfrm>
          <a:prstGeom prst="rect">
            <a:avLst/>
          </a:prstGeom>
          <a:noFill/>
          <a:ln>
            <a:noFill/>
          </a:ln>
        </p:spPr>
      </p:pic>
      <p:sp>
        <p:nvSpPr>
          <p:cNvPr id="640" name="Google Shape;640;p95"/>
          <p:cNvSpPr/>
          <p:nvPr/>
        </p:nvSpPr>
        <p:spPr>
          <a:xfrm>
            <a:off x="392915" y="2350592"/>
            <a:ext cx="982800" cy="993600"/>
          </a:xfrm>
          <a:prstGeom prst="rect">
            <a:avLst/>
          </a:prstGeom>
          <a:solidFill>
            <a:srgbClr val="980000">
              <a:alpha val="50629"/>
            </a:srgbClr>
          </a:solidFill>
          <a:ln w="6325" cap="flat" cmpd="sng">
            <a:solidFill>
              <a:srgbClr val="1F497D"/>
            </a:solidFill>
            <a:prstDash val="solid"/>
            <a:round/>
            <a:headEnd type="none" w="sm" len="sm"/>
            <a:tailEnd type="none" w="sm" len="sm"/>
          </a:ln>
        </p:spPr>
        <p:txBody>
          <a:bodyPr spcFirstLastPara="1" wrap="square" lIns="60625" tIns="60625" rIns="60625" bIns="60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28"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1" name="Google Shape;641;p95"/>
          <p:cNvSpPr/>
          <p:nvPr/>
        </p:nvSpPr>
        <p:spPr>
          <a:xfrm>
            <a:off x="463446" y="2420547"/>
            <a:ext cx="266671" cy="43469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D8D8D8"/>
                </a:solidFill>
                <a:effectLst/>
                <a:uLnTx/>
                <a:uFillTx/>
                <a:latin typeface="Arial"/>
                <a:ea typeface="+mn-ea"/>
                <a:cs typeface="Arial"/>
                <a:sym typeface="Arial"/>
              </a:rPr>
              <a:t>2</a:t>
            </a:r>
          </a:p>
        </p:txBody>
      </p:sp>
      <p:sp>
        <p:nvSpPr>
          <p:cNvPr id="642" name="Google Shape;642;p95"/>
          <p:cNvSpPr txBox="1"/>
          <p:nvPr/>
        </p:nvSpPr>
        <p:spPr>
          <a:xfrm>
            <a:off x="1444675" y="2464722"/>
            <a:ext cx="4450500" cy="922500"/>
          </a:xfrm>
          <a:prstGeom prst="rect">
            <a:avLst/>
          </a:prstGeom>
          <a:noFill/>
          <a:ln>
            <a:noFill/>
          </a:ln>
        </p:spPr>
        <p:txBody>
          <a:bodyPr spcFirstLastPara="1" wrap="square" lIns="60625" tIns="60625" rIns="60625" bIns="60625"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24" b="0" i="0" u="none" strike="noStrike" kern="0" cap="none" spc="0" normalizeH="0" baseline="0" noProof="0">
                <a:ln>
                  <a:noFill/>
                </a:ln>
                <a:solidFill>
                  <a:srgbClr val="000000"/>
                </a:solidFill>
                <a:effectLst/>
                <a:uLnTx/>
                <a:uFillTx/>
                <a:latin typeface="League Spartan"/>
                <a:ea typeface="League Spartan"/>
                <a:cs typeface="League Spartan"/>
                <a:sym typeface="League Spartan"/>
              </a:rPr>
              <a:t>By 2030, we will increase the percentage of 8th grade students scoring proficient or above in Math (GA Milestones) by </a:t>
            </a:r>
            <a:r>
              <a:rPr kumimoji="0" lang="en-US" sz="1624" b="1" i="0" u="none" strike="noStrike" kern="0" cap="none" spc="0" normalizeH="0" baseline="0" noProof="0">
                <a:ln>
                  <a:noFill/>
                </a:ln>
                <a:solidFill>
                  <a:srgbClr val="980000"/>
                </a:solidFill>
                <a:effectLst/>
                <a:uLnTx/>
                <a:uFillTx/>
                <a:latin typeface="League Spartan"/>
                <a:ea typeface="League Spartan"/>
                <a:cs typeface="League Spartan"/>
                <a:sym typeface="League Spartan"/>
              </a:rPr>
              <a:t>20 percentage points.</a:t>
            </a:r>
            <a:endParaRPr kumimoji="0" sz="1624" b="1" i="0" u="none" strike="noStrike" kern="0" cap="none" spc="0" normalizeH="0" baseline="0" noProof="0">
              <a:ln>
                <a:noFill/>
              </a:ln>
              <a:solidFill>
                <a:srgbClr val="980000"/>
              </a:solidFill>
              <a:effectLst/>
              <a:uLnTx/>
              <a:uFillTx/>
              <a:latin typeface="League Spartan"/>
              <a:ea typeface="League Spartan"/>
              <a:cs typeface="League Spartan"/>
              <a:sym typeface="League Spartan"/>
            </a:endParaRP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endParaRPr kumimoji="0" sz="1624" b="0" i="0" u="none" strike="noStrike" kern="0" cap="none" spc="0" normalizeH="0" baseline="0" noProof="0">
              <a:ln>
                <a:noFill/>
              </a:ln>
              <a:solidFill>
                <a:srgbClr val="000000"/>
              </a:solidFill>
              <a:effectLst/>
              <a:uLnTx/>
              <a:uFillTx/>
              <a:latin typeface="League Spartan"/>
              <a:ea typeface="League Spartan"/>
              <a:cs typeface="League Spartan"/>
              <a:sym typeface="League Spartan"/>
            </a:endParaRPr>
          </a:p>
        </p:txBody>
      </p:sp>
      <p:sp>
        <p:nvSpPr>
          <p:cNvPr id="643" name="Google Shape;643;p95"/>
          <p:cNvSpPr txBox="1"/>
          <p:nvPr/>
        </p:nvSpPr>
        <p:spPr>
          <a:xfrm>
            <a:off x="1449441" y="3794330"/>
            <a:ext cx="4450500" cy="922500"/>
          </a:xfrm>
          <a:prstGeom prst="rect">
            <a:avLst/>
          </a:prstGeom>
          <a:noFill/>
          <a:ln>
            <a:noFill/>
          </a:ln>
        </p:spPr>
        <p:txBody>
          <a:bodyPr spcFirstLastPara="1" wrap="square" lIns="60625" tIns="60625" rIns="60625" bIns="60625"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24" b="0" i="0" u="none" strike="noStrike" kern="0" cap="none" spc="0" normalizeH="0" baseline="0" noProof="0">
                <a:ln>
                  <a:noFill/>
                </a:ln>
                <a:solidFill>
                  <a:srgbClr val="000000"/>
                </a:solidFill>
                <a:effectLst/>
                <a:uLnTx/>
                <a:uFillTx/>
                <a:latin typeface="League Spartan"/>
                <a:ea typeface="League Spartan"/>
                <a:cs typeface="League Spartan"/>
                <a:sym typeface="League Spartan"/>
              </a:rPr>
              <a:t>By 2030, we will increase the percentage of students meeting at least one CCRPI College and Career Readiness Indicator by </a:t>
            </a:r>
            <a:r>
              <a:rPr kumimoji="0" lang="en-US" sz="1624" b="1" i="0" u="none" strike="noStrike" kern="0" cap="none" spc="0" normalizeH="0" baseline="0" noProof="0">
                <a:ln>
                  <a:noFill/>
                </a:ln>
                <a:solidFill>
                  <a:srgbClr val="980000"/>
                </a:solidFill>
                <a:effectLst/>
                <a:uLnTx/>
                <a:uFillTx/>
                <a:latin typeface="League Spartan"/>
                <a:ea typeface="League Spartan"/>
                <a:cs typeface="League Spartan"/>
                <a:sym typeface="League Spartan"/>
              </a:rPr>
              <a:t>20 percentage points. </a:t>
            </a:r>
            <a:endParaRPr kumimoji="0" sz="1624" b="1" i="0" u="none" strike="noStrike" kern="0" cap="none" spc="0" normalizeH="0" baseline="0" noProof="0">
              <a:ln>
                <a:noFill/>
              </a:ln>
              <a:solidFill>
                <a:srgbClr val="980000"/>
              </a:solidFill>
              <a:effectLst/>
              <a:uLnTx/>
              <a:uFillTx/>
              <a:latin typeface="League Spartan"/>
              <a:ea typeface="League Spartan"/>
              <a:cs typeface="League Spartan"/>
              <a:sym typeface="League Spartan"/>
            </a:endParaRPr>
          </a:p>
        </p:txBody>
      </p:sp>
      <p:sp>
        <p:nvSpPr>
          <p:cNvPr id="644" name="Google Shape;644;p95"/>
          <p:cNvSpPr/>
          <p:nvPr/>
        </p:nvSpPr>
        <p:spPr>
          <a:xfrm>
            <a:off x="392915" y="3620146"/>
            <a:ext cx="982800" cy="1235400"/>
          </a:xfrm>
          <a:prstGeom prst="rect">
            <a:avLst/>
          </a:prstGeom>
          <a:solidFill>
            <a:srgbClr val="980000">
              <a:alpha val="50629"/>
            </a:srgbClr>
          </a:solidFill>
          <a:ln w="6325" cap="flat" cmpd="sng">
            <a:solidFill>
              <a:srgbClr val="1F497D"/>
            </a:solidFill>
            <a:prstDash val="solid"/>
            <a:round/>
            <a:headEnd type="none" w="sm" len="sm"/>
            <a:tailEnd type="none" w="sm" len="sm"/>
          </a:ln>
        </p:spPr>
        <p:txBody>
          <a:bodyPr spcFirstLastPara="1" wrap="square" lIns="60625" tIns="60625" rIns="60625" bIns="60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28"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5" name="Google Shape;645;p95"/>
          <p:cNvSpPr/>
          <p:nvPr/>
        </p:nvSpPr>
        <p:spPr>
          <a:xfrm>
            <a:off x="517108" y="3789558"/>
            <a:ext cx="281276" cy="44195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D8D8D8"/>
                </a:solidFill>
                <a:effectLst/>
                <a:uLnTx/>
                <a:uFillTx/>
                <a:latin typeface="Arial"/>
                <a:ea typeface="+mn-ea"/>
                <a:cs typeface="Arial"/>
                <a:sym typeface="Arial"/>
              </a:rPr>
              <a:t>3</a:t>
            </a:r>
          </a:p>
        </p:txBody>
      </p:sp>
      <p:sp>
        <p:nvSpPr>
          <p:cNvPr id="646" name="Google Shape;646;p95"/>
          <p:cNvSpPr/>
          <p:nvPr/>
        </p:nvSpPr>
        <p:spPr>
          <a:xfrm>
            <a:off x="6287952" y="1133705"/>
            <a:ext cx="1218000" cy="254100"/>
          </a:xfrm>
          <a:prstGeom prst="rect">
            <a:avLst/>
          </a:prstGeom>
          <a:solidFill>
            <a:srgbClr val="D8031C"/>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Actual (202</a:t>
            </a:r>
            <a:r>
              <a:rPr kumimoji="0" lang="en-US" sz="1200" b="0" i="0" u="none" strike="noStrike" kern="0" cap="none" spc="0" normalizeH="0" baseline="0" noProof="0">
                <a:ln>
                  <a:noFill/>
                </a:ln>
                <a:solidFill>
                  <a:srgbClr val="FFFFFF"/>
                </a:solidFill>
                <a:effectLst/>
                <a:uLnTx/>
                <a:uFillTx/>
                <a:latin typeface="Arial"/>
                <a:ea typeface="+mn-ea"/>
                <a:cs typeface="Arial"/>
                <a:sym typeface="Arial"/>
              </a:rPr>
              <a:t>5</a:t>
            </a: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95"/>
          <p:cNvSpPr/>
          <p:nvPr/>
        </p:nvSpPr>
        <p:spPr>
          <a:xfrm>
            <a:off x="10880528" y="1144070"/>
            <a:ext cx="1218000" cy="2541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Target (2030)</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95"/>
          <p:cNvSpPr txBox="1"/>
          <p:nvPr/>
        </p:nvSpPr>
        <p:spPr>
          <a:xfrm>
            <a:off x="7420901" y="750312"/>
            <a:ext cx="3511200" cy="254100"/>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We Are Caring For Every Child</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95"/>
          <p:cNvSpPr txBox="1"/>
          <p:nvPr/>
        </p:nvSpPr>
        <p:spPr>
          <a:xfrm>
            <a:off x="6287951" y="755562"/>
            <a:ext cx="1076700" cy="273900"/>
          </a:xfrm>
          <a:prstGeom prst="rect">
            <a:avLst/>
          </a:prstGeom>
          <a:solidFill>
            <a:srgbClr val="D8031C"/>
          </a:solidFill>
          <a:ln>
            <a:noFill/>
          </a:ln>
        </p:spPr>
        <p:txBody>
          <a:bodyPr spcFirstLastPara="1" wrap="square" lIns="68575" tIns="68575" rIns="68575" bIns="685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Focus Area:</a:t>
            </a:r>
            <a:endParaRPr kumimoji="0" sz="1200" b="1" i="0" u="none" strike="noStrike" kern="0" cap="none" spc="0" normalizeH="0" baseline="0" noProof="0">
              <a:ln>
                <a:noFill/>
              </a:ln>
              <a:solidFill>
                <a:srgbClr val="FFFFFF"/>
              </a:solidFill>
              <a:effectLst/>
              <a:uLnTx/>
              <a:uFillTx/>
              <a:latin typeface="Arial"/>
              <a:ea typeface="+mn-ea"/>
              <a:cs typeface="Arial"/>
              <a:sym typeface="Arial"/>
            </a:endParaRPr>
          </a:p>
        </p:txBody>
      </p:sp>
      <p:graphicFrame>
        <p:nvGraphicFramePr>
          <p:cNvPr id="650" name="Google Shape;650;p95"/>
          <p:cNvGraphicFramePr/>
          <p:nvPr/>
        </p:nvGraphicFramePr>
        <p:xfrm>
          <a:off x="6287957" y="1512768"/>
          <a:ext cx="5810575" cy="3643884"/>
        </p:xfrm>
        <a:graphic>
          <a:graphicData uri="http://schemas.openxmlformats.org/drawingml/2006/table">
            <a:tbl>
              <a:tblPr>
                <a:noFill/>
              </a:tblPr>
              <a:tblGrid>
                <a:gridCol w="971700">
                  <a:extLst>
                    <a:ext uri="{9D8B030D-6E8A-4147-A177-3AD203B41FA5}">
                      <a16:colId xmlns:a16="http://schemas.microsoft.com/office/drawing/2014/main" val="20000"/>
                    </a:ext>
                  </a:extLst>
                </a:gridCol>
                <a:gridCol w="4008675">
                  <a:extLst>
                    <a:ext uri="{9D8B030D-6E8A-4147-A177-3AD203B41FA5}">
                      <a16:colId xmlns:a16="http://schemas.microsoft.com/office/drawing/2014/main" val="20001"/>
                    </a:ext>
                  </a:extLst>
                </a:gridCol>
                <a:gridCol w="830200">
                  <a:extLst>
                    <a:ext uri="{9D8B030D-6E8A-4147-A177-3AD203B41FA5}">
                      <a16:colId xmlns:a16="http://schemas.microsoft.com/office/drawing/2014/main" val="20002"/>
                    </a:ext>
                  </a:extLst>
                </a:gridCol>
              </a:tblGrid>
              <a:tr h="218150">
                <a:tc>
                  <a:txBody>
                    <a:bodyPr/>
                    <a:lstStyle/>
                    <a:p>
                      <a:pPr marL="0" lvl="0" indent="0" algn="ctr" rtl="0">
                        <a:lnSpc>
                          <a:spcPct val="115000"/>
                        </a:lnSpc>
                        <a:spcBef>
                          <a:spcPts val="0"/>
                        </a:spcBef>
                        <a:spcAft>
                          <a:spcPts val="0"/>
                        </a:spcAft>
                        <a:buNone/>
                      </a:pPr>
                      <a:r>
                        <a:rPr lang="en-US" sz="1300" b="1">
                          <a:solidFill>
                            <a:srgbClr val="C00000"/>
                          </a:solidFill>
                        </a:rPr>
                        <a:t>68.8%</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Absenteeism</a:t>
                      </a:r>
                      <a:endParaRPr sz="1100" b="1"/>
                    </a:p>
                    <a:p>
                      <a:pPr marL="0" lvl="0" indent="0" algn="l" rtl="0">
                        <a:lnSpc>
                          <a:spcPct val="115000"/>
                        </a:lnSpc>
                        <a:spcBef>
                          <a:spcPts val="0"/>
                        </a:spcBef>
                        <a:spcAft>
                          <a:spcPts val="0"/>
                        </a:spcAft>
                        <a:buNone/>
                      </a:pPr>
                      <a:r>
                        <a:rPr lang="en-US" sz="1100"/>
                        <a:t>% of students who are not chronically absent</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80%</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18150">
                <a:tc>
                  <a:txBody>
                    <a:bodyPr/>
                    <a:lstStyle/>
                    <a:p>
                      <a:pPr marL="0" lvl="0" indent="0" algn="ctr" rtl="0">
                        <a:lnSpc>
                          <a:spcPct val="115000"/>
                        </a:lnSpc>
                        <a:spcBef>
                          <a:spcPts val="0"/>
                        </a:spcBef>
                        <a:spcAft>
                          <a:spcPts val="0"/>
                        </a:spcAft>
                        <a:buNone/>
                      </a:pPr>
                      <a:r>
                        <a:rPr lang="en-US" sz="1300" b="1">
                          <a:solidFill>
                            <a:srgbClr val="C00000"/>
                          </a:solidFill>
                        </a:rPr>
                        <a:t>60%</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Sense of Belonging</a:t>
                      </a:r>
                      <a:endParaRPr sz="1100" b="1"/>
                    </a:p>
                    <a:p>
                      <a:pPr marL="0" lvl="0" indent="0" algn="l" rtl="0">
                        <a:lnSpc>
                          <a:spcPct val="115000"/>
                        </a:lnSpc>
                        <a:spcBef>
                          <a:spcPts val="0"/>
                        </a:spcBef>
                        <a:spcAft>
                          <a:spcPts val="0"/>
                        </a:spcAft>
                        <a:buNone/>
                      </a:pPr>
                      <a:r>
                        <a:rPr lang="en-US" sz="1100"/>
                        <a:t>% students who feel a sense of belonging</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75%</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18150">
                <a:tc>
                  <a:txBody>
                    <a:bodyPr/>
                    <a:lstStyle/>
                    <a:p>
                      <a:pPr marL="0" lvl="0" indent="0" algn="ctr" rtl="0">
                        <a:lnSpc>
                          <a:spcPct val="115000"/>
                        </a:lnSpc>
                        <a:spcBef>
                          <a:spcPts val="0"/>
                        </a:spcBef>
                        <a:spcAft>
                          <a:spcPts val="0"/>
                        </a:spcAft>
                        <a:buNone/>
                      </a:pPr>
                      <a:r>
                        <a:rPr lang="en-US" sz="1300" b="1">
                          <a:solidFill>
                            <a:srgbClr val="C00000"/>
                          </a:solidFill>
                        </a:rPr>
                        <a:t>89.6%</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Discipline: All Students</a:t>
                      </a:r>
                      <a:endParaRPr sz="1100" b="1"/>
                    </a:p>
                    <a:p>
                      <a:pPr marL="0" lvl="0" indent="0" algn="l" rtl="0">
                        <a:lnSpc>
                          <a:spcPct val="115000"/>
                        </a:lnSpc>
                        <a:spcBef>
                          <a:spcPts val="0"/>
                        </a:spcBef>
                        <a:spcAft>
                          <a:spcPts val="0"/>
                        </a:spcAft>
                        <a:buNone/>
                      </a:pPr>
                      <a:r>
                        <a:rPr lang="en-US" sz="1100"/>
                        <a:t>% of all students without suspensions (OSS) </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95%</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18150">
                <a:tc>
                  <a:txBody>
                    <a:bodyPr/>
                    <a:lstStyle/>
                    <a:p>
                      <a:pPr marL="0" lvl="0" indent="0" algn="ctr" rtl="0">
                        <a:lnSpc>
                          <a:spcPct val="115000"/>
                        </a:lnSpc>
                        <a:spcBef>
                          <a:spcPts val="0"/>
                        </a:spcBef>
                        <a:spcAft>
                          <a:spcPts val="0"/>
                        </a:spcAft>
                        <a:buNone/>
                      </a:pPr>
                      <a:r>
                        <a:rPr lang="en-US" sz="1300" b="1">
                          <a:solidFill>
                            <a:srgbClr val="C00000"/>
                          </a:solidFill>
                        </a:rPr>
                        <a:t>83.5%</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Discipline: Students with Disabilities</a:t>
                      </a:r>
                      <a:endParaRPr sz="1100" b="1"/>
                    </a:p>
                    <a:p>
                      <a:pPr marL="0" lvl="0" indent="0" algn="l" rtl="0">
                        <a:lnSpc>
                          <a:spcPct val="115000"/>
                        </a:lnSpc>
                        <a:spcBef>
                          <a:spcPts val="0"/>
                        </a:spcBef>
                        <a:spcAft>
                          <a:spcPts val="0"/>
                        </a:spcAft>
                        <a:buNone/>
                      </a:pPr>
                      <a:r>
                        <a:rPr lang="en-US" sz="1100"/>
                        <a:t>% of Students with Disabilities students without suspensions (OSS)</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95%</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18150">
                <a:tc>
                  <a:txBody>
                    <a:bodyPr/>
                    <a:lstStyle/>
                    <a:p>
                      <a:pPr marL="0" lvl="0" indent="0" algn="ctr" rtl="0">
                        <a:lnSpc>
                          <a:spcPct val="115000"/>
                        </a:lnSpc>
                        <a:spcBef>
                          <a:spcPts val="0"/>
                        </a:spcBef>
                        <a:spcAft>
                          <a:spcPts val="0"/>
                        </a:spcAft>
                        <a:buNone/>
                      </a:pPr>
                      <a:r>
                        <a:rPr lang="en-US" sz="1300" b="1">
                          <a:solidFill>
                            <a:srgbClr val="C00000"/>
                          </a:solidFill>
                        </a:rPr>
                        <a:t>86.4%</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Discipline: Black Students</a:t>
                      </a:r>
                      <a:endParaRPr sz="1100" b="1"/>
                    </a:p>
                    <a:p>
                      <a:pPr marL="0" lvl="0" indent="0" algn="l" rtl="0">
                        <a:lnSpc>
                          <a:spcPct val="115000"/>
                        </a:lnSpc>
                        <a:spcBef>
                          <a:spcPts val="0"/>
                        </a:spcBef>
                        <a:spcAft>
                          <a:spcPts val="0"/>
                        </a:spcAft>
                        <a:buNone/>
                      </a:pPr>
                      <a:r>
                        <a:rPr lang="en-US" sz="1100"/>
                        <a:t>% of Black students without suspensions (OSS)</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95%</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5300">
                <a:tc>
                  <a:txBody>
                    <a:bodyPr/>
                    <a:lstStyle/>
                    <a:p>
                      <a:pPr marL="0" lvl="0" indent="0" algn="ctr" rtl="0">
                        <a:lnSpc>
                          <a:spcPct val="115000"/>
                        </a:lnSpc>
                        <a:spcBef>
                          <a:spcPts val="0"/>
                        </a:spcBef>
                        <a:spcAft>
                          <a:spcPts val="0"/>
                        </a:spcAft>
                        <a:buNone/>
                      </a:pPr>
                      <a:r>
                        <a:rPr lang="en-US" sz="1300" b="1">
                          <a:solidFill>
                            <a:srgbClr val="C00000"/>
                          </a:solidFill>
                        </a:rPr>
                        <a:t>56%</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Student-Staff Relationships</a:t>
                      </a:r>
                      <a:endParaRPr sz="1100" b="1"/>
                    </a:p>
                    <a:p>
                      <a:pPr marL="0" lvl="0" indent="0" algn="l" rtl="0">
                        <a:lnSpc>
                          <a:spcPct val="115000"/>
                        </a:lnSpc>
                        <a:spcBef>
                          <a:spcPts val="0"/>
                        </a:spcBef>
                        <a:spcAft>
                          <a:spcPts val="0"/>
                        </a:spcAft>
                        <a:buNone/>
                      </a:pPr>
                      <a:r>
                        <a:rPr lang="en-US" sz="1100"/>
                        <a:t>% of students feeling comfortable going to most or all of the adults in the school for help</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75%</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65650">
                <a:tc>
                  <a:txBody>
                    <a:bodyPr/>
                    <a:lstStyle/>
                    <a:p>
                      <a:pPr marL="0" lvl="0" indent="0" algn="ctr" rtl="0">
                        <a:lnSpc>
                          <a:spcPct val="115000"/>
                        </a:lnSpc>
                        <a:spcBef>
                          <a:spcPts val="0"/>
                        </a:spcBef>
                        <a:spcAft>
                          <a:spcPts val="0"/>
                        </a:spcAft>
                        <a:buNone/>
                      </a:pPr>
                      <a:r>
                        <a:rPr lang="en-US" sz="1300" b="1">
                          <a:solidFill>
                            <a:srgbClr val="C00000"/>
                          </a:solidFill>
                        </a:rPr>
                        <a:t>0%</a:t>
                      </a:r>
                      <a:endParaRPr sz="1300" b="1">
                        <a:solidFill>
                          <a:srgbClr val="C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Student Success Plans</a:t>
                      </a:r>
                      <a:endParaRPr sz="1100" b="1"/>
                    </a:p>
                    <a:p>
                      <a:pPr marL="0" lvl="0" indent="0" algn="l" rtl="0">
                        <a:lnSpc>
                          <a:spcPct val="115000"/>
                        </a:lnSpc>
                        <a:spcBef>
                          <a:spcPts val="0"/>
                        </a:spcBef>
                        <a:spcAft>
                          <a:spcPts val="0"/>
                        </a:spcAft>
                        <a:buNone/>
                      </a:pPr>
                      <a:r>
                        <a:rPr lang="en-US" sz="1100"/>
                        <a:t>% of students with individual success plans</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90%</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14775">
                <a:tc>
                  <a:txBody>
                    <a:bodyPr/>
                    <a:lstStyle/>
                    <a:p>
                      <a:pPr marL="0" lvl="0" indent="0" algn="ctr" rtl="0">
                        <a:spcBef>
                          <a:spcPts val="0"/>
                        </a:spcBef>
                        <a:spcAft>
                          <a:spcPts val="0"/>
                        </a:spcAft>
                        <a:buNone/>
                      </a:pPr>
                      <a:r>
                        <a:rPr lang="en-US" sz="1300" b="1">
                          <a:solidFill>
                            <a:srgbClr val="EA9999"/>
                          </a:solidFill>
                        </a:rPr>
                        <a:t>19%</a:t>
                      </a:r>
                      <a:endParaRPr sz="1300" b="1">
                        <a:solidFill>
                          <a:srgbClr val="EA999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t>School Climate</a:t>
                      </a:r>
                      <a:endParaRPr sz="1100" b="1"/>
                    </a:p>
                    <a:p>
                      <a:pPr marL="0" lvl="0" indent="0" algn="l" rtl="0">
                        <a:lnSpc>
                          <a:spcPct val="115000"/>
                        </a:lnSpc>
                        <a:spcBef>
                          <a:spcPts val="0"/>
                        </a:spcBef>
                        <a:spcAft>
                          <a:spcPts val="0"/>
                        </a:spcAft>
                        <a:buNone/>
                      </a:pPr>
                      <a:r>
                        <a:rPr lang="en-US" sz="1100"/>
                        <a:t>% of schools with 4 or 5 star climate rating</a:t>
                      </a:r>
                      <a:r>
                        <a:rPr lang="en-US" sz="1100">
                          <a:solidFill>
                            <a:srgbClr val="D8031C"/>
                          </a:solidFill>
                        </a:rPr>
                        <a:t>*</a:t>
                      </a:r>
                      <a:endParaRPr sz="11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t>50%</a:t>
                      </a:r>
                      <a:endParaRPr sz="13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51" name="Google Shape;651;p95"/>
          <p:cNvSpPr txBox="1"/>
          <p:nvPr/>
        </p:nvSpPr>
        <p:spPr>
          <a:xfrm>
            <a:off x="7505957" y="1133693"/>
            <a:ext cx="9747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EA9999"/>
                </a:solidFill>
                <a:effectLst/>
                <a:uLnTx/>
                <a:uFillTx/>
                <a:latin typeface="Arial"/>
                <a:ea typeface="+mn-ea"/>
                <a:cs typeface="Arial"/>
                <a:sym typeface="Arial"/>
              </a:rPr>
              <a:t>Light pink: 2024</a:t>
            </a:r>
            <a:endParaRPr kumimoji="0" sz="1400" b="0" i="0" u="none" strike="noStrike" kern="0" cap="none" spc="0" normalizeH="0" baseline="0" noProof="0">
              <a:ln>
                <a:noFill/>
              </a:ln>
              <a:solidFill>
                <a:srgbClr val="EA9999"/>
              </a:solidFill>
              <a:effectLst/>
              <a:uLnTx/>
              <a:uFillTx/>
              <a:latin typeface="Arial"/>
              <a:ea typeface="+mn-ea"/>
              <a:cs typeface="Arial"/>
              <a:sym typeface="Arial"/>
            </a:endParaRPr>
          </a:p>
        </p:txBody>
      </p:sp>
      <p:sp>
        <p:nvSpPr>
          <p:cNvPr id="652" name="Google Shape;652;p95"/>
          <p:cNvSpPr txBox="1"/>
          <p:nvPr/>
        </p:nvSpPr>
        <p:spPr>
          <a:xfrm>
            <a:off x="6287957" y="5371543"/>
            <a:ext cx="30000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C00000"/>
                </a:solidFill>
                <a:effectLst/>
                <a:uLnTx/>
                <a:uFillTx/>
                <a:latin typeface="Arial"/>
                <a:ea typeface="+mn-ea"/>
                <a:cs typeface="Arial"/>
                <a:sym typeface="Arial"/>
              </a:rPr>
              <a:t>* Includes Charter and Partner Schools</a:t>
            </a:r>
            <a:endParaRPr kumimoji="0" sz="800" b="0" i="0" u="none" strike="noStrike" kern="0" cap="none" spc="0" normalizeH="0" baseline="0" noProof="0">
              <a:ln>
                <a:noFill/>
              </a:ln>
              <a:solidFill>
                <a:srgbClr val="C00000"/>
              </a:solidFill>
              <a:effectLst/>
              <a:uLnTx/>
              <a:uFillTx/>
              <a:latin typeface="Arial"/>
              <a:ea typeface="+mn-ea"/>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D6603C3-3609-FEC4-18FA-C7827BA84937}"/>
              </a:ext>
            </a:extLst>
          </p:cNvPr>
          <p:cNvSpPr>
            <a:spLocks noGrp="1"/>
          </p:cNvSpPr>
          <p:nvPr>
            <p:ph type="title"/>
          </p:nvPr>
        </p:nvSpPr>
        <p:spPr>
          <a:xfrm>
            <a:off x="408707" y="1107852"/>
            <a:ext cx="3200400" cy="4461163"/>
          </a:xfrm>
        </p:spPr>
        <p:txBody>
          <a:bodyPr>
            <a:normAutofit/>
          </a:bodyPr>
          <a:lstStyle/>
          <a:p>
            <a:r>
              <a:rPr lang="en-US" dirty="0">
                <a:solidFill>
                  <a:srgbClr val="FFFFFF"/>
                </a:solidFill>
              </a:rPr>
              <a:t>ACCA Directly Aligns to APS Strategic Goal #3</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D436284-25D1-D8BE-4650-95397EE28188}"/>
              </a:ext>
            </a:extLst>
          </p:cNvPr>
          <p:cNvSpPr>
            <a:spLocks noGrp="1"/>
          </p:cNvSpPr>
          <p:nvPr>
            <p:ph idx="1"/>
          </p:nvPr>
        </p:nvSpPr>
        <p:spPr>
          <a:xfrm>
            <a:off x="4447308" y="172784"/>
            <a:ext cx="6906491" cy="6219824"/>
          </a:xfrm>
        </p:spPr>
        <p:txBody>
          <a:bodyPr anchor="ctr">
            <a:normAutofit/>
          </a:bodyPr>
          <a:lstStyle/>
          <a:p>
            <a:pPr marL="0" indent="0">
              <a:buNone/>
            </a:pPr>
            <a:r>
              <a:rPr lang="en-US" sz="3600" b="1" i="1" dirty="0"/>
              <a:t>APS Strategic Goal #3  </a:t>
            </a:r>
            <a:br>
              <a:rPr lang="en-US" b="1" dirty="0"/>
            </a:br>
            <a:r>
              <a:rPr lang="en-US" b="1" dirty="0"/>
              <a:t>College and Career Readiness: </a:t>
            </a:r>
            <a:r>
              <a:rPr lang="en-US" dirty="0"/>
              <a:t>By 2030, APS will increase the percentage of students meeting at least one CCRPI College and Career Readiness Indicator by 20 percentage points.</a:t>
            </a:r>
          </a:p>
          <a:p>
            <a:pPr marL="0" indent="0">
              <a:buNone/>
            </a:pPr>
            <a:endParaRPr lang="en-US" dirty="0"/>
          </a:p>
        </p:txBody>
      </p:sp>
      <p:sp>
        <p:nvSpPr>
          <p:cNvPr id="5" name="TextBox 4">
            <a:extLst>
              <a:ext uri="{FF2B5EF4-FFF2-40B4-BE49-F238E27FC236}">
                <a16:creationId xmlns:a16="http://schemas.microsoft.com/office/drawing/2014/main" id="{1BEA0E9F-61CC-342C-FD42-E7BB18A24257}"/>
              </a:ext>
            </a:extLst>
          </p:cNvPr>
          <p:cNvSpPr txBox="1"/>
          <p:nvPr/>
        </p:nvSpPr>
        <p:spPr>
          <a:xfrm>
            <a:off x="4327398" y="5728960"/>
            <a:ext cx="65996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Every APS student will graduate enrolled, enlisted, employed, or as an entrepreneur.</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1863864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61EB94A-00F0-9F6E-4DE8-CF94D6E5A9CC}"/>
              </a:ext>
            </a:extLst>
          </p:cNvPr>
          <p:cNvSpPr>
            <a:spLocks noGrp="1"/>
          </p:cNvSpPr>
          <p:nvPr>
            <p:ph type="title"/>
          </p:nvPr>
        </p:nvSpPr>
        <p:spPr>
          <a:xfrm>
            <a:off x="2266091" y="2121088"/>
            <a:ext cx="7160357" cy="4164820"/>
          </a:xfrm>
        </p:spPr>
        <p:txBody>
          <a:bodyPr vert="horz" lIns="91440" tIns="45720" rIns="91440" bIns="45720" rtlCol="0" anchor="t">
            <a:normAutofit fontScale="90000"/>
          </a:bodyPr>
          <a:lstStyle/>
          <a:p>
            <a:pPr algn="ctr"/>
            <a:r>
              <a:rPr lang="en-US" sz="6200" b="1" kern="1200" dirty="0">
                <a:solidFill>
                  <a:srgbClr val="FFFFFF"/>
                </a:solidFill>
                <a:latin typeface="+mj-lt"/>
                <a:ea typeface="+mj-ea"/>
                <a:cs typeface="+mj-cs"/>
              </a:rPr>
              <a:t>Georgia College and Career Academy Network Certification Standards</a:t>
            </a: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602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8532091-E169-FD9C-C956-6A91BAAF88E9}"/>
              </a:ext>
            </a:extLst>
          </p:cNvPr>
          <p:cNvSpPr>
            <a:spLocks noGrp="1"/>
          </p:cNvSpPr>
          <p:nvPr>
            <p:ph type="title"/>
          </p:nvPr>
        </p:nvSpPr>
        <p:spPr>
          <a:xfrm>
            <a:off x="686834" y="591344"/>
            <a:ext cx="3200400" cy="5585619"/>
          </a:xfrm>
        </p:spPr>
        <p:txBody>
          <a:bodyPr>
            <a:normAutofit/>
          </a:bodyPr>
          <a:lstStyle/>
          <a:p>
            <a:r>
              <a:rPr lang="en-US">
                <a:solidFill>
                  <a:srgbClr val="FFFFFF"/>
                </a:solidFill>
              </a:rPr>
              <a:t>GCCAN Standards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D4DE942-E226-5DFC-42C2-2559CD613FA9}"/>
              </a:ext>
            </a:extLst>
          </p:cNvPr>
          <p:cNvSpPr>
            <a:spLocks noGrp="1"/>
          </p:cNvSpPr>
          <p:nvPr>
            <p:ph idx="1"/>
          </p:nvPr>
        </p:nvSpPr>
        <p:spPr>
          <a:xfrm>
            <a:off x="4447308" y="104775"/>
            <a:ext cx="6906491" cy="6543675"/>
          </a:xfrm>
        </p:spPr>
        <p:txBody>
          <a:bodyPr anchor="ctr">
            <a:normAutofit/>
          </a:bodyPr>
          <a:lstStyle/>
          <a:p>
            <a:pPr marL="0" indent="0">
              <a:buNone/>
            </a:pPr>
            <a:r>
              <a:rPr lang="en-US" sz="2400" dirty="0"/>
              <a:t>Standard 1 – Governance and Leadership</a:t>
            </a:r>
          </a:p>
          <a:p>
            <a:pPr marL="0" indent="0">
              <a:buNone/>
            </a:pPr>
            <a:r>
              <a:rPr lang="en-US" sz="2400" dirty="0">
                <a:highlight>
                  <a:srgbClr val="FFFF00"/>
                </a:highlight>
              </a:rPr>
              <a:t>Standard 2 – Strategic Planning and Sustainability</a:t>
            </a:r>
          </a:p>
          <a:p>
            <a:pPr marL="0" indent="0">
              <a:buNone/>
            </a:pPr>
            <a:r>
              <a:rPr lang="en-US" sz="2400" dirty="0">
                <a:highlight>
                  <a:srgbClr val="FFFF00"/>
                </a:highlight>
              </a:rPr>
              <a:t>Standard 3 – Teaching and Assessing for Learning</a:t>
            </a:r>
          </a:p>
          <a:p>
            <a:pPr marL="0" indent="0">
              <a:buNone/>
            </a:pPr>
            <a:r>
              <a:rPr lang="en-US" sz="2400" dirty="0">
                <a:highlight>
                  <a:srgbClr val="FFFF00"/>
                </a:highlight>
              </a:rPr>
              <a:t>Standard 4 – Economic and Workforce Development</a:t>
            </a:r>
          </a:p>
          <a:p>
            <a:pPr marL="0" indent="0">
              <a:buNone/>
            </a:pPr>
            <a:r>
              <a:rPr lang="en-US" sz="2400" dirty="0"/>
              <a:t>Standard 5 – Performance Contract</a:t>
            </a:r>
          </a:p>
          <a:p>
            <a:pPr marL="0" indent="0">
              <a:buNone/>
            </a:pPr>
            <a:endParaRPr lang="en-US" sz="2400" dirty="0"/>
          </a:p>
          <a:p>
            <a:pPr marL="0" indent="0">
              <a:buNone/>
            </a:pPr>
            <a:r>
              <a:rPr lang="en-US" b="1" i="1" dirty="0"/>
              <a:t>Based on the feedback from the March 2025 GCCAN certification visit, the ACCA Leadership Team decided to focus on the highlighted standards when developing the draft of our strategic plan. </a:t>
            </a:r>
          </a:p>
        </p:txBody>
      </p:sp>
    </p:spTree>
    <p:extLst>
      <p:ext uri="{BB962C8B-B14F-4D97-AF65-F5344CB8AC3E}">
        <p14:creationId xmlns:p14="http://schemas.microsoft.com/office/powerpoint/2010/main" val="315055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98"/>
          <p:cNvPicPr preferRelativeResize="0">
            <a:picLocks noGrp="1"/>
          </p:cNvPicPr>
          <p:nvPr>
            <p:ph type="pic" idx="2"/>
          </p:nvPr>
        </p:nvPicPr>
        <p:blipFill rotWithShape="1">
          <a:blip r:embed="rId3">
            <a:alphaModFix/>
          </a:blip>
          <a:srcRect t="7926" b="7926"/>
          <a:stretch/>
        </p:blipFill>
        <p:spPr>
          <a:xfrm>
            <a:off x="-318053" y="-178906"/>
            <a:ext cx="12510051" cy="7036907"/>
          </a:xfrm>
          <a:prstGeom prst="rect">
            <a:avLst/>
          </a:prstGeom>
          <a:noFill/>
          <a:ln>
            <a:noFill/>
          </a:ln>
        </p:spPr>
      </p:pic>
      <p:sp>
        <p:nvSpPr>
          <p:cNvPr id="725" name="Google Shape;725;p98"/>
          <p:cNvSpPr/>
          <p:nvPr/>
        </p:nvSpPr>
        <p:spPr>
          <a:xfrm>
            <a:off x="-318053" y="-268360"/>
            <a:ext cx="12510000" cy="7215900"/>
          </a:xfrm>
          <a:prstGeom prst="rect">
            <a:avLst/>
          </a:prstGeom>
          <a:solidFill>
            <a:schemeClr val="dk1">
              <a:alpha val="77650"/>
            </a:schemeClr>
          </a:solidFill>
          <a:ln w="19050" cap="flat" cmpd="sng">
            <a:solidFill>
              <a:srgbClr val="5D5D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726" name="Google Shape;726;p98"/>
          <p:cNvGrpSpPr/>
          <p:nvPr/>
        </p:nvGrpSpPr>
        <p:grpSpPr>
          <a:xfrm>
            <a:off x="231891" y="1987743"/>
            <a:ext cx="11410171" cy="2963773"/>
            <a:chOff x="1741174" y="2781058"/>
            <a:chExt cx="10350300" cy="2963773"/>
          </a:xfrm>
        </p:grpSpPr>
        <p:sp>
          <p:nvSpPr>
            <p:cNvPr id="727" name="Google Shape;727;p98"/>
            <p:cNvSpPr txBox="1"/>
            <p:nvPr/>
          </p:nvSpPr>
          <p:spPr>
            <a:xfrm>
              <a:off x="1741174" y="2781058"/>
              <a:ext cx="10350300" cy="708000"/>
            </a:xfrm>
            <a:prstGeom prst="rect">
              <a:avLst/>
            </a:prstGeom>
            <a:solidFill>
              <a:srgbClr val="C0000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FFFF"/>
                  </a:solidFill>
                  <a:effectLst/>
                  <a:uLnTx/>
                  <a:uFillTx/>
                  <a:latin typeface="Georgia"/>
                  <a:ea typeface="Georgia"/>
                  <a:cs typeface="Georgia"/>
                  <a:sym typeface="Georgia"/>
                </a:rPr>
                <a:t>ACCA Strategic Plan Development</a:t>
              </a:r>
              <a:endParaRPr kumimoji="0" sz="4000" b="0" i="0" u="none" strike="noStrike" kern="0" cap="none" spc="0" normalizeH="0" baseline="0" noProof="0" dirty="0">
                <a:ln>
                  <a:noFill/>
                </a:ln>
                <a:solidFill>
                  <a:srgbClr val="FFFFFF"/>
                </a:solidFill>
                <a:effectLst/>
                <a:uLnTx/>
                <a:uFillTx/>
                <a:latin typeface="Georgia"/>
                <a:ea typeface="Georgia"/>
                <a:cs typeface="Georgia"/>
                <a:sym typeface="Georgia"/>
              </a:endParaRPr>
            </a:p>
          </p:txBody>
        </p:sp>
        <p:sp>
          <p:nvSpPr>
            <p:cNvPr id="728" name="Google Shape;728;p98"/>
            <p:cNvSpPr txBox="1"/>
            <p:nvPr/>
          </p:nvSpPr>
          <p:spPr>
            <a:xfrm>
              <a:off x="1858407" y="5467931"/>
              <a:ext cx="2739600" cy="2769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29" name="Google Shape;729;p98"/>
          <p:cNvSpPr txBox="1"/>
          <p:nvPr/>
        </p:nvSpPr>
        <p:spPr>
          <a:xfrm>
            <a:off x="1871334" y="6314798"/>
            <a:ext cx="7915800" cy="338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Georgia"/>
                <a:ea typeface="Georgia"/>
                <a:cs typeface="Georgia"/>
                <a:sym typeface="Georgia"/>
              </a:rPr>
              <a:t>One District. One Goal. Every Child.</a:t>
            </a:r>
            <a:endParaRPr kumimoji="0" sz="1600" b="1" i="0" u="none" strike="noStrike" kern="0" cap="none" spc="0" normalizeH="0" baseline="0" noProof="0">
              <a:ln>
                <a:noFill/>
              </a:ln>
              <a:solidFill>
                <a:srgbClr val="FFFFFF"/>
              </a:solidFill>
              <a:effectLst/>
              <a:uLnTx/>
              <a:uFillTx/>
              <a:latin typeface="Georgia"/>
              <a:ea typeface="Georgia"/>
              <a:cs typeface="Georgia"/>
              <a:sym typeface="Georgia"/>
            </a:endParaRPr>
          </a:p>
        </p:txBody>
      </p:sp>
      <p:pic>
        <p:nvPicPr>
          <p:cNvPr id="730" name="Google Shape;730;p98" title="APSLogo_White_Horz.png"/>
          <p:cNvPicPr preferRelativeResize="0"/>
          <p:nvPr/>
        </p:nvPicPr>
        <p:blipFill>
          <a:blip r:embed="rId4">
            <a:alphaModFix/>
          </a:blip>
          <a:stretch>
            <a:fillRect/>
          </a:stretch>
        </p:blipFill>
        <p:spPr>
          <a:xfrm>
            <a:off x="10614800" y="6208613"/>
            <a:ext cx="1400274" cy="551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6"/>
          <p:cNvSpPr/>
          <p:nvPr/>
        </p:nvSpPr>
        <p:spPr>
          <a:xfrm>
            <a:off x="8744850" y="169050"/>
            <a:ext cx="3377100" cy="5319600"/>
          </a:xfrm>
          <a:prstGeom prst="rect">
            <a:avLst/>
          </a:prstGeom>
          <a:solidFill>
            <a:srgbClr val="980000">
              <a:alpha val="181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96"/>
          <p:cNvSpPr/>
          <p:nvPr/>
        </p:nvSpPr>
        <p:spPr>
          <a:xfrm rot="10800000">
            <a:off x="581650" y="188325"/>
            <a:ext cx="4893600" cy="5857200"/>
          </a:xfrm>
          <a:prstGeom prst="triangle">
            <a:avLst>
              <a:gd name="adj" fmla="val 50000"/>
            </a:avLst>
          </a:prstGeom>
          <a:gradFill>
            <a:gsLst>
              <a:gs pos="0">
                <a:srgbClr val="D8031C"/>
              </a:gs>
              <a:gs pos="32000">
                <a:srgbClr val="A63B48"/>
              </a:gs>
              <a:gs pos="100000">
                <a:srgbClr val="737373"/>
              </a:gs>
            </a:gsLst>
            <a:lin ang="5400012" scaled="0"/>
          </a:gradFill>
          <a:ln w="9525" cap="flat" cmpd="sng">
            <a:solidFill>
              <a:srgbClr val="000000"/>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9" name="Google Shape;659;p96"/>
          <p:cNvSpPr/>
          <p:nvPr/>
        </p:nvSpPr>
        <p:spPr>
          <a:xfrm rot="10800000">
            <a:off x="538600" y="187335"/>
            <a:ext cx="4893600" cy="5857200"/>
          </a:xfrm>
          <a:prstGeom prst="triangle">
            <a:avLst>
              <a:gd name="adj" fmla="val 50000"/>
            </a:avLst>
          </a:prstGeom>
          <a:solidFill>
            <a:srgbClr val="FFFFFF">
              <a:alpha val="62890"/>
            </a:srgbClr>
          </a:solidFill>
          <a:ln>
            <a:noFill/>
          </a:ln>
        </p:spPr>
        <p:txBody>
          <a:bodyPr spcFirstLastPara="1" wrap="square"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0" name="Google Shape;660;p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srgbClr val="FFFFFF"/>
                </a:solidFill>
                <a:effectLst/>
                <a:uLnTx/>
                <a:uFillTx/>
                <a:latin typeface="Poppins"/>
                <a:cs typeface="Poppins"/>
                <a:sym typeface="Poppins"/>
              </a:rPr>
              <a:t>7/8/2025</a:t>
            </a:r>
            <a:endParaRPr kumimoji="0" sz="1200" b="0" i="0" u="none" strike="noStrike" kern="1200" cap="none" spc="0" normalizeH="0" baseline="0" noProof="0">
              <a:ln>
                <a:noFill/>
              </a:ln>
              <a:solidFill>
                <a:srgbClr val="FFFFFF"/>
              </a:solidFill>
              <a:effectLst/>
              <a:uLnTx/>
              <a:uFillTx/>
              <a:latin typeface="Poppins"/>
              <a:cs typeface="Poppins"/>
              <a:sym typeface="Poppins"/>
            </a:endParaRPr>
          </a:p>
        </p:txBody>
      </p:sp>
      <p:sp>
        <p:nvSpPr>
          <p:cNvPr id="661" name="Google Shape;661;p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FFFFFF"/>
                </a:solidFill>
                <a:effectLst/>
                <a:uLnTx/>
                <a:uFillTx/>
                <a:latin typeface="Poppins"/>
                <a:cs typeface="Poppins"/>
                <a:sym typeface="Poppins"/>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1200" cap="none" spc="0" normalizeH="0" baseline="0" noProof="0">
              <a:ln>
                <a:noFill/>
              </a:ln>
              <a:solidFill>
                <a:srgbClr val="FFFFFF"/>
              </a:solidFill>
              <a:effectLst/>
              <a:uLnTx/>
              <a:uFillTx/>
              <a:latin typeface="Poppins"/>
              <a:cs typeface="Poppins"/>
              <a:sym typeface="Poppins"/>
            </a:endParaRPr>
          </a:p>
        </p:txBody>
      </p:sp>
      <p:sp>
        <p:nvSpPr>
          <p:cNvPr id="662" name="Google Shape;662;p96"/>
          <p:cNvSpPr txBox="1"/>
          <p:nvPr/>
        </p:nvSpPr>
        <p:spPr>
          <a:xfrm>
            <a:off x="2029369" y="808755"/>
            <a:ext cx="2109600" cy="2529900"/>
          </a:xfrm>
          <a:prstGeom prst="rect">
            <a:avLst/>
          </a:prstGeom>
          <a:noFill/>
          <a:ln>
            <a:noFill/>
          </a:ln>
        </p:spPr>
        <p:txBody>
          <a:bodyPr spcFirstLastPara="1" wrap="square" lIns="91400" tIns="45700" rIns="91400"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CC"/>
              </a:solidFill>
              <a:effectLst/>
              <a:uLnTx/>
              <a:uFillTx/>
              <a:latin typeface="Calibri"/>
              <a:ea typeface="Calibri"/>
              <a:cs typeface="Calibri"/>
              <a:sym typeface="Calibri"/>
            </a:endParaRPr>
          </a:p>
        </p:txBody>
      </p:sp>
      <p:sp>
        <p:nvSpPr>
          <p:cNvPr id="663" name="Google Shape;663;p96"/>
          <p:cNvSpPr txBox="1"/>
          <p:nvPr/>
        </p:nvSpPr>
        <p:spPr>
          <a:xfrm>
            <a:off x="2270544" y="224725"/>
            <a:ext cx="1498200" cy="4617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Arial"/>
                <a:cs typeface="Arial"/>
                <a:sym typeface="Arial"/>
              </a:rPr>
              <a:t>Mission</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96"/>
          <p:cNvSpPr txBox="1"/>
          <p:nvPr/>
        </p:nvSpPr>
        <p:spPr>
          <a:xfrm>
            <a:off x="1862694" y="2015994"/>
            <a:ext cx="2313900" cy="3693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Focus Areas</a:t>
            </a:r>
            <a:endParaRPr kumimoji="0" sz="1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96"/>
          <p:cNvSpPr txBox="1"/>
          <p:nvPr/>
        </p:nvSpPr>
        <p:spPr>
          <a:xfrm>
            <a:off x="1554150" y="1316300"/>
            <a:ext cx="3006000" cy="4617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Arial"/>
                <a:cs typeface="Arial"/>
                <a:sym typeface="Arial"/>
              </a:rPr>
              <a:t>Strategic Goals</a:t>
            </a:r>
            <a:endParaRPr kumimoji="0"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66" name="Google Shape;666;p96"/>
          <p:cNvSpPr txBox="1"/>
          <p:nvPr/>
        </p:nvSpPr>
        <p:spPr>
          <a:xfrm>
            <a:off x="2257894" y="2531215"/>
            <a:ext cx="1455000" cy="3693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Arial"/>
                <a:cs typeface="Arial"/>
                <a:sym typeface="Arial"/>
              </a:rPr>
              <a:t>Objectives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96"/>
          <p:cNvSpPr txBox="1"/>
          <p:nvPr/>
        </p:nvSpPr>
        <p:spPr>
          <a:xfrm>
            <a:off x="2293801" y="3948225"/>
            <a:ext cx="1455000" cy="3387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Strategies</a:t>
            </a:r>
            <a:endParaRPr kumimoji="0"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668" name="Google Shape;668;p96"/>
          <p:cNvCxnSpPr/>
          <p:nvPr/>
        </p:nvCxnSpPr>
        <p:spPr>
          <a:xfrm rot="10800000" flipH="1">
            <a:off x="1416752" y="1881164"/>
            <a:ext cx="3246000" cy="19800"/>
          </a:xfrm>
          <a:prstGeom prst="straightConnector1">
            <a:avLst/>
          </a:prstGeom>
          <a:noFill/>
          <a:ln w="28575" cap="flat" cmpd="sng">
            <a:solidFill>
              <a:srgbClr val="000000"/>
            </a:solidFill>
            <a:prstDash val="solid"/>
            <a:round/>
            <a:headEnd type="none" w="med" len="med"/>
            <a:tailEnd type="none" w="med" len="med"/>
          </a:ln>
        </p:spPr>
      </p:cxnSp>
      <p:cxnSp>
        <p:nvCxnSpPr>
          <p:cNvPr id="669" name="Google Shape;669;p96"/>
          <p:cNvCxnSpPr/>
          <p:nvPr/>
        </p:nvCxnSpPr>
        <p:spPr>
          <a:xfrm>
            <a:off x="2352253" y="3827076"/>
            <a:ext cx="1519200" cy="0"/>
          </a:xfrm>
          <a:prstGeom prst="straightConnector1">
            <a:avLst/>
          </a:prstGeom>
          <a:noFill/>
          <a:ln w="28575" cap="flat" cmpd="sng">
            <a:solidFill>
              <a:srgbClr val="000000"/>
            </a:solidFill>
            <a:prstDash val="solid"/>
            <a:round/>
            <a:headEnd type="none" w="med" len="med"/>
            <a:tailEnd type="none" w="med" len="med"/>
          </a:ln>
        </p:spPr>
      </p:cxnSp>
      <p:sp>
        <p:nvSpPr>
          <p:cNvPr id="670" name="Google Shape;670;p96"/>
          <p:cNvSpPr txBox="1"/>
          <p:nvPr/>
        </p:nvSpPr>
        <p:spPr>
          <a:xfrm>
            <a:off x="5570826" y="216745"/>
            <a:ext cx="2073000" cy="480300"/>
          </a:xfrm>
          <a:prstGeom prst="rect">
            <a:avLst/>
          </a:prstGeom>
          <a:no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What is our purpose? </a:t>
            </a:r>
            <a:endParaRPr kumimoji="0"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What do we do?</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96"/>
          <p:cNvSpPr txBox="1"/>
          <p:nvPr/>
        </p:nvSpPr>
        <p:spPr>
          <a:xfrm>
            <a:off x="4908607" y="2041447"/>
            <a:ext cx="4266600" cy="480300"/>
          </a:xfrm>
          <a:prstGeom prst="rect">
            <a:avLst/>
          </a:prstGeom>
          <a:no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What are the main focus areas (“Pillars of Excellence”) of our </a:t>
            </a:r>
            <a:r>
              <a:rPr kumimoji="0" lang="en-US" sz="1800" b="0" i="1" u="none" strike="noStrike" kern="1200" cap="none" spc="0" normalizeH="0" baseline="0" noProof="0">
                <a:ln>
                  <a:noFill/>
                </a:ln>
                <a:solidFill>
                  <a:srgbClr val="000000"/>
                </a:solidFill>
                <a:effectLst/>
                <a:uLnTx/>
                <a:uFillTx/>
                <a:latin typeface="Arial"/>
                <a:ea typeface="+mn-ea"/>
                <a:cs typeface="+mn-cs"/>
              </a:rPr>
              <a:t>work</a:t>
            </a: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96"/>
          <p:cNvSpPr txBox="1"/>
          <p:nvPr/>
        </p:nvSpPr>
        <p:spPr>
          <a:xfrm>
            <a:off x="5217904" y="1283870"/>
            <a:ext cx="3495600" cy="437100"/>
          </a:xfrm>
          <a:prstGeom prst="rect">
            <a:avLst/>
          </a:prstGeom>
          <a:no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What results do we want to satisfy our stakeholder needs?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96"/>
          <p:cNvSpPr txBox="1"/>
          <p:nvPr/>
        </p:nvSpPr>
        <p:spPr>
          <a:xfrm>
            <a:off x="4383750" y="3112425"/>
            <a:ext cx="4028100" cy="480300"/>
          </a:xfrm>
          <a:prstGeom prst="rect">
            <a:avLst/>
          </a:prstGeom>
          <a:solidFill>
            <a:srgbClr val="FFFFFF"/>
          </a:solid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How will we evaluate performance to know if we are achieving the results we want?</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96"/>
          <p:cNvSpPr txBox="1"/>
          <p:nvPr/>
        </p:nvSpPr>
        <p:spPr>
          <a:xfrm>
            <a:off x="4033733" y="3873841"/>
            <a:ext cx="3707700" cy="523200"/>
          </a:xfrm>
          <a:prstGeom prst="rect">
            <a:avLst/>
          </a:prstGeom>
          <a:solidFill>
            <a:srgbClr val="FFFFFF"/>
          </a:solid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a:ea typeface="+mn-ea"/>
                <a:cs typeface="+mn-cs"/>
              </a:rPr>
              <a:t>W</a:t>
            </a: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hat high-leverage strategies will lead to the desired results?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96"/>
          <p:cNvSpPr txBox="1"/>
          <p:nvPr/>
        </p:nvSpPr>
        <p:spPr>
          <a:xfrm>
            <a:off x="2029375" y="2988800"/>
            <a:ext cx="2073000" cy="6465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Key Performance Indicators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96"/>
          <p:cNvSpPr txBox="1"/>
          <p:nvPr/>
        </p:nvSpPr>
        <p:spPr>
          <a:xfrm>
            <a:off x="4654774" y="2598050"/>
            <a:ext cx="3955800" cy="437100"/>
          </a:xfrm>
          <a:prstGeom prst="rect">
            <a:avLst/>
          </a:prstGeom>
          <a:solidFill>
            <a:srgbClr val="FFFFFF"/>
          </a:solid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What continuous improvement activities are needed to get results?</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96"/>
          <p:cNvSpPr txBox="1"/>
          <p:nvPr/>
        </p:nvSpPr>
        <p:spPr>
          <a:xfrm>
            <a:off x="2410194" y="719773"/>
            <a:ext cx="1218900" cy="4617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Arial"/>
                <a:cs typeface="Arial"/>
                <a:sym typeface="Arial"/>
              </a:rPr>
              <a:t>Vision</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78" name="Google Shape;678;p96"/>
          <p:cNvSpPr txBox="1"/>
          <p:nvPr/>
        </p:nvSpPr>
        <p:spPr>
          <a:xfrm>
            <a:off x="5405806" y="759144"/>
            <a:ext cx="3006000" cy="307800"/>
          </a:xfrm>
          <a:prstGeom prst="rect">
            <a:avLst/>
          </a:prstGeom>
          <a:no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What is our picture of the future?</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96"/>
          <p:cNvSpPr/>
          <p:nvPr/>
        </p:nvSpPr>
        <p:spPr>
          <a:xfrm>
            <a:off x="3722176" y="355635"/>
            <a:ext cx="534600" cy="634500"/>
          </a:xfrm>
          <a:prstGeom prst="curvedLeftArrow">
            <a:avLst>
              <a:gd name="adj1" fmla="val 28485"/>
              <a:gd name="adj2" fmla="val 56970"/>
              <a:gd name="adj3" fmla="val 33333"/>
            </a:avLst>
          </a:prstGeom>
          <a:solidFill>
            <a:srgbClr val="980000">
              <a:alpha val="50629"/>
            </a:srgbClr>
          </a:solidFill>
          <a:ln w="9525" cap="flat" cmpd="sng">
            <a:solidFill>
              <a:srgbClr val="000000"/>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0" name="Google Shape;680;p96"/>
          <p:cNvSpPr/>
          <p:nvPr/>
        </p:nvSpPr>
        <p:spPr>
          <a:xfrm rot="10800000">
            <a:off x="1737748" y="289399"/>
            <a:ext cx="590100" cy="738900"/>
          </a:xfrm>
          <a:prstGeom prst="curvedLeftArrow">
            <a:avLst>
              <a:gd name="adj1" fmla="val 28571"/>
              <a:gd name="adj2" fmla="val 57143"/>
              <a:gd name="adj3" fmla="val 33333"/>
            </a:avLst>
          </a:prstGeom>
          <a:solidFill>
            <a:srgbClr val="980000">
              <a:alpha val="50629"/>
            </a:srgbClr>
          </a:solidFill>
          <a:ln w="9525" cap="flat" cmpd="sng">
            <a:solidFill>
              <a:srgbClr val="000000"/>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681" name="Google Shape;681;p96"/>
          <p:cNvCxnSpPr/>
          <p:nvPr/>
        </p:nvCxnSpPr>
        <p:spPr>
          <a:xfrm rot="10800000" flipH="1">
            <a:off x="4255375" y="3774100"/>
            <a:ext cx="7655100" cy="24000"/>
          </a:xfrm>
          <a:prstGeom prst="straightConnector1">
            <a:avLst/>
          </a:prstGeom>
          <a:noFill/>
          <a:ln w="19050" cap="rnd" cmpd="sng">
            <a:solidFill>
              <a:srgbClr val="000000"/>
            </a:solidFill>
            <a:prstDash val="dot"/>
            <a:miter lim="800000"/>
            <a:headEnd type="none" w="med" len="med"/>
            <a:tailEnd type="none" w="med" len="med"/>
          </a:ln>
        </p:spPr>
      </p:cxnSp>
      <p:sp>
        <p:nvSpPr>
          <p:cNvPr id="682" name="Google Shape;682;p96"/>
          <p:cNvSpPr txBox="1"/>
          <p:nvPr/>
        </p:nvSpPr>
        <p:spPr>
          <a:xfrm>
            <a:off x="8806675" y="103000"/>
            <a:ext cx="3275400" cy="9234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We are educating and empowering Atlanta’s students to shape the future.</a:t>
            </a:r>
            <a:endParaRPr kumimoji="0" sz="1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96"/>
          <p:cNvSpPr txBox="1"/>
          <p:nvPr/>
        </p:nvSpPr>
        <p:spPr>
          <a:xfrm>
            <a:off x="8730475" y="1017400"/>
            <a:ext cx="3377100" cy="775800"/>
          </a:xfrm>
          <a:prstGeom prst="rect">
            <a:avLst/>
          </a:prstGeom>
          <a:noFill/>
          <a:ln>
            <a:noFill/>
          </a:ln>
        </p:spPr>
        <p:txBody>
          <a:bodyPr spcFirstLastPara="1" wrap="square" lIns="91425" tIns="91425" rIns="91425" bIns="91425" anchor="t" anchorCtr="0">
            <a:spAutoFit/>
          </a:bodyPr>
          <a:lstStyle/>
          <a:p>
            <a:pPr marL="457200" marR="0" lvl="0" indent="-330200" algn="l" defTabSz="457200" rtl="0" eaLnBrk="1" fontAlgn="auto" latinLnBrk="0" hangingPunct="1">
              <a:lnSpc>
                <a:spcPct val="80000"/>
              </a:lnSpc>
              <a:spcBef>
                <a:spcPts val="0"/>
              </a:spcBef>
              <a:spcAft>
                <a:spcPts val="0"/>
              </a:spcAft>
              <a:buClr>
                <a:srgbClr val="000000"/>
              </a:buClr>
              <a:buSzPts val="1600"/>
              <a:buFontTx/>
              <a:buAutoNum type="arabicPeriod"/>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Literacy</a:t>
            </a:r>
            <a:endParaRPr kumimoji="0" sz="16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330200" algn="l" defTabSz="457200" rtl="0" eaLnBrk="1" fontAlgn="auto" latinLnBrk="0" hangingPunct="1">
              <a:lnSpc>
                <a:spcPct val="80000"/>
              </a:lnSpc>
              <a:spcBef>
                <a:spcPts val="0"/>
              </a:spcBef>
              <a:spcAft>
                <a:spcPts val="0"/>
              </a:spcAft>
              <a:buClr>
                <a:srgbClr val="000000"/>
              </a:buClr>
              <a:buSzPts val="1600"/>
              <a:buFontTx/>
              <a:buAutoNum type="arabicPeriod"/>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Numeracy</a:t>
            </a:r>
            <a:endParaRPr kumimoji="0" sz="1600" b="0" i="0" u="none" strike="noStrike" kern="1200" cap="none" spc="0" normalizeH="0" baseline="0" noProof="0" dirty="0">
              <a:ln>
                <a:noFill/>
              </a:ln>
              <a:solidFill>
                <a:srgbClr val="000000"/>
              </a:solidFill>
              <a:effectLst/>
              <a:uLnTx/>
              <a:uFillTx/>
              <a:latin typeface="Arial"/>
              <a:ea typeface="+mn-ea"/>
              <a:cs typeface="+mn-cs"/>
            </a:endParaRPr>
          </a:p>
          <a:p>
            <a:pPr marL="457200" marR="0" lvl="0" indent="-330200" algn="l" defTabSz="457200" rtl="0" eaLnBrk="1" fontAlgn="auto" latinLnBrk="0" hangingPunct="1">
              <a:lnSpc>
                <a:spcPct val="80000"/>
              </a:lnSpc>
              <a:spcBef>
                <a:spcPts val="0"/>
              </a:spcBef>
              <a:spcAft>
                <a:spcPts val="0"/>
              </a:spcAft>
              <a:buClr>
                <a:srgbClr val="000000"/>
              </a:buClr>
              <a:buSzPts val="1600"/>
              <a:buFontTx/>
              <a:buAutoNum type="arabicPeriod"/>
              <a:tabLst/>
              <a:defRPr/>
            </a:pPr>
            <a:r>
              <a:rPr kumimoji="0" lang="en-US"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College &amp; Career Readiness</a:t>
            </a:r>
            <a:endParaRPr kumimoji="0" sz="16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p:txBody>
      </p:sp>
      <p:sp>
        <p:nvSpPr>
          <p:cNvPr id="684" name="Google Shape;684;p96"/>
          <p:cNvSpPr txBox="1"/>
          <p:nvPr/>
        </p:nvSpPr>
        <p:spPr>
          <a:xfrm>
            <a:off x="8806675" y="2008000"/>
            <a:ext cx="3516000" cy="6033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We are Caring for Every Child </a:t>
            </a:r>
            <a:r>
              <a:rPr kumimoji="0" lang="en-US" sz="1600" b="0" i="1" u="none" strike="noStrike" kern="1200" cap="none" spc="0" normalizeH="0" baseline="0" noProof="0">
                <a:ln>
                  <a:noFill/>
                </a:ln>
                <a:solidFill>
                  <a:srgbClr val="000000"/>
                </a:solidFill>
                <a:effectLst/>
                <a:uLnTx/>
                <a:uFillTx/>
                <a:latin typeface="Arial"/>
                <a:ea typeface="+mn-ea"/>
                <a:cs typeface="+mn-cs"/>
              </a:rPr>
              <a:t>(example)</a:t>
            </a:r>
            <a:endParaRPr kumimoji="0" sz="1600" b="0" i="1"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96"/>
          <p:cNvSpPr txBox="1"/>
          <p:nvPr/>
        </p:nvSpPr>
        <p:spPr>
          <a:xfrm>
            <a:off x="8806675" y="2541400"/>
            <a:ext cx="3439500" cy="6033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Expand strategies that reduce chronic absenteeism </a:t>
            </a:r>
            <a:r>
              <a:rPr kumimoji="0" lang="en-US" sz="1600" b="0" i="1" u="none" strike="noStrike" kern="1200" cap="none" spc="0" normalizeH="0" baseline="0" noProof="0">
                <a:ln>
                  <a:noFill/>
                </a:ln>
                <a:solidFill>
                  <a:srgbClr val="000000"/>
                </a:solidFill>
                <a:effectLst/>
                <a:uLnTx/>
                <a:uFillTx/>
                <a:latin typeface="Arial"/>
                <a:ea typeface="+mn-ea"/>
                <a:cs typeface="+mn-cs"/>
              </a:rPr>
              <a:t>(example)</a:t>
            </a:r>
            <a:endParaRPr kumimoji="0" sz="16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96"/>
          <p:cNvSpPr txBox="1"/>
          <p:nvPr/>
        </p:nvSpPr>
        <p:spPr>
          <a:xfrm>
            <a:off x="8806675" y="3074800"/>
            <a:ext cx="3516000" cy="6033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 of students who are not chronically absent </a:t>
            </a:r>
            <a:r>
              <a:rPr kumimoji="0" lang="en-US" sz="1600" b="0" i="1" u="none" strike="noStrike" kern="1200" cap="none" spc="0" normalizeH="0" baseline="0" noProof="0">
                <a:ln>
                  <a:noFill/>
                </a:ln>
                <a:solidFill>
                  <a:srgbClr val="000000"/>
                </a:solidFill>
                <a:effectLst/>
                <a:uLnTx/>
                <a:uFillTx/>
                <a:latin typeface="Arial"/>
                <a:ea typeface="+mn-ea"/>
                <a:cs typeface="+mn-cs"/>
              </a:rPr>
              <a:t>(example)</a:t>
            </a:r>
            <a:endParaRPr kumimoji="0" sz="16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96"/>
          <p:cNvSpPr txBox="1"/>
          <p:nvPr/>
        </p:nvSpPr>
        <p:spPr>
          <a:xfrm>
            <a:off x="8806675" y="3836800"/>
            <a:ext cx="3377100" cy="6033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Implement Multi-Tiered Systems of Support (MTSS) </a:t>
            </a:r>
            <a:r>
              <a:rPr kumimoji="0" lang="en-US" sz="1600" b="0" i="1" u="none" strike="noStrike" kern="1200" cap="none" spc="0" normalizeH="0" baseline="0" noProof="0">
                <a:ln>
                  <a:noFill/>
                </a:ln>
                <a:solidFill>
                  <a:srgbClr val="000000"/>
                </a:solidFill>
                <a:effectLst/>
                <a:uLnTx/>
                <a:uFillTx/>
                <a:latin typeface="Arial"/>
                <a:ea typeface="+mn-ea"/>
                <a:cs typeface="+mn-cs"/>
              </a:rPr>
              <a:t>(example)</a:t>
            </a:r>
            <a:endParaRPr kumimoji="0" sz="16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96"/>
          <p:cNvSpPr txBox="1"/>
          <p:nvPr/>
        </p:nvSpPr>
        <p:spPr>
          <a:xfrm>
            <a:off x="2293801" y="4405425"/>
            <a:ext cx="1455000" cy="338700"/>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Actions</a:t>
            </a:r>
            <a:endParaRPr kumimoji="0" sz="16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96"/>
          <p:cNvSpPr txBox="1"/>
          <p:nvPr/>
        </p:nvSpPr>
        <p:spPr>
          <a:xfrm>
            <a:off x="3728933" y="4407241"/>
            <a:ext cx="3707700" cy="307800"/>
          </a:xfrm>
          <a:prstGeom prst="rect">
            <a:avLst/>
          </a:prstGeom>
          <a:solidFill>
            <a:srgbClr val="FFFFFF"/>
          </a:solidFill>
          <a:ln>
            <a:noFill/>
          </a:ln>
        </p:spPr>
        <p:txBody>
          <a:bodyPr spcFirstLastPara="1" wrap="square" lIns="91400" tIns="45700" rIns="91400"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a:ea typeface="+mn-ea"/>
                <a:cs typeface="+mn-cs"/>
              </a:rPr>
              <a:t>Who will do what by when</a:t>
            </a:r>
            <a:r>
              <a:rPr kumimoji="0" lang="en-US" sz="1400" b="0" i="1" u="none" strike="noStrike" kern="1200" cap="none" spc="0" normalizeH="0" baseline="0" noProof="0">
                <a:ln>
                  <a:noFill/>
                </a:ln>
                <a:solidFill>
                  <a:srgbClr val="000000"/>
                </a:solidFill>
                <a:effectLst/>
                <a:uLnTx/>
                <a:uFillTx/>
                <a:latin typeface="Arial"/>
                <a:ea typeface="Arial"/>
                <a:cs typeface="Arial"/>
                <a:sym typeface="Arial"/>
              </a:rPr>
              <a:t>?</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96"/>
          <p:cNvSpPr txBox="1"/>
          <p:nvPr/>
        </p:nvSpPr>
        <p:spPr>
          <a:xfrm>
            <a:off x="8806675" y="4370200"/>
            <a:ext cx="3377100" cy="1022100"/>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Monthly, provide consistent communication with all families on the importance of attendance and supports available </a:t>
            </a:r>
            <a:r>
              <a:rPr kumimoji="0" lang="en-US" sz="1600" b="0" i="1" u="none" strike="noStrike" kern="1200" cap="none" spc="0" normalizeH="0" baseline="0" noProof="0">
                <a:ln>
                  <a:noFill/>
                </a:ln>
                <a:solidFill>
                  <a:srgbClr val="000000"/>
                </a:solidFill>
                <a:effectLst/>
                <a:uLnTx/>
                <a:uFillTx/>
                <a:latin typeface="Arial"/>
                <a:ea typeface="+mn-ea"/>
                <a:cs typeface="+mn-cs"/>
              </a:rPr>
              <a:t>(example)</a:t>
            </a:r>
            <a:endParaRPr kumimoji="0"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691" name="Google Shape;691;p96"/>
          <p:cNvCxnSpPr/>
          <p:nvPr/>
        </p:nvCxnSpPr>
        <p:spPr>
          <a:xfrm>
            <a:off x="4941175" y="1893100"/>
            <a:ext cx="7071300" cy="17400"/>
          </a:xfrm>
          <a:prstGeom prst="straightConnector1">
            <a:avLst/>
          </a:prstGeom>
          <a:noFill/>
          <a:ln w="19050" cap="rnd" cmpd="sng">
            <a:solidFill>
              <a:srgbClr val="000000"/>
            </a:solidFill>
            <a:prstDash val="dot"/>
            <a:miter lim="800000"/>
            <a:headEnd type="none" w="med" len="med"/>
            <a:tailEnd type="none" w="med" len="med"/>
          </a:ln>
        </p:spPr>
      </p:cxnSp>
      <p:sp>
        <p:nvSpPr>
          <p:cNvPr id="2" name="Left Brace 1">
            <a:extLst>
              <a:ext uri="{FF2B5EF4-FFF2-40B4-BE49-F238E27FC236}">
                <a16:creationId xmlns:a16="http://schemas.microsoft.com/office/drawing/2014/main" id="{6D698BDF-5EB0-50A7-ED06-A05504168516}"/>
              </a:ext>
            </a:extLst>
          </p:cNvPr>
          <p:cNvSpPr/>
          <p:nvPr/>
        </p:nvSpPr>
        <p:spPr>
          <a:xfrm rot="20343311">
            <a:off x="809509" y="1556360"/>
            <a:ext cx="900443" cy="2166519"/>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Left Brace 2">
            <a:extLst>
              <a:ext uri="{FF2B5EF4-FFF2-40B4-BE49-F238E27FC236}">
                <a16:creationId xmlns:a16="http://schemas.microsoft.com/office/drawing/2014/main" id="{77512C84-ACF0-516A-C954-D58F6C5F1D13}"/>
              </a:ext>
            </a:extLst>
          </p:cNvPr>
          <p:cNvSpPr/>
          <p:nvPr/>
        </p:nvSpPr>
        <p:spPr>
          <a:xfrm rot="20270883">
            <a:off x="2100504" y="4136064"/>
            <a:ext cx="573129" cy="1628717"/>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Google Shape;677;p96">
            <a:extLst>
              <a:ext uri="{FF2B5EF4-FFF2-40B4-BE49-F238E27FC236}">
                <a16:creationId xmlns:a16="http://schemas.microsoft.com/office/drawing/2014/main" id="{43C4040C-354C-0835-A40C-9BF53672F784}"/>
              </a:ext>
            </a:extLst>
          </p:cNvPr>
          <p:cNvSpPr txBox="1"/>
          <p:nvPr/>
        </p:nvSpPr>
        <p:spPr>
          <a:xfrm>
            <a:off x="699414" y="5135790"/>
            <a:ext cx="2093550" cy="369291"/>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Management</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Google Shape;677;p96">
            <a:extLst>
              <a:ext uri="{FF2B5EF4-FFF2-40B4-BE49-F238E27FC236}">
                <a16:creationId xmlns:a16="http://schemas.microsoft.com/office/drawing/2014/main" id="{CA163869-32AA-7209-2EDB-94B8A5EAAFA3}"/>
              </a:ext>
            </a:extLst>
          </p:cNvPr>
          <p:cNvSpPr txBox="1"/>
          <p:nvPr/>
        </p:nvSpPr>
        <p:spPr>
          <a:xfrm>
            <a:off x="-121547" y="3101547"/>
            <a:ext cx="1768157" cy="369291"/>
          </a:xfrm>
          <a:prstGeom prst="rect">
            <a:avLst/>
          </a:prstGeom>
          <a:noFill/>
          <a:ln>
            <a:noFill/>
          </a:ln>
        </p:spPr>
        <p:txBody>
          <a:bodyPr spcFirstLastPara="1" wrap="square" lIns="91400" tIns="45700" rIns="91400"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Governance</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D66A-C1A0-46ED-BBB6-15ECFE97E5DB}"/>
              </a:ext>
            </a:extLst>
          </p:cNvPr>
          <p:cNvSpPr>
            <a:spLocks noGrp="1"/>
          </p:cNvSpPr>
          <p:nvPr>
            <p:ph type="title"/>
          </p:nvPr>
        </p:nvSpPr>
        <p:spPr>
          <a:xfrm>
            <a:off x="6411686" y="634947"/>
            <a:ext cx="4800798" cy="1141302"/>
          </a:xfrm>
        </p:spPr>
        <p:txBody>
          <a:bodyPr vert="horz" lIns="91440" tIns="45720" rIns="91440" bIns="45720" rtlCol="0" anchor="b">
            <a:noAutofit/>
          </a:bodyPr>
          <a:lstStyle/>
          <a:p>
            <a:r>
              <a:rPr lang="en-US" sz="2800" dirty="0">
                <a:solidFill>
                  <a:schemeClr val="tx1">
                    <a:lumMod val="75000"/>
                    <a:lumOff val="25000"/>
                  </a:schemeClr>
                </a:solidFill>
              </a:rPr>
              <a:t>Welcome </a:t>
            </a:r>
            <a:br>
              <a:rPr lang="en-US" sz="2800" dirty="0">
                <a:solidFill>
                  <a:schemeClr val="tx1">
                    <a:lumMod val="75000"/>
                    <a:lumOff val="25000"/>
                  </a:schemeClr>
                </a:solidFill>
              </a:rPr>
            </a:br>
            <a:r>
              <a:rPr lang="en-US" sz="2800" dirty="0">
                <a:solidFill>
                  <a:schemeClr val="tx1">
                    <a:lumMod val="75000"/>
                    <a:lumOff val="25000"/>
                  </a:schemeClr>
                </a:solidFill>
              </a:rPr>
              <a:t>ACCA Board Members </a:t>
            </a:r>
            <a:br>
              <a:rPr lang="en-US" sz="2800" dirty="0">
                <a:solidFill>
                  <a:schemeClr val="tx1">
                    <a:lumMod val="75000"/>
                    <a:lumOff val="25000"/>
                  </a:schemeClr>
                </a:solidFill>
              </a:rPr>
            </a:br>
            <a:r>
              <a:rPr lang="en-US" sz="2800" dirty="0">
                <a:solidFill>
                  <a:schemeClr val="tx1">
                    <a:lumMod val="75000"/>
                    <a:lumOff val="25000"/>
                  </a:schemeClr>
                </a:solidFill>
              </a:rPr>
              <a:t>&amp; Visitors!</a:t>
            </a:r>
          </a:p>
        </p:txBody>
      </p:sp>
      <p:sp>
        <p:nvSpPr>
          <p:cNvPr id="3" name="Content Placeholder 2">
            <a:extLst>
              <a:ext uri="{FF2B5EF4-FFF2-40B4-BE49-F238E27FC236}">
                <a16:creationId xmlns:a16="http://schemas.microsoft.com/office/drawing/2014/main" id="{909C5DF7-1E34-4F68-98DE-46A14EB71997}"/>
              </a:ext>
            </a:extLst>
          </p:cNvPr>
          <p:cNvSpPr>
            <a:spLocks noGrp="1"/>
          </p:cNvSpPr>
          <p:nvPr>
            <p:ph sz="quarter" idx="4"/>
          </p:nvPr>
        </p:nvSpPr>
        <p:spPr>
          <a:xfrm>
            <a:off x="6411684" y="2198914"/>
            <a:ext cx="5127172" cy="3670180"/>
          </a:xfrm>
        </p:spPr>
        <p:txBody>
          <a:bodyPr vert="horz" lIns="0" tIns="45720" rIns="0" bIns="45720" rtlCol="0">
            <a:normAutofit/>
          </a:bodyPr>
          <a:lstStyle/>
          <a:p>
            <a:pPr marL="0" indent="0">
              <a:buNone/>
            </a:pPr>
            <a:r>
              <a:rPr lang="en-US" i="1" dirty="0">
                <a:solidFill>
                  <a:schemeClr val="tx1">
                    <a:lumMod val="75000"/>
                    <a:lumOff val="25000"/>
                  </a:schemeClr>
                </a:solidFill>
              </a:rPr>
              <a:t>Presiding</a:t>
            </a:r>
          </a:p>
          <a:p>
            <a:pPr marL="0" indent="0">
              <a:buNone/>
            </a:pPr>
            <a:r>
              <a:rPr kumimoji="0" lang="en-US" sz="2000" b="0" i="1" u="none" strike="noStrike" kern="0" cap="none" spc="0" normalizeH="0" baseline="0" noProof="0" dirty="0">
                <a:ln>
                  <a:noFill/>
                </a:ln>
                <a:solidFill>
                  <a:srgbClr val="005685">
                    <a:lumMod val="75000"/>
                    <a:lumOff val="25000"/>
                  </a:srgbClr>
                </a:solidFill>
                <a:effectLst/>
                <a:uLnTx/>
                <a:uFillTx/>
                <a:latin typeface="Calibri"/>
                <a:cs typeface="Calibri"/>
                <a:sym typeface="Calibri"/>
              </a:rPr>
              <a:t>ACCA Board of Directors Chair</a:t>
            </a:r>
          </a:p>
          <a:p>
            <a:pPr marL="0" indent="0">
              <a:buFont typeface="Calibri" panose="020F0502020204030204" pitchFamily="34" charset="0"/>
              <a:buNone/>
            </a:pPr>
            <a:r>
              <a:rPr lang="en-US" b="1" dirty="0">
                <a:solidFill>
                  <a:schemeClr val="tx1">
                    <a:lumMod val="75000"/>
                    <a:lumOff val="25000"/>
                  </a:schemeClr>
                </a:solidFill>
              </a:rPr>
              <a:t>Dr. Sonya McCoy-Wilson,</a:t>
            </a:r>
          </a:p>
          <a:p>
            <a:pPr marL="0" indent="0">
              <a:buFont typeface="Calibri" panose="020F0502020204030204" pitchFamily="34" charset="0"/>
              <a:buNone/>
            </a:pPr>
            <a:r>
              <a:rPr lang="en-US" b="1" dirty="0">
                <a:solidFill>
                  <a:schemeClr val="tx1">
                    <a:lumMod val="75000"/>
                    <a:lumOff val="25000"/>
                  </a:schemeClr>
                </a:solidFill>
              </a:rPr>
              <a:t>Associate Vice President of Learning  </a:t>
            </a:r>
          </a:p>
          <a:p>
            <a:pPr marL="0" indent="0">
              <a:buFont typeface="Calibri" panose="020F0502020204030204" pitchFamily="34" charset="0"/>
              <a:buNone/>
            </a:pPr>
            <a:r>
              <a:rPr lang="en-US" b="1" dirty="0">
                <a:solidFill>
                  <a:schemeClr val="tx1">
                    <a:lumMod val="75000"/>
                    <a:lumOff val="25000"/>
                  </a:schemeClr>
                </a:solidFill>
              </a:rPr>
              <a:t>Atlanta Technical College</a:t>
            </a:r>
          </a:p>
          <a:p>
            <a:pPr marL="0" indent="0">
              <a:buFont typeface="Calibri" panose="020F0502020204030204" pitchFamily="34" charset="0"/>
              <a:buNone/>
            </a:pPr>
            <a:endParaRPr lang="en-US" b="1" dirty="0">
              <a:solidFill>
                <a:schemeClr val="tx1">
                  <a:lumMod val="75000"/>
                  <a:lumOff val="25000"/>
                </a:schemeClr>
              </a:solidFill>
            </a:endParaRPr>
          </a:p>
          <a:p>
            <a:pPr marL="0" indent="0">
              <a:buFont typeface="Calibri" panose="020F0502020204030204" pitchFamily="34" charset="0"/>
              <a:buNone/>
            </a:pPr>
            <a:endParaRPr lang="en-US" b="1" dirty="0">
              <a:solidFill>
                <a:schemeClr val="tx1">
                  <a:lumMod val="75000"/>
                  <a:lumOff val="25000"/>
                </a:schemeClr>
              </a:solidFill>
            </a:endParaRPr>
          </a:p>
          <a:p>
            <a:pPr marL="0" indent="0">
              <a:buFont typeface="Calibri" panose="020F0502020204030204" pitchFamily="34" charset="0"/>
              <a:buNone/>
            </a:pPr>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75" name="Slide Number Placeholder 6">
            <a:extLst>
              <a:ext uri="{FF2B5EF4-FFF2-40B4-BE49-F238E27FC236}">
                <a16:creationId xmlns:a16="http://schemas.microsoft.com/office/drawing/2014/main" id="{05DA41C5-48B8-4A1A-B5A1-4DCB9A4CC85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fld id="{3D6C3DC6-EF6E-8948-BFE6-808D46D584D8}" type="slidenum">
              <a:rPr kumimoji="0" lang="en-US" sz="1050" b="1"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t>2</a:t>
            </a:fld>
            <a:endParaRPr kumimoji="0" lang="en-US" sz="105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422AA204-1A42-2F7A-9033-BF14D3C7819B}"/>
              </a:ext>
            </a:extLst>
          </p:cNvPr>
          <p:cNvPicPr>
            <a:picLocks noChangeAspect="1"/>
          </p:cNvPicPr>
          <p:nvPr/>
        </p:nvPicPr>
        <p:blipFill>
          <a:blip r:embed="rId3"/>
          <a:stretch>
            <a:fillRect/>
          </a:stretch>
        </p:blipFill>
        <p:spPr>
          <a:xfrm>
            <a:off x="-762000" y="0"/>
            <a:ext cx="6858000" cy="6858000"/>
          </a:xfrm>
          <a:prstGeom prst="rect">
            <a:avLst/>
          </a:prstGeom>
        </p:spPr>
      </p:pic>
      <p:pic>
        <p:nvPicPr>
          <p:cNvPr id="6" name="Picture 5">
            <a:extLst>
              <a:ext uri="{FF2B5EF4-FFF2-40B4-BE49-F238E27FC236}">
                <a16:creationId xmlns:a16="http://schemas.microsoft.com/office/drawing/2014/main" id="{BC958C78-2523-0E23-DBDD-047FD064B9E4}"/>
              </a:ext>
            </a:extLst>
          </p:cNvPr>
          <p:cNvPicPr>
            <a:picLocks noChangeAspect="1"/>
          </p:cNvPicPr>
          <p:nvPr/>
        </p:nvPicPr>
        <p:blipFill>
          <a:blip r:embed="rId4"/>
          <a:stretch>
            <a:fillRect/>
          </a:stretch>
        </p:blipFill>
        <p:spPr>
          <a:xfrm>
            <a:off x="9069358" y="4187344"/>
            <a:ext cx="2143125" cy="2143125"/>
          </a:xfrm>
          <a:prstGeom prst="rect">
            <a:avLst/>
          </a:prstGeom>
        </p:spPr>
      </p:pic>
    </p:spTree>
    <p:extLst>
      <p:ext uri="{BB962C8B-B14F-4D97-AF65-F5344CB8AC3E}">
        <p14:creationId xmlns:p14="http://schemas.microsoft.com/office/powerpoint/2010/main" val="2969577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Rectangle 44">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50FEB93-5B81-2DD1-AFE4-1C7F0240D4E3}"/>
              </a:ext>
            </a:extLst>
          </p:cNvPr>
          <p:cNvSpPr>
            <a:spLocks noGrp="1"/>
          </p:cNvSpPr>
          <p:nvPr>
            <p:ph type="title"/>
          </p:nvPr>
        </p:nvSpPr>
        <p:spPr>
          <a:xfrm>
            <a:off x="4217563" y="1358134"/>
            <a:ext cx="7644627" cy="2751086"/>
          </a:xfrm>
        </p:spPr>
        <p:txBody>
          <a:bodyPr vert="horz" lIns="91440" tIns="45720" rIns="91440" bIns="45720" rtlCol="0" anchor="b">
            <a:normAutofit/>
          </a:bodyPr>
          <a:lstStyle/>
          <a:p>
            <a:pPr algn="ctr"/>
            <a:r>
              <a:rPr lang="en-US" kern="1200" dirty="0">
                <a:solidFill>
                  <a:schemeClr val="tx1"/>
                </a:solidFill>
                <a:latin typeface="+mj-lt"/>
                <a:ea typeface="+mj-ea"/>
                <a:cs typeface="+mj-cs"/>
              </a:rPr>
              <a:t>Draft </a:t>
            </a:r>
            <a:br>
              <a:rPr lang="en-US" kern="1200" dirty="0">
                <a:solidFill>
                  <a:schemeClr val="tx1"/>
                </a:solidFill>
                <a:latin typeface="+mj-lt"/>
                <a:ea typeface="+mj-ea"/>
                <a:cs typeface="+mj-cs"/>
              </a:rPr>
            </a:br>
            <a:r>
              <a:rPr lang="en-US" kern="1200" dirty="0">
                <a:solidFill>
                  <a:schemeClr val="tx1"/>
                </a:solidFill>
                <a:latin typeface="+mj-lt"/>
                <a:ea typeface="+mj-ea"/>
                <a:cs typeface="+mj-cs"/>
              </a:rPr>
              <a:t>ACCA Strategic Plan</a:t>
            </a:r>
          </a:p>
        </p:txBody>
      </p:sp>
      <p:sp>
        <p:nvSpPr>
          <p:cNvPr id="5" name="Content Placeholder 4">
            <a:extLst>
              <a:ext uri="{FF2B5EF4-FFF2-40B4-BE49-F238E27FC236}">
                <a16:creationId xmlns:a16="http://schemas.microsoft.com/office/drawing/2014/main" id="{C2D2F6D6-1523-B9CE-EDF2-597DF5EBDE25}"/>
              </a:ext>
            </a:extLst>
          </p:cNvPr>
          <p:cNvSpPr>
            <a:spLocks noGrp="1"/>
          </p:cNvSpPr>
          <p:nvPr>
            <p:ph type="body" idx="1"/>
          </p:nvPr>
        </p:nvSpPr>
        <p:spPr>
          <a:xfrm>
            <a:off x="3067051" y="4329416"/>
            <a:ext cx="8968602" cy="2162430"/>
          </a:xfrm>
        </p:spPr>
        <p:txBody>
          <a:bodyPr vert="horz" lIns="91440" tIns="45720" rIns="91440" bIns="45720" rtlCol="0">
            <a:normAutofit/>
          </a:bodyPr>
          <a:lstStyle/>
          <a:p>
            <a:pPr algn="ctr"/>
            <a:r>
              <a:rPr lang="en-US" sz="2800" i="1" kern="1200" dirty="0">
                <a:solidFill>
                  <a:schemeClr val="tx1"/>
                </a:solidFill>
                <a:latin typeface="+mn-lt"/>
                <a:ea typeface="+mn-ea"/>
                <a:cs typeface="+mn-cs"/>
              </a:rPr>
              <a:t>The ACCA Leadership Team used the GCCAN Certification Feedback, APS Strategic Plan and the Georgia College and Career Academy Standards to create the first draft of the strategic plan</a:t>
            </a:r>
            <a:r>
              <a:rPr lang="en-US" sz="2200" i="1" kern="1200" dirty="0">
                <a:solidFill>
                  <a:schemeClr val="tx1"/>
                </a:solidFill>
                <a:latin typeface="+mn-lt"/>
                <a:ea typeface="+mn-ea"/>
                <a:cs typeface="+mn-cs"/>
              </a:rPr>
              <a:t>.</a:t>
            </a:r>
          </a:p>
          <a:p>
            <a:pPr algn="ctr"/>
            <a:r>
              <a:rPr lang="en-US" sz="2200" b="1" i="1" dirty="0">
                <a:solidFill>
                  <a:schemeClr val="tx1"/>
                </a:solidFill>
              </a:rPr>
              <a:t>*** Our SMART Goals are the goals set for all academies by GCCAN</a:t>
            </a:r>
          </a:p>
        </p:txBody>
      </p:sp>
    </p:spTree>
    <p:extLst>
      <p:ext uri="{BB962C8B-B14F-4D97-AF65-F5344CB8AC3E}">
        <p14:creationId xmlns:p14="http://schemas.microsoft.com/office/powerpoint/2010/main" val="1007902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2C02-B636-1D6B-99E0-802F9470E608}"/>
              </a:ext>
            </a:extLst>
          </p:cNvPr>
          <p:cNvSpPr>
            <a:spLocks noGrp="1"/>
          </p:cNvSpPr>
          <p:nvPr>
            <p:ph type="title"/>
          </p:nvPr>
        </p:nvSpPr>
        <p:spPr>
          <a:xfrm>
            <a:off x="338138" y="212726"/>
            <a:ext cx="11515724" cy="749299"/>
          </a:xfrm>
        </p:spPr>
        <p:txBody>
          <a:bodyPr/>
          <a:lstStyle/>
          <a:p>
            <a:r>
              <a:rPr lang="en-US" dirty="0"/>
              <a:t>Strategic Planning and Sustainability GCCAN Goal</a:t>
            </a:r>
          </a:p>
        </p:txBody>
      </p:sp>
      <p:sp>
        <p:nvSpPr>
          <p:cNvPr id="3" name="Content Placeholder 2">
            <a:extLst>
              <a:ext uri="{FF2B5EF4-FFF2-40B4-BE49-F238E27FC236}">
                <a16:creationId xmlns:a16="http://schemas.microsoft.com/office/drawing/2014/main" id="{93A297B4-8BF0-3324-D943-479BBC9124E3}"/>
              </a:ext>
            </a:extLst>
          </p:cNvPr>
          <p:cNvSpPr>
            <a:spLocks noGrp="1"/>
          </p:cNvSpPr>
          <p:nvPr>
            <p:ph idx="1"/>
          </p:nvPr>
        </p:nvSpPr>
        <p:spPr>
          <a:xfrm>
            <a:off x="338139" y="962025"/>
            <a:ext cx="11587162" cy="5214938"/>
          </a:xfrm>
        </p:spPr>
        <p:txBody>
          <a:bodyPr/>
          <a:lstStyle/>
          <a:p>
            <a:pPr marL="0" indent="0">
              <a:buNone/>
            </a:pPr>
            <a:r>
              <a:rPr lang="en-US" dirty="0"/>
              <a:t>By August 2030, ACCA will maintain and communicate a purpose and direction that fully utilizes flexibility to support a commitment to high expectations for learning as well as shared values and beliefs about teaching and learning</a:t>
            </a:r>
          </a:p>
          <a:p>
            <a:pPr marL="0" indent="0">
              <a:buNone/>
            </a:pPr>
            <a:r>
              <a:rPr lang="en-US" b="1" dirty="0">
                <a:solidFill>
                  <a:schemeClr val="tx2">
                    <a:lumMod val="75000"/>
                    <a:lumOff val="25000"/>
                  </a:schemeClr>
                </a:solidFill>
              </a:rPr>
              <a:t>APS Focus Area – </a:t>
            </a:r>
            <a:r>
              <a:rPr lang="en-US" b="1" i="1" dirty="0">
                <a:solidFill>
                  <a:schemeClr val="tx2">
                    <a:lumMod val="75000"/>
                    <a:lumOff val="25000"/>
                  </a:schemeClr>
                </a:solidFill>
              </a:rPr>
              <a:t>Our System is Efficient and Effective</a:t>
            </a:r>
          </a:p>
        </p:txBody>
      </p:sp>
      <p:graphicFrame>
        <p:nvGraphicFramePr>
          <p:cNvPr id="4" name="Table 3">
            <a:extLst>
              <a:ext uri="{FF2B5EF4-FFF2-40B4-BE49-F238E27FC236}">
                <a16:creationId xmlns:a16="http://schemas.microsoft.com/office/drawing/2014/main" id="{83F3FF57-EB50-D59D-4AD0-FFD02228CCEF}"/>
              </a:ext>
            </a:extLst>
          </p:cNvPr>
          <p:cNvGraphicFramePr>
            <a:graphicFrameLocks noGrp="1"/>
          </p:cNvGraphicFramePr>
          <p:nvPr>
            <p:extLst>
              <p:ext uri="{D42A27DB-BD31-4B8C-83A1-F6EECF244321}">
                <p14:modId xmlns:p14="http://schemas.microsoft.com/office/powerpoint/2010/main" val="1861120562"/>
              </p:ext>
            </p:extLst>
          </p:nvPr>
        </p:nvGraphicFramePr>
        <p:xfrm>
          <a:off x="838200" y="3303905"/>
          <a:ext cx="10515600" cy="3273024"/>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1576004770"/>
                    </a:ext>
                  </a:extLst>
                </a:gridCol>
                <a:gridCol w="5257800">
                  <a:extLst>
                    <a:ext uri="{9D8B030D-6E8A-4147-A177-3AD203B41FA5}">
                      <a16:colId xmlns:a16="http://schemas.microsoft.com/office/drawing/2014/main" val="1470589266"/>
                    </a:ext>
                  </a:extLst>
                </a:gridCol>
              </a:tblGrid>
              <a:tr h="342031">
                <a:tc>
                  <a:txBody>
                    <a:bodyPr/>
                    <a:lstStyle/>
                    <a:p>
                      <a:pPr algn="ctr"/>
                      <a:r>
                        <a:rPr lang="en-US" dirty="0"/>
                        <a:t>Strategies</a:t>
                      </a:r>
                    </a:p>
                  </a:txBody>
                  <a:tcPr/>
                </a:tc>
                <a:tc>
                  <a:txBody>
                    <a:bodyPr/>
                    <a:lstStyle/>
                    <a:p>
                      <a:pPr algn="ctr"/>
                      <a:r>
                        <a:rPr lang="en-US" dirty="0"/>
                        <a:t>Annual Performance Measures</a:t>
                      </a:r>
                    </a:p>
                  </a:txBody>
                  <a:tcPr/>
                </a:tc>
                <a:extLst>
                  <a:ext uri="{0D108BD9-81ED-4DB2-BD59-A6C34878D82A}">
                    <a16:rowId xmlns:a16="http://schemas.microsoft.com/office/drawing/2014/main" val="503963778"/>
                  </a:ext>
                </a:extLst>
              </a:tr>
              <a:tr h="2907264">
                <a:tc>
                  <a:txBody>
                    <a:bodyPr/>
                    <a:lstStyle/>
                    <a:p>
                      <a:pPr marL="285750" indent="-285750">
                        <a:buFont typeface="Wingdings" panose="05000000000000000000" pitchFamily="2" charset="2"/>
                        <a:buChar char="ü"/>
                      </a:pPr>
                      <a:r>
                        <a:rPr lang="en-US" dirty="0"/>
                        <a:t>Adopt and implement a marketing plan that includes collaboration with stakeholders</a:t>
                      </a:r>
                    </a:p>
                    <a:p>
                      <a:pPr marL="285750" indent="-285750">
                        <a:buFont typeface="Wingdings" panose="05000000000000000000" pitchFamily="2" charset="2"/>
                        <a:buChar char="ü"/>
                      </a:pPr>
                      <a:r>
                        <a:rPr lang="en-US" dirty="0"/>
                        <a:t>Ensure the ACCA staff including the CEO and Board Members actively participate in the Georgia College and Career Academy Network</a:t>
                      </a:r>
                    </a:p>
                  </a:txBody>
                  <a:tcPr/>
                </a:tc>
                <a:tc>
                  <a:txBody>
                    <a:bodyPr/>
                    <a:lstStyle/>
                    <a:p>
                      <a:pPr marL="285750" indent="-285750">
                        <a:buFont typeface="Wingdings" panose="05000000000000000000" pitchFamily="2" charset="2"/>
                        <a:buChar char="ü"/>
                      </a:pPr>
                      <a:r>
                        <a:rPr lang="en-US" dirty="0"/>
                        <a:t>The annual review of the marketing plan will include an evaluation of key components such as social media engagement, website content, printed promotional materials, campus tour effectiveness, recruitment event outcomes, and application completion rates</a:t>
                      </a:r>
                    </a:p>
                    <a:p>
                      <a:pPr marL="285750" indent="-285750">
                        <a:buFont typeface="Wingdings" panose="05000000000000000000" pitchFamily="2" charset="2"/>
                        <a:buChar char="ü"/>
                      </a:pPr>
                      <a:r>
                        <a:rPr lang="en-US" dirty="0"/>
                        <a:t>Track and monitor annual participation of ACCA staff in activities</a:t>
                      </a:r>
                    </a:p>
                    <a:p>
                      <a:pPr marL="285750" indent="-285750">
                        <a:buFont typeface="Wingdings" panose="05000000000000000000" pitchFamily="2" charset="2"/>
                        <a:buChar char="ü"/>
                      </a:pPr>
                      <a:r>
                        <a:rPr lang="en-US" dirty="0"/>
                        <a:t>Ensure all training aligns with the needs of the team </a:t>
                      </a:r>
                    </a:p>
                  </a:txBody>
                  <a:tcPr/>
                </a:tc>
                <a:extLst>
                  <a:ext uri="{0D108BD9-81ED-4DB2-BD59-A6C34878D82A}">
                    <a16:rowId xmlns:a16="http://schemas.microsoft.com/office/drawing/2014/main" val="334873176"/>
                  </a:ext>
                </a:extLst>
              </a:tr>
            </a:tbl>
          </a:graphicData>
        </a:graphic>
      </p:graphicFrame>
    </p:spTree>
    <p:extLst>
      <p:ext uri="{BB962C8B-B14F-4D97-AF65-F5344CB8AC3E}">
        <p14:creationId xmlns:p14="http://schemas.microsoft.com/office/powerpoint/2010/main" val="315017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E5DBE-DD82-05F8-C50E-4F37AF921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92F78-B4E5-B8F4-999A-CD9E23735607}"/>
              </a:ext>
            </a:extLst>
          </p:cNvPr>
          <p:cNvSpPr>
            <a:spLocks noGrp="1"/>
          </p:cNvSpPr>
          <p:nvPr>
            <p:ph type="title"/>
          </p:nvPr>
        </p:nvSpPr>
        <p:spPr>
          <a:xfrm>
            <a:off x="217170" y="82612"/>
            <a:ext cx="11391900" cy="707964"/>
          </a:xfrm>
        </p:spPr>
        <p:txBody>
          <a:bodyPr/>
          <a:lstStyle/>
          <a:p>
            <a:r>
              <a:rPr lang="en-US" dirty="0"/>
              <a:t>Teaching and Assessing for Learning GCCAN Goal</a:t>
            </a:r>
          </a:p>
        </p:txBody>
      </p:sp>
      <p:sp>
        <p:nvSpPr>
          <p:cNvPr id="3" name="Content Placeholder 2">
            <a:extLst>
              <a:ext uri="{FF2B5EF4-FFF2-40B4-BE49-F238E27FC236}">
                <a16:creationId xmlns:a16="http://schemas.microsoft.com/office/drawing/2014/main" id="{34486CE4-B130-B447-CB58-8A7AAD261A6D}"/>
              </a:ext>
            </a:extLst>
          </p:cNvPr>
          <p:cNvSpPr>
            <a:spLocks noGrp="1"/>
          </p:cNvSpPr>
          <p:nvPr>
            <p:ph idx="1"/>
          </p:nvPr>
        </p:nvSpPr>
        <p:spPr>
          <a:xfrm>
            <a:off x="276225" y="685800"/>
            <a:ext cx="11639550" cy="5924550"/>
          </a:xfrm>
        </p:spPr>
        <p:txBody>
          <a:bodyPr/>
          <a:lstStyle/>
          <a:p>
            <a:pPr marL="0" indent="0">
              <a:buNone/>
            </a:pPr>
            <a:r>
              <a:rPr lang="en-US" dirty="0"/>
              <a:t>By August 2030, ACCA will ensure the curriculum, instructional design, and assessment practices fully utilize flexibility to support and ensure teacher effectiveness and student learning.</a:t>
            </a:r>
          </a:p>
          <a:p>
            <a:pPr marL="0" indent="0">
              <a:buNone/>
            </a:pPr>
            <a:r>
              <a:rPr lang="en-US" sz="2600" b="1" dirty="0">
                <a:solidFill>
                  <a:schemeClr val="tx2">
                    <a:lumMod val="75000"/>
                    <a:lumOff val="25000"/>
                  </a:schemeClr>
                </a:solidFill>
              </a:rPr>
              <a:t>APS Focus Area – </a:t>
            </a:r>
            <a:r>
              <a:rPr lang="en-US" sz="2600" b="1" i="1" dirty="0">
                <a:solidFill>
                  <a:schemeClr val="tx2">
                    <a:lumMod val="75000"/>
                    <a:lumOff val="25000"/>
                  </a:schemeClr>
                </a:solidFill>
              </a:rPr>
              <a:t>Our Strength is Our Team </a:t>
            </a:r>
            <a:r>
              <a:rPr lang="en-US" sz="2600" b="1" dirty="0">
                <a:solidFill>
                  <a:schemeClr val="tx2">
                    <a:lumMod val="75000"/>
                    <a:lumOff val="25000"/>
                  </a:schemeClr>
                </a:solidFill>
              </a:rPr>
              <a:t>and </a:t>
            </a:r>
            <a:r>
              <a:rPr lang="en-US" sz="2600" b="1" i="1" dirty="0">
                <a:solidFill>
                  <a:schemeClr val="tx2">
                    <a:lumMod val="75000"/>
                    <a:lumOff val="25000"/>
                  </a:schemeClr>
                </a:solidFill>
              </a:rPr>
              <a:t>We are Strengthening Our Instructional Core</a:t>
            </a:r>
            <a:endParaRPr lang="en-US" sz="2600" i="1" dirty="0"/>
          </a:p>
        </p:txBody>
      </p:sp>
      <p:graphicFrame>
        <p:nvGraphicFramePr>
          <p:cNvPr id="4" name="Table 3">
            <a:extLst>
              <a:ext uri="{FF2B5EF4-FFF2-40B4-BE49-F238E27FC236}">
                <a16:creationId xmlns:a16="http://schemas.microsoft.com/office/drawing/2014/main" id="{7DF56905-8289-3632-7A8B-58CA34140A20}"/>
              </a:ext>
            </a:extLst>
          </p:cNvPr>
          <p:cNvGraphicFramePr>
            <a:graphicFrameLocks noGrp="1"/>
          </p:cNvGraphicFramePr>
          <p:nvPr/>
        </p:nvGraphicFramePr>
        <p:xfrm>
          <a:off x="400050" y="2856230"/>
          <a:ext cx="11391900" cy="3754120"/>
        </p:xfrm>
        <a:graphic>
          <a:graphicData uri="http://schemas.openxmlformats.org/drawingml/2006/table">
            <a:tbl>
              <a:tblPr firstRow="1" bandRow="1">
                <a:tableStyleId>{21E4AEA4-8DFA-4A89-87EB-49C32662AFE0}</a:tableStyleId>
              </a:tblPr>
              <a:tblGrid>
                <a:gridCol w="5695950">
                  <a:extLst>
                    <a:ext uri="{9D8B030D-6E8A-4147-A177-3AD203B41FA5}">
                      <a16:colId xmlns:a16="http://schemas.microsoft.com/office/drawing/2014/main" val="1576004770"/>
                    </a:ext>
                  </a:extLst>
                </a:gridCol>
                <a:gridCol w="5695950">
                  <a:extLst>
                    <a:ext uri="{9D8B030D-6E8A-4147-A177-3AD203B41FA5}">
                      <a16:colId xmlns:a16="http://schemas.microsoft.com/office/drawing/2014/main" val="1470589266"/>
                    </a:ext>
                  </a:extLst>
                </a:gridCol>
              </a:tblGrid>
              <a:tr h="370840">
                <a:tc>
                  <a:txBody>
                    <a:bodyPr/>
                    <a:lstStyle/>
                    <a:p>
                      <a:pPr algn="ctr"/>
                      <a:r>
                        <a:rPr lang="en-US" dirty="0"/>
                        <a:t>Strategies</a:t>
                      </a:r>
                    </a:p>
                  </a:txBody>
                  <a:tcPr/>
                </a:tc>
                <a:tc>
                  <a:txBody>
                    <a:bodyPr/>
                    <a:lstStyle/>
                    <a:p>
                      <a:pPr algn="ctr"/>
                      <a:r>
                        <a:rPr lang="en-US" dirty="0"/>
                        <a:t>Annual Performance Measures</a:t>
                      </a:r>
                    </a:p>
                  </a:txBody>
                  <a:tcPr/>
                </a:tc>
                <a:extLst>
                  <a:ext uri="{0D108BD9-81ED-4DB2-BD59-A6C34878D82A}">
                    <a16:rowId xmlns:a16="http://schemas.microsoft.com/office/drawing/2014/main" val="503963778"/>
                  </a:ext>
                </a:extLst>
              </a:tr>
              <a:tr h="0">
                <a:tc>
                  <a:txBody>
                    <a:bodyPr/>
                    <a:lstStyle/>
                    <a:p>
                      <a:pPr marL="285750" indent="-285750">
                        <a:buFont typeface="Wingdings" panose="05000000000000000000" pitchFamily="2" charset="2"/>
                        <a:buChar char="ü"/>
                      </a:pPr>
                      <a:r>
                        <a:rPr lang="en-US" dirty="0"/>
                        <a:t>Establish a culture that promotes the success of students in the work force, including soft skills, employability skills, and financial literacy.</a:t>
                      </a:r>
                    </a:p>
                    <a:p>
                      <a:pPr marL="285750" indent="-285750">
                        <a:buFont typeface="Wingdings" panose="05000000000000000000" pitchFamily="2" charset="2"/>
                        <a:buChar char="ü"/>
                      </a:pPr>
                      <a:r>
                        <a:rPr lang="en-US" dirty="0"/>
                        <a:t>Use data to identify student learning needs and academic growth</a:t>
                      </a:r>
                    </a:p>
                    <a:p>
                      <a:pPr marL="285750" indent="-285750">
                        <a:buFont typeface="Wingdings" panose="05000000000000000000" pitchFamily="2" charset="2"/>
                        <a:buChar char="ü"/>
                      </a:pPr>
                      <a:r>
                        <a:rPr lang="en-US" dirty="0"/>
                        <a:t>Promote student participation in career and technical student organizations (CTSOs) and other organizations</a:t>
                      </a:r>
                    </a:p>
                    <a:p>
                      <a:pPr marL="285750" indent="-285750">
                        <a:buFont typeface="Wingdings" panose="05000000000000000000" pitchFamily="2" charset="2"/>
                        <a:buChar char="ü"/>
                      </a:pPr>
                      <a:r>
                        <a:rPr lang="en-US" dirty="0"/>
                        <a:t>Ensure professional growth opportunities are targeted to ACCA’s needs </a:t>
                      </a:r>
                    </a:p>
                  </a:txBody>
                  <a:tcPr/>
                </a:tc>
                <a:tc>
                  <a:txBody>
                    <a:bodyPr/>
                    <a:lstStyle/>
                    <a:p>
                      <a:pPr marL="285750" indent="-285750">
                        <a:buFont typeface="Wingdings" panose="05000000000000000000" pitchFamily="2" charset="2"/>
                        <a:buChar char="ü"/>
                      </a:pPr>
                      <a:r>
                        <a:rPr lang="en-US" dirty="0"/>
                        <a:t>Track and report the number of students completing GA Best (employability skills) and 21</a:t>
                      </a:r>
                      <a:r>
                        <a:rPr lang="en-US" baseline="30000" dirty="0"/>
                        <a:t>st</a:t>
                      </a:r>
                      <a:r>
                        <a:rPr lang="en-US" dirty="0"/>
                        <a:t> Century Leaders (financial literacy)</a:t>
                      </a:r>
                    </a:p>
                    <a:p>
                      <a:pPr marL="285750" indent="-285750">
                        <a:buFont typeface="Wingdings" panose="05000000000000000000" pitchFamily="2" charset="2"/>
                        <a:buChar char="ü"/>
                      </a:pPr>
                      <a:r>
                        <a:rPr lang="en-US" dirty="0"/>
                        <a:t>Analyze student data during biweekly planning meetings and weekly Whole Child Intervention meetings to provide targeted support for students</a:t>
                      </a:r>
                    </a:p>
                    <a:p>
                      <a:pPr marL="285750" indent="-285750">
                        <a:buFont typeface="Wingdings" panose="05000000000000000000" pitchFamily="2" charset="2"/>
                        <a:buChar char="ü"/>
                      </a:pPr>
                      <a:r>
                        <a:rPr lang="en-US" dirty="0"/>
                        <a:t>Establish Skills USA CTSO to enhance student learning through real-world experiences and competitions</a:t>
                      </a:r>
                    </a:p>
                    <a:p>
                      <a:pPr marL="285750" indent="-285750">
                        <a:buFont typeface="Wingdings" panose="05000000000000000000" pitchFamily="2" charset="2"/>
                        <a:buChar char="ü"/>
                      </a:pPr>
                      <a:r>
                        <a:rPr lang="en-US" dirty="0"/>
                        <a:t>Conduct a thorough needs assessment using surveys, observations, and data to determine the professional learning needs of the staff </a:t>
                      </a:r>
                    </a:p>
                  </a:txBody>
                  <a:tcPr/>
                </a:tc>
                <a:extLst>
                  <a:ext uri="{0D108BD9-81ED-4DB2-BD59-A6C34878D82A}">
                    <a16:rowId xmlns:a16="http://schemas.microsoft.com/office/drawing/2014/main" val="334873176"/>
                  </a:ext>
                </a:extLst>
              </a:tr>
            </a:tbl>
          </a:graphicData>
        </a:graphic>
      </p:graphicFrame>
    </p:spTree>
    <p:extLst>
      <p:ext uri="{BB962C8B-B14F-4D97-AF65-F5344CB8AC3E}">
        <p14:creationId xmlns:p14="http://schemas.microsoft.com/office/powerpoint/2010/main" val="76390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C6CF-FC0E-5605-6D74-288F788AB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7D261-2A9F-8CC2-732B-4D17294B3B86}"/>
              </a:ext>
            </a:extLst>
          </p:cNvPr>
          <p:cNvSpPr>
            <a:spLocks noGrp="1"/>
          </p:cNvSpPr>
          <p:nvPr>
            <p:ph type="title"/>
          </p:nvPr>
        </p:nvSpPr>
        <p:spPr>
          <a:xfrm>
            <a:off x="166687" y="90806"/>
            <a:ext cx="11858625" cy="729474"/>
          </a:xfrm>
        </p:spPr>
        <p:txBody>
          <a:bodyPr>
            <a:normAutofit/>
          </a:bodyPr>
          <a:lstStyle/>
          <a:p>
            <a:r>
              <a:rPr lang="en-US" sz="4300" dirty="0"/>
              <a:t>Economic and Workforce Development GCCAN Goal</a:t>
            </a:r>
          </a:p>
        </p:txBody>
      </p:sp>
      <p:sp>
        <p:nvSpPr>
          <p:cNvPr id="3" name="Content Placeholder 2">
            <a:extLst>
              <a:ext uri="{FF2B5EF4-FFF2-40B4-BE49-F238E27FC236}">
                <a16:creationId xmlns:a16="http://schemas.microsoft.com/office/drawing/2014/main" id="{B64E999A-E7FA-9C81-2B01-9A242B6A6264}"/>
              </a:ext>
            </a:extLst>
          </p:cNvPr>
          <p:cNvSpPr>
            <a:spLocks noGrp="1"/>
          </p:cNvSpPr>
          <p:nvPr>
            <p:ph idx="1"/>
          </p:nvPr>
        </p:nvSpPr>
        <p:spPr>
          <a:xfrm>
            <a:off x="266699" y="820280"/>
            <a:ext cx="11553825" cy="5356683"/>
          </a:xfrm>
        </p:spPr>
        <p:txBody>
          <a:bodyPr/>
          <a:lstStyle/>
          <a:p>
            <a:pPr marL="0" indent="0">
              <a:buNone/>
            </a:pPr>
            <a:r>
              <a:rPr lang="en-US" dirty="0"/>
              <a:t>By August 2030, ACCA will ensure that career pathways, dual enrollment, and postsecondary certifications fully utilize flexibility to support an alignment to the economic and workforce needs of the community.</a:t>
            </a:r>
          </a:p>
          <a:p>
            <a:pPr marL="0" indent="0">
              <a:buNone/>
            </a:pPr>
            <a:r>
              <a:rPr lang="en-US" b="1" dirty="0">
                <a:solidFill>
                  <a:schemeClr val="tx2">
                    <a:lumMod val="75000"/>
                    <a:lumOff val="25000"/>
                  </a:schemeClr>
                </a:solidFill>
              </a:rPr>
              <a:t>APS Focus Area – </a:t>
            </a:r>
            <a:r>
              <a:rPr lang="en-US" b="1" i="1" dirty="0">
                <a:solidFill>
                  <a:schemeClr val="tx2">
                    <a:lumMod val="75000"/>
                    <a:lumOff val="25000"/>
                  </a:schemeClr>
                </a:solidFill>
              </a:rPr>
              <a:t>Our Responsibility is Shared, We are Caring for Every Child </a:t>
            </a:r>
            <a:r>
              <a:rPr lang="en-US" b="1" dirty="0">
                <a:solidFill>
                  <a:schemeClr val="tx2">
                    <a:lumMod val="75000"/>
                    <a:lumOff val="25000"/>
                  </a:schemeClr>
                </a:solidFill>
              </a:rPr>
              <a:t>and </a:t>
            </a:r>
            <a:r>
              <a:rPr lang="en-US" b="1" i="1" dirty="0">
                <a:solidFill>
                  <a:schemeClr val="tx2">
                    <a:lumMod val="75000"/>
                    <a:lumOff val="25000"/>
                  </a:schemeClr>
                </a:solidFill>
              </a:rPr>
              <a:t>We are Sparking Student Curiosity</a:t>
            </a:r>
          </a:p>
          <a:p>
            <a:pPr marL="0" indent="0">
              <a:buNone/>
            </a:pPr>
            <a:endParaRPr lang="en-US" dirty="0"/>
          </a:p>
        </p:txBody>
      </p:sp>
      <p:graphicFrame>
        <p:nvGraphicFramePr>
          <p:cNvPr id="4" name="Table 3">
            <a:extLst>
              <a:ext uri="{FF2B5EF4-FFF2-40B4-BE49-F238E27FC236}">
                <a16:creationId xmlns:a16="http://schemas.microsoft.com/office/drawing/2014/main" id="{EFA4B863-1D98-3DF9-90EE-541FE27DCC41}"/>
              </a:ext>
            </a:extLst>
          </p:cNvPr>
          <p:cNvGraphicFramePr>
            <a:graphicFrameLocks noGrp="1"/>
          </p:cNvGraphicFramePr>
          <p:nvPr>
            <p:extLst>
              <p:ext uri="{D42A27DB-BD31-4B8C-83A1-F6EECF244321}">
                <p14:modId xmlns:p14="http://schemas.microsoft.com/office/powerpoint/2010/main" val="2791047164"/>
              </p:ext>
            </p:extLst>
          </p:nvPr>
        </p:nvGraphicFramePr>
        <p:xfrm>
          <a:off x="266698" y="3287394"/>
          <a:ext cx="11553826" cy="3205480"/>
        </p:xfrm>
        <a:graphic>
          <a:graphicData uri="http://schemas.openxmlformats.org/drawingml/2006/table">
            <a:tbl>
              <a:tblPr firstRow="1" bandRow="1">
                <a:tableStyleId>{21E4AEA4-8DFA-4A89-87EB-49C32662AFE0}</a:tableStyleId>
              </a:tblPr>
              <a:tblGrid>
                <a:gridCol w="5776913">
                  <a:extLst>
                    <a:ext uri="{9D8B030D-6E8A-4147-A177-3AD203B41FA5}">
                      <a16:colId xmlns:a16="http://schemas.microsoft.com/office/drawing/2014/main" val="1576004770"/>
                    </a:ext>
                  </a:extLst>
                </a:gridCol>
                <a:gridCol w="5776913">
                  <a:extLst>
                    <a:ext uri="{9D8B030D-6E8A-4147-A177-3AD203B41FA5}">
                      <a16:colId xmlns:a16="http://schemas.microsoft.com/office/drawing/2014/main" val="1470589266"/>
                    </a:ext>
                  </a:extLst>
                </a:gridCol>
              </a:tblGrid>
              <a:tr h="370840">
                <a:tc>
                  <a:txBody>
                    <a:bodyPr/>
                    <a:lstStyle/>
                    <a:p>
                      <a:pPr algn="ctr"/>
                      <a:r>
                        <a:rPr lang="en-US" dirty="0"/>
                        <a:t>Strategies</a:t>
                      </a:r>
                    </a:p>
                  </a:txBody>
                  <a:tcPr/>
                </a:tc>
                <a:tc>
                  <a:txBody>
                    <a:bodyPr/>
                    <a:lstStyle/>
                    <a:p>
                      <a:pPr algn="ctr"/>
                      <a:r>
                        <a:rPr lang="en-US" dirty="0"/>
                        <a:t>Annual Performance Measures</a:t>
                      </a:r>
                    </a:p>
                  </a:txBody>
                  <a:tcPr/>
                </a:tc>
                <a:extLst>
                  <a:ext uri="{0D108BD9-81ED-4DB2-BD59-A6C34878D82A}">
                    <a16:rowId xmlns:a16="http://schemas.microsoft.com/office/drawing/2014/main" val="503963778"/>
                  </a:ext>
                </a:extLst>
              </a:tr>
              <a:tr h="0">
                <a:tc>
                  <a:txBody>
                    <a:bodyPr/>
                    <a:lstStyle/>
                    <a:p>
                      <a:pPr marL="285750" indent="-285750">
                        <a:buFont typeface="Wingdings" panose="05000000000000000000" pitchFamily="2" charset="2"/>
                        <a:buChar char="ü"/>
                      </a:pPr>
                      <a:r>
                        <a:rPr lang="en-US" dirty="0"/>
                        <a:t>Collaborate with employers to develop and promote work-based learning opportunities for students, ACCA faculty and staff</a:t>
                      </a:r>
                    </a:p>
                    <a:p>
                      <a:pPr marL="285750" indent="-285750">
                        <a:buFont typeface="Wingdings" panose="05000000000000000000" pitchFamily="2" charset="2"/>
                        <a:buChar char="ü"/>
                      </a:pPr>
                      <a:r>
                        <a:rPr lang="en-US" dirty="0"/>
                        <a:t>Ensure staff remains current in its ability to meet workforce development needs through high-quality professional development and externships</a:t>
                      </a:r>
                    </a:p>
                    <a:p>
                      <a:pPr marL="285750" indent="-285750">
                        <a:buFont typeface="Wingdings" panose="05000000000000000000" pitchFamily="2" charset="2"/>
                        <a:buChar char="ü"/>
                      </a:pPr>
                      <a:r>
                        <a:rPr lang="en-US" dirty="0"/>
                        <a:t>Utilize data collected from business partners to ensure appropriate program offerings and employability skills are embedded in the curriculum </a:t>
                      </a:r>
                    </a:p>
                  </a:txBody>
                  <a:tcPr/>
                </a:tc>
                <a:tc>
                  <a:txBody>
                    <a:bodyPr/>
                    <a:lstStyle/>
                    <a:p>
                      <a:pPr marL="285750" indent="-285750">
                        <a:buFont typeface="Wingdings" panose="05000000000000000000" pitchFamily="2" charset="2"/>
                        <a:buChar char="ü"/>
                      </a:pPr>
                      <a:r>
                        <a:rPr lang="en-US" dirty="0"/>
                        <a:t>Annual review of the number and quality of work-based learning opportunities developed through employer collaboration. This includes student internships, faculty externships, job shadowing programs, and employer-led workshops</a:t>
                      </a:r>
                    </a:p>
                    <a:p>
                      <a:pPr marL="285750" indent="-285750">
                        <a:buFont typeface="Wingdings" panose="05000000000000000000" pitchFamily="2" charset="2"/>
                        <a:buChar char="ü"/>
                      </a:pPr>
                      <a:r>
                        <a:rPr lang="en-US" dirty="0"/>
                        <a:t>Ensure ACCA staff participate in yearly externship opportunities</a:t>
                      </a:r>
                    </a:p>
                    <a:p>
                      <a:pPr marL="285750" indent="-285750">
                        <a:buFont typeface="Wingdings" panose="05000000000000000000" pitchFamily="2" charset="2"/>
                        <a:buChar char="ü"/>
                      </a:pPr>
                      <a:r>
                        <a:rPr lang="en-US" dirty="0"/>
                        <a:t>Collaborate with ACCA Board members and the Metro Chamber to ensure all pathways are in-demand for the metro-Atlanta area.</a:t>
                      </a:r>
                    </a:p>
                  </a:txBody>
                  <a:tcPr/>
                </a:tc>
                <a:extLst>
                  <a:ext uri="{0D108BD9-81ED-4DB2-BD59-A6C34878D82A}">
                    <a16:rowId xmlns:a16="http://schemas.microsoft.com/office/drawing/2014/main" val="334873176"/>
                  </a:ext>
                </a:extLst>
              </a:tr>
            </a:tbl>
          </a:graphicData>
        </a:graphic>
      </p:graphicFrame>
    </p:spTree>
    <p:extLst>
      <p:ext uri="{BB962C8B-B14F-4D97-AF65-F5344CB8AC3E}">
        <p14:creationId xmlns:p14="http://schemas.microsoft.com/office/powerpoint/2010/main" val="169193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DA982A7C-9FDE-1009-2B1F-7007001DBB0D}"/>
              </a:ext>
            </a:extLst>
          </p:cNvPr>
          <p:cNvSpPr>
            <a:spLocks noGrp="1"/>
          </p:cNvSpPr>
          <p:nvPr>
            <p:ph type="title"/>
          </p:nvPr>
        </p:nvSpPr>
        <p:spPr>
          <a:xfrm>
            <a:off x="3315031" y="2086157"/>
            <a:ext cx="5561938" cy="2513516"/>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We need your help…</a:t>
            </a: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4885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C5BF623-7B59-E4C5-1501-48EEE73E29B4}"/>
              </a:ext>
            </a:extLst>
          </p:cNvPr>
          <p:cNvSpPr>
            <a:spLocks noGrp="1"/>
          </p:cNvSpPr>
          <p:nvPr>
            <p:ph type="title"/>
          </p:nvPr>
        </p:nvSpPr>
        <p:spPr>
          <a:xfrm>
            <a:off x="555710" y="410369"/>
            <a:ext cx="11068050" cy="1325563"/>
          </a:xfrm>
        </p:spPr>
        <p:txBody>
          <a:bodyPr>
            <a:normAutofit/>
          </a:bodyPr>
          <a:lstStyle/>
          <a:p>
            <a:r>
              <a:rPr lang="en-US" dirty="0"/>
              <a:t>Next Steps to Finalizing the ACCA Strategic Plan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3CB454D-44A8-BA8C-F6A2-AE4883AA6DBA}"/>
              </a:ext>
            </a:extLst>
          </p:cNvPr>
          <p:cNvSpPr>
            <a:spLocks noGrp="1"/>
          </p:cNvSpPr>
          <p:nvPr>
            <p:ph idx="1"/>
          </p:nvPr>
        </p:nvSpPr>
        <p:spPr>
          <a:xfrm>
            <a:off x="838200" y="1825625"/>
            <a:ext cx="10515600" cy="4351338"/>
          </a:xfrm>
        </p:spPr>
        <p:txBody>
          <a:bodyPr>
            <a:normAutofit/>
          </a:bodyPr>
          <a:lstStyle/>
          <a:p>
            <a:pPr marL="0" indent="0">
              <a:buNone/>
            </a:pPr>
            <a:r>
              <a:rPr lang="en-US" sz="2200" dirty="0"/>
              <a:t>We request board members review the proposed </a:t>
            </a:r>
            <a:r>
              <a:rPr lang="en-US" sz="2200" b="1" dirty="0"/>
              <a:t>strategies and performance measures</a:t>
            </a:r>
            <a:r>
              <a:rPr lang="en-US" sz="2200" dirty="0"/>
              <a:t> to identify any additional tasks or activities that may enhance the effectiveness of the ACCA Strategic Plan.</a:t>
            </a:r>
          </a:p>
          <a:p>
            <a:pPr marL="0" indent="0">
              <a:buNone/>
            </a:pPr>
            <a:endParaRPr lang="en-US" sz="2200" dirty="0"/>
          </a:p>
          <a:p>
            <a:pPr marL="0" indent="0" algn="ctr">
              <a:buNone/>
            </a:pPr>
            <a:r>
              <a:rPr lang="en-US" sz="2200" b="1" i="1" dirty="0"/>
              <a:t>Timeline</a:t>
            </a:r>
          </a:p>
          <a:p>
            <a:pPr>
              <a:buFont typeface="Wingdings" panose="05000000000000000000" pitchFamily="2" charset="2"/>
              <a:buChar char="§"/>
            </a:pPr>
            <a:r>
              <a:rPr lang="en-US" sz="2200" dirty="0"/>
              <a:t>Submit all feedback to Dr. Wilson by October 17, 2025</a:t>
            </a:r>
          </a:p>
          <a:p>
            <a:pPr>
              <a:buFont typeface="Wingdings" panose="05000000000000000000" pitchFamily="2" charset="2"/>
              <a:buChar char="§"/>
            </a:pPr>
            <a:r>
              <a:rPr lang="en-US" sz="2200" dirty="0"/>
              <a:t>ACCA Leadership Team will include submitted feedback in the updated plan</a:t>
            </a:r>
          </a:p>
          <a:p>
            <a:pPr>
              <a:buFont typeface="Wingdings" panose="05000000000000000000" pitchFamily="2" charset="2"/>
              <a:buChar char="§"/>
            </a:pPr>
            <a:r>
              <a:rPr lang="en-US" sz="2200" dirty="0"/>
              <a:t>The updated plan will be sent to all board members on October 24</a:t>
            </a:r>
            <a:r>
              <a:rPr lang="en-US" sz="2200" baseline="30000" dirty="0"/>
              <a:t>th</a:t>
            </a:r>
            <a:r>
              <a:rPr lang="en-US" sz="2200" dirty="0"/>
              <a:t> for final review</a:t>
            </a:r>
          </a:p>
          <a:p>
            <a:pPr>
              <a:buFont typeface="Wingdings" panose="05000000000000000000" pitchFamily="2" charset="2"/>
              <a:buChar char="§"/>
            </a:pPr>
            <a:r>
              <a:rPr lang="en-US" sz="2200" dirty="0"/>
              <a:t>ACCA Board will vote to approve the strategic plan during the November 6</a:t>
            </a:r>
            <a:r>
              <a:rPr lang="en-US" sz="2200" baseline="30000" dirty="0"/>
              <a:t>th</a:t>
            </a:r>
            <a:r>
              <a:rPr lang="en-US" sz="2200" dirty="0"/>
              <a:t> meeting</a:t>
            </a:r>
          </a:p>
        </p:txBody>
      </p:sp>
    </p:spTree>
    <p:extLst>
      <p:ext uri="{BB962C8B-B14F-4D97-AF65-F5344CB8AC3E}">
        <p14:creationId xmlns:p14="http://schemas.microsoft.com/office/powerpoint/2010/main" val="120923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Arc 23">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45FAF-2684-AC47-A7B6-BE8005EA4B58}"/>
              </a:ext>
            </a:extLst>
          </p:cNvPr>
          <p:cNvSpPr>
            <a:spLocks noGrp="1"/>
          </p:cNvSpPr>
          <p:nvPr>
            <p:ph type="title"/>
          </p:nvPr>
        </p:nvSpPr>
        <p:spPr>
          <a:xfrm>
            <a:off x="7080738" y="647593"/>
            <a:ext cx="4467792" cy="3060541"/>
          </a:xfrm>
        </p:spPr>
        <p:txBody>
          <a:bodyPr vert="horz" lIns="91440" tIns="45720" rIns="91440" bIns="45720" rtlCol="0" anchor="b">
            <a:normAutofit/>
          </a:bodyPr>
          <a:lstStyle/>
          <a:p>
            <a:pPr algn="ctr"/>
            <a:r>
              <a:rPr lang="en-US" sz="6000" kern="1200">
                <a:solidFill>
                  <a:srgbClr val="FFFFFF"/>
                </a:solidFill>
                <a:latin typeface="+mj-lt"/>
                <a:ea typeface="+mj-ea"/>
                <a:cs typeface="+mj-cs"/>
              </a:rPr>
              <a:t>Thank you</a:t>
            </a:r>
          </a:p>
        </p:txBody>
      </p:sp>
      <p:sp>
        <p:nvSpPr>
          <p:cNvPr id="26" name="Oval 25">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descr="Smiling Face with No Fill">
            <a:extLst>
              <a:ext uri="{FF2B5EF4-FFF2-40B4-BE49-F238E27FC236}">
                <a16:creationId xmlns:a16="http://schemas.microsoft.com/office/drawing/2014/main" id="{D65E8860-D4C5-EEAB-554A-C3FFD3F98B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299634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92166-BAB2-C38D-D853-CAC5C26F0C1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87AEAB9-ADF4-866E-1182-980FFC8D2ABE}"/>
              </a:ext>
            </a:extLst>
          </p:cNvPr>
          <p:cNvGrpSpPr/>
          <p:nvPr/>
        </p:nvGrpSpPr>
        <p:grpSpPr>
          <a:xfrm>
            <a:off x="0" y="0"/>
            <a:ext cx="334225" cy="6858000"/>
            <a:chOff x="0" y="0"/>
            <a:chExt cx="132040" cy="2709333"/>
          </a:xfrm>
        </p:grpSpPr>
        <p:sp>
          <p:nvSpPr>
            <p:cNvPr id="3" name="Freeform 3">
              <a:extLst>
                <a:ext uri="{FF2B5EF4-FFF2-40B4-BE49-F238E27FC236}">
                  <a16:creationId xmlns:a16="http://schemas.microsoft.com/office/drawing/2014/main" id="{1C631781-98AC-6977-01E2-677B046371DF}"/>
                </a:ext>
              </a:extLst>
            </p:cNvPr>
            <p:cNvSpPr/>
            <p:nvPr/>
          </p:nvSpPr>
          <p:spPr>
            <a:xfrm>
              <a:off x="0" y="0"/>
              <a:ext cx="132040" cy="2709333"/>
            </a:xfrm>
            <a:custGeom>
              <a:avLst/>
              <a:gdLst/>
              <a:ahLst/>
              <a:cxnLst/>
              <a:rect l="l" t="t" r="r" b="b"/>
              <a:pathLst>
                <a:path w="132040" h="2709333">
                  <a:moveTo>
                    <a:pt x="0" y="0"/>
                  </a:moveTo>
                  <a:lnTo>
                    <a:pt x="132040" y="0"/>
                  </a:lnTo>
                  <a:lnTo>
                    <a:pt x="132040" y="2709333"/>
                  </a:lnTo>
                  <a:lnTo>
                    <a:pt x="0" y="2709333"/>
                  </a:lnTo>
                  <a:close/>
                </a:path>
              </a:pathLst>
            </a:custGeom>
            <a:solidFill>
              <a:srgbClr val="D8031C"/>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sp>
          <p:nvSpPr>
            <p:cNvPr id="4" name="TextBox 4">
              <a:extLst>
                <a:ext uri="{FF2B5EF4-FFF2-40B4-BE49-F238E27FC236}">
                  <a16:creationId xmlns:a16="http://schemas.microsoft.com/office/drawing/2014/main" id="{FBC65621-5598-4F01-0690-F2049F322020}"/>
                </a:ext>
              </a:extLst>
            </p:cNvPr>
            <p:cNvSpPr txBox="1"/>
            <p:nvPr/>
          </p:nvSpPr>
          <p:spPr>
            <a:xfrm>
              <a:off x="0" y="-57150"/>
              <a:ext cx="132040" cy="2766483"/>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
                  <a:srgbClr val="000000"/>
                </a:buClr>
                <a:buSzTx/>
                <a:buFont typeface="Arial"/>
                <a:buNone/>
                <a:tabLst/>
                <a:defRPr/>
              </a:pPr>
              <a:endParaRPr kumimoji="0"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grpSp>
      <p:sp>
        <p:nvSpPr>
          <p:cNvPr id="5" name="Freeform 5">
            <a:extLst>
              <a:ext uri="{FF2B5EF4-FFF2-40B4-BE49-F238E27FC236}">
                <a16:creationId xmlns:a16="http://schemas.microsoft.com/office/drawing/2014/main" id="{D4A71AD2-2228-064F-39A6-BCC2036DD5F7}"/>
              </a:ext>
            </a:extLst>
          </p:cNvPr>
          <p:cNvSpPr/>
          <p:nvPr/>
        </p:nvSpPr>
        <p:spPr>
          <a:xfrm>
            <a:off x="6847402" y="6263186"/>
            <a:ext cx="2086662" cy="594815"/>
          </a:xfrm>
          <a:custGeom>
            <a:avLst/>
            <a:gdLst/>
            <a:ahLst/>
            <a:cxnLst/>
            <a:rect l="l" t="t" r="r" b="b"/>
            <a:pathLst>
              <a:path w="3129993" h="2865247">
                <a:moveTo>
                  <a:pt x="0" y="0"/>
                </a:moveTo>
                <a:lnTo>
                  <a:pt x="3129993" y="0"/>
                </a:lnTo>
                <a:lnTo>
                  <a:pt x="3129993" y="2865247"/>
                </a:lnTo>
                <a:lnTo>
                  <a:pt x="0" y="2865247"/>
                </a:lnTo>
                <a:lnTo>
                  <a:pt x="0" y="0"/>
                </a:lnTo>
                <a:close/>
              </a:path>
            </a:pathLst>
          </a:custGeom>
          <a:blipFill>
            <a:blip r:embed="rId3">
              <a:extLst>
                <a:ext uri="{96DAC541-7B7A-43D3-8B79-37D633B846F1}">
                  <asvg:svgBlip xmlns:asvg="http://schemas.microsoft.com/office/drawing/2016/SVG/main" r:embed="rId4"/>
                </a:ext>
              </a:extLst>
            </a:blip>
            <a:stretch>
              <a:fillRect b="-221136"/>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sp>
        <p:nvSpPr>
          <p:cNvPr id="6" name="Freeform 6">
            <a:extLst>
              <a:ext uri="{FF2B5EF4-FFF2-40B4-BE49-F238E27FC236}">
                <a16:creationId xmlns:a16="http://schemas.microsoft.com/office/drawing/2014/main" id="{9492982C-D010-CF5F-8805-670FAC8BFCE0}"/>
              </a:ext>
            </a:extLst>
          </p:cNvPr>
          <p:cNvSpPr/>
          <p:nvPr/>
        </p:nvSpPr>
        <p:spPr>
          <a:xfrm>
            <a:off x="1431653" y="0"/>
            <a:ext cx="2028692" cy="685800"/>
          </a:xfrm>
          <a:custGeom>
            <a:avLst/>
            <a:gdLst/>
            <a:ahLst/>
            <a:cxnLst/>
            <a:rect l="l" t="t" r="r" b="b"/>
            <a:pathLst>
              <a:path w="3043038" h="2785648">
                <a:moveTo>
                  <a:pt x="0" y="0"/>
                </a:moveTo>
                <a:lnTo>
                  <a:pt x="3043038" y="0"/>
                </a:lnTo>
                <a:lnTo>
                  <a:pt x="3043038" y="2785648"/>
                </a:lnTo>
                <a:lnTo>
                  <a:pt x="0" y="2785648"/>
                </a:lnTo>
                <a:lnTo>
                  <a:pt x="0" y="0"/>
                </a:lnTo>
                <a:close/>
              </a:path>
            </a:pathLst>
          </a:custGeom>
          <a:blipFill>
            <a:blip r:embed="rId5">
              <a:extLst>
                <a:ext uri="{96DAC541-7B7A-43D3-8B79-37D633B846F1}">
                  <asvg:svgBlip xmlns:asvg="http://schemas.microsoft.com/office/drawing/2016/SVG/main" r:embed="rId6"/>
                </a:ext>
              </a:extLst>
            </a:blip>
            <a:stretch>
              <a:fillRect t="-170794"/>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sp>
        <p:nvSpPr>
          <p:cNvPr id="7" name="Freeform 7">
            <a:extLst>
              <a:ext uri="{FF2B5EF4-FFF2-40B4-BE49-F238E27FC236}">
                <a16:creationId xmlns:a16="http://schemas.microsoft.com/office/drawing/2014/main" id="{BAB8C8C8-58FA-77E6-4416-42F7574908DE}"/>
              </a:ext>
            </a:extLst>
          </p:cNvPr>
          <p:cNvSpPr/>
          <p:nvPr/>
        </p:nvSpPr>
        <p:spPr>
          <a:xfrm rot="-5400000" flipH="1" flipV="1">
            <a:off x="2438924" y="1636157"/>
            <a:ext cx="1190603" cy="2289607"/>
          </a:xfrm>
          <a:custGeom>
            <a:avLst/>
            <a:gdLst/>
            <a:ahLst/>
            <a:cxnLst/>
            <a:rect l="l" t="t" r="r" b="b"/>
            <a:pathLst>
              <a:path w="2007680" h="4114800">
                <a:moveTo>
                  <a:pt x="2007680" y="4114800"/>
                </a:moveTo>
                <a:lnTo>
                  <a:pt x="0" y="4114800"/>
                </a:lnTo>
                <a:lnTo>
                  <a:pt x="0" y="0"/>
                </a:lnTo>
                <a:lnTo>
                  <a:pt x="2007680" y="0"/>
                </a:lnTo>
                <a:lnTo>
                  <a:pt x="2007680" y="4114800"/>
                </a:lnTo>
                <a:close/>
              </a:path>
            </a:pathLst>
          </a:custGeom>
          <a:blipFill>
            <a:blip r:embed="rId7">
              <a:extLst>
                <a:ext uri="{96DAC541-7B7A-43D3-8B79-37D633B846F1}">
                  <asvg:svgBlip xmlns:asvg="http://schemas.microsoft.com/office/drawing/2016/SVG/main" r:embed="rId8"/>
                </a:ext>
              </a:extLst>
            </a:blip>
            <a:stretch>
              <a:fillRect l="-12418" t="-19810" b="-1"/>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grpSp>
        <p:nvGrpSpPr>
          <p:cNvPr id="8" name="Group 8">
            <a:extLst>
              <a:ext uri="{FF2B5EF4-FFF2-40B4-BE49-F238E27FC236}">
                <a16:creationId xmlns:a16="http://schemas.microsoft.com/office/drawing/2014/main" id="{06110B57-118E-E7C1-F6D5-8A82CB7440F3}"/>
              </a:ext>
            </a:extLst>
          </p:cNvPr>
          <p:cNvGrpSpPr/>
          <p:nvPr/>
        </p:nvGrpSpPr>
        <p:grpSpPr>
          <a:xfrm>
            <a:off x="6457774" y="1724977"/>
            <a:ext cx="4411541" cy="3447231"/>
            <a:chOff x="0" y="0"/>
            <a:chExt cx="1742831" cy="1361869"/>
          </a:xfrm>
        </p:grpSpPr>
        <p:sp>
          <p:nvSpPr>
            <p:cNvPr id="9" name="Freeform 9">
              <a:extLst>
                <a:ext uri="{FF2B5EF4-FFF2-40B4-BE49-F238E27FC236}">
                  <a16:creationId xmlns:a16="http://schemas.microsoft.com/office/drawing/2014/main" id="{DCDB48BB-355F-C91C-7710-428BA669AFC7}"/>
                </a:ext>
              </a:extLst>
            </p:cNvPr>
            <p:cNvSpPr/>
            <p:nvPr/>
          </p:nvSpPr>
          <p:spPr>
            <a:xfrm>
              <a:off x="0" y="0"/>
              <a:ext cx="1742831" cy="1361869"/>
            </a:xfrm>
            <a:custGeom>
              <a:avLst/>
              <a:gdLst/>
              <a:ahLst/>
              <a:cxnLst/>
              <a:rect l="l" t="t" r="r" b="b"/>
              <a:pathLst>
                <a:path w="1742831" h="1361869">
                  <a:moveTo>
                    <a:pt x="0" y="0"/>
                  </a:moveTo>
                  <a:lnTo>
                    <a:pt x="1742831" y="0"/>
                  </a:lnTo>
                  <a:lnTo>
                    <a:pt x="1742831" y="1361869"/>
                  </a:lnTo>
                  <a:lnTo>
                    <a:pt x="0" y="1361869"/>
                  </a:lnTo>
                  <a:close/>
                </a:path>
              </a:pathLst>
            </a:custGeom>
            <a:solidFill>
              <a:srgbClr val="000000">
                <a:alpha val="34902"/>
              </a:srgbClr>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sp>
          <p:nvSpPr>
            <p:cNvPr id="10" name="TextBox 10">
              <a:extLst>
                <a:ext uri="{FF2B5EF4-FFF2-40B4-BE49-F238E27FC236}">
                  <a16:creationId xmlns:a16="http://schemas.microsoft.com/office/drawing/2014/main" id="{864E9878-C7B8-1367-0226-EF66C1C81F26}"/>
                </a:ext>
              </a:extLst>
            </p:cNvPr>
            <p:cNvSpPr txBox="1"/>
            <p:nvPr/>
          </p:nvSpPr>
          <p:spPr>
            <a:xfrm>
              <a:off x="0" y="-57150"/>
              <a:ext cx="1742831" cy="141901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
                  <a:srgbClr val="000000"/>
                </a:buClr>
                <a:buSzTx/>
                <a:buFont typeface="Arial"/>
                <a:buNone/>
                <a:tabLst/>
                <a:defRPr/>
              </a:pPr>
              <a:endParaRPr kumimoji="0"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grpSp>
      <p:grpSp>
        <p:nvGrpSpPr>
          <p:cNvPr id="11" name="Group 11">
            <a:extLst>
              <a:ext uri="{FF2B5EF4-FFF2-40B4-BE49-F238E27FC236}">
                <a16:creationId xmlns:a16="http://schemas.microsoft.com/office/drawing/2014/main" id="{1755213C-1E8D-0884-332B-48D53B31258D}"/>
              </a:ext>
            </a:extLst>
          </p:cNvPr>
          <p:cNvGrpSpPr/>
          <p:nvPr/>
        </p:nvGrpSpPr>
        <p:grpSpPr>
          <a:xfrm>
            <a:off x="6096000" y="1479982"/>
            <a:ext cx="4597161" cy="3483272"/>
            <a:chOff x="0" y="0"/>
            <a:chExt cx="1816162" cy="1376107"/>
          </a:xfrm>
        </p:grpSpPr>
        <p:sp>
          <p:nvSpPr>
            <p:cNvPr id="12" name="Freeform 12">
              <a:extLst>
                <a:ext uri="{FF2B5EF4-FFF2-40B4-BE49-F238E27FC236}">
                  <a16:creationId xmlns:a16="http://schemas.microsoft.com/office/drawing/2014/main" id="{E4AD5D77-BA60-4F15-3298-FCC32564A972}"/>
                </a:ext>
              </a:extLst>
            </p:cNvPr>
            <p:cNvSpPr/>
            <p:nvPr/>
          </p:nvSpPr>
          <p:spPr>
            <a:xfrm>
              <a:off x="0" y="0"/>
              <a:ext cx="1816162" cy="1376107"/>
            </a:xfrm>
            <a:custGeom>
              <a:avLst/>
              <a:gdLst/>
              <a:ahLst/>
              <a:cxnLst/>
              <a:rect l="l" t="t" r="r" b="b"/>
              <a:pathLst>
                <a:path w="1816162" h="1376107">
                  <a:moveTo>
                    <a:pt x="0" y="0"/>
                  </a:moveTo>
                  <a:lnTo>
                    <a:pt x="1816162" y="0"/>
                  </a:lnTo>
                  <a:lnTo>
                    <a:pt x="1816162" y="1376107"/>
                  </a:lnTo>
                  <a:lnTo>
                    <a:pt x="0" y="1376107"/>
                  </a:lnTo>
                  <a:close/>
                </a:path>
              </a:pathLst>
            </a:custGeom>
            <a:solidFill>
              <a:srgbClr val="D8031C"/>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sp>
          <p:nvSpPr>
            <p:cNvPr id="13" name="TextBox 13">
              <a:extLst>
                <a:ext uri="{FF2B5EF4-FFF2-40B4-BE49-F238E27FC236}">
                  <a16:creationId xmlns:a16="http://schemas.microsoft.com/office/drawing/2014/main" id="{2F44C419-0233-7EDF-8611-AA5CADF797B4}"/>
                </a:ext>
              </a:extLst>
            </p:cNvPr>
            <p:cNvSpPr txBox="1"/>
            <p:nvPr/>
          </p:nvSpPr>
          <p:spPr>
            <a:xfrm>
              <a:off x="0" y="-57150"/>
              <a:ext cx="1816162" cy="1433257"/>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
                  <a:srgbClr val="000000"/>
                </a:buClr>
                <a:buSzTx/>
                <a:buFont typeface="Arial"/>
                <a:buNone/>
                <a:tabLst/>
                <a:defRPr/>
              </a:pPr>
              <a:endParaRPr kumimoji="0" sz="933" b="0" i="0" u="none" strike="noStrike" kern="0" cap="none" spc="0" normalizeH="0" baseline="0" noProof="0" dirty="0">
                <a:ln>
                  <a:noFill/>
                </a:ln>
                <a:solidFill>
                  <a:srgbClr val="000000"/>
                </a:solidFill>
                <a:effectLst/>
                <a:uLnTx/>
                <a:uFillTx/>
                <a:latin typeface="Segoe UI" panose="020B0502040204020203" pitchFamily="34" charset="0"/>
                <a:cs typeface="Arial"/>
                <a:sym typeface="Arial"/>
              </a:endParaRPr>
            </a:p>
          </p:txBody>
        </p:sp>
      </p:grpSp>
      <p:sp>
        <p:nvSpPr>
          <p:cNvPr id="14" name="TextBox 14">
            <a:extLst>
              <a:ext uri="{FF2B5EF4-FFF2-40B4-BE49-F238E27FC236}">
                <a16:creationId xmlns:a16="http://schemas.microsoft.com/office/drawing/2014/main" id="{343D7B3A-7168-3C48-057B-F577B080CE9B}"/>
              </a:ext>
            </a:extLst>
          </p:cNvPr>
          <p:cNvSpPr txBox="1"/>
          <p:nvPr/>
        </p:nvSpPr>
        <p:spPr>
          <a:xfrm>
            <a:off x="6096000" y="2593943"/>
            <a:ext cx="4597161" cy="1669624"/>
          </a:xfrm>
          <a:prstGeom prst="rect">
            <a:avLst/>
          </a:prstGeom>
        </p:spPr>
        <p:txBody>
          <a:bodyPr wrap="square" lIns="0" tIns="0" rIns="0" bIns="0" rtlCol="0" anchor="t">
            <a:spAutoFit/>
          </a:bodyPr>
          <a:lstStyle/>
          <a:p>
            <a:pPr marL="0" marR="0" lvl="0" indent="0" algn="ctr" defTabSz="914400" rtl="0" eaLnBrk="1" fontAlgn="auto" latinLnBrk="0" hangingPunct="1">
              <a:lnSpc>
                <a:spcPts val="4266"/>
              </a:lnSpc>
              <a:spcBef>
                <a:spcPts val="0"/>
              </a:spcBef>
              <a:spcAft>
                <a:spcPts val="0"/>
              </a:spcAft>
              <a:buClr>
                <a:srgbClr val="000000"/>
              </a:buClr>
              <a:buSzTx/>
              <a:buFont typeface="Arial"/>
              <a:buNone/>
              <a:tabLst/>
              <a:defRPr/>
            </a:pPr>
            <a:r>
              <a:rPr lang="en-US" sz="4266" b="1" spc="-42" dirty="0">
                <a:solidFill>
                  <a:srgbClr val="FFFFFF"/>
                </a:solidFill>
                <a:latin typeface="Poppins Bold"/>
                <a:ea typeface="Poppins Bold"/>
                <a:cs typeface="Poppins Bold"/>
                <a:sym typeface="Poppins Bold"/>
              </a:rPr>
              <a:t>Update:</a:t>
            </a:r>
          </a:p>
          <a:p>
            <a:pPr marL="0" marR="0" lvl="0" indent="0" algn="ctr" defTabSz="914400" rtl="0" eaLnBrk="1" fontAlgn="auto" latinLnBrk="0" hangingPunct="1">
              <a:lnSpc>
                <a:spcPts val="4266"/>
              </a:lnSpc>
              <a:spcBef>
                <a:spcPts val="0"/>
              </a:spcBef>
              <a:spcAft>
                <a:spcPts val="0"/>
              </a:spcAft>
              <a:buClr>
                <a:srgbClr val="000000"/>
              </a:buClr>
              <a:buSzTx/>
              <a:buFont typeface="Arial"/>
              <a:buNone/>
              <a:tabLst/>
              <a:defRPr/>
            </a:pPr>
            <a:r>
              <a:rPr kumimoji="0" lang="en-US" sz="4266" b="1" i="0" u="none" strike="noStrike" kern="0" cap="none" spc="-42" normalizeH="0" baseline="0" noProof="0" dirty="0">
                <a:ln>
                  <a:noFill/>
                </a:ln>
                <a:solidFill>
                  <a:srgbClr val="FFFFFF"/>
                </a:solidFill>
                <a:effectLst/>
                <a:uLnTx/>
                <a:uFillTx/>
                <a:latin typeface="Poppins Bold"/>
                <a:ea typeface="Poppins Bold"/>
                <a:cs typeface="Poppins Bold"/>
                <a:sym typeface="Poppins Bold"/>
              </a:rPr>
              <a:t>Engineering Technology</a:t>
            </a:r>
          </a:p>
        </p:txBody>
      </p:sp>
      <p:sp>
        <p:nvSpPr>
          <p:cNvPr id="15" name="TextBox 14">
            <a:extLst>
              <a:ext uri="{FF2B5EF4-FFF2-40B4-BE49-F238E27FC236}">
                <a16:creationId xmlns:a16="http://schemas.microsoft.com/office/drawing/2014/main" id="{FD22E6AB-2CB4-5D16-430C-6D6FBA876705}"/>
              </a:ext>
            </a:extLst>
          </p:cNvPr>
          <p:cNvSpPr txBox="1"/>
          <p:nvPr/>
        </p:nvSpPr>
        <p:spPr>
          <a:xfrm>
            <a:off x="6457774" y="5354546"/>
            <a:ext cx="5658026" cy="369332"/>
          </a:xfrm>
          <a:prstGeom prst="rect">
            <a:avLst/>
          </a:prstGeom>
          <a:noFill/>
        </p:spPr>
        <p:txBody>
          <a:bodyPr wrap="square" rtlCol="0">
            <a:spAutoFit/>
          </a:bodyPr>
          <a:lstStyle/>
          <a:p>
            <a:r>
              <a:rPr lang="en-US" sz="1800" b="1" dirty="0"/>
              <a:t>Presenter:  Dr. Kenya Gilliard, ACCA Counselor</a:t>
            </a:r>
          </a:p>
        </p:txBody>
      </p:sp>
    </p:spTree>
    <p:extLst>
      <p:ext uri="{BB962C8B-B14F-4D97-AF65-F5344CB8AC3E}">
        <p14:creationId xmlns:p14="http://schemas.microsoft.com/office/powerpoint/2010/main" val="3559227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190"/>
        <p:cNvGrpSpPr/>
        <p:nvPr/>
      </p:nvGrpSpPr>
      <p:grpSpPr>
        <a:xfrm>
          <a:off x="0" y="0"/>
          <a:ext cx="0" cy="0"/>
          <a:chOff x="0" y="0"/>
          <a:chExt cx="0" cy="0"/>
        </a:xfrm>
      </p:grpSpPr>
      <p:sp>
        <p:nvSpPr>
          <p:cNvPr id="191" name="Google Shape;191;p3"/>
          <p:cNvSpPr txBox="1">
            <a:spLocks noGrp="1"/>
          </p:cNvSpPr>
          <p:nvPr>
            <p:ph type="title"/>
          </p:nvPr>
        </p:nvSpPr>
        <p:spPr>
          <a:xfrm>
            <a:off x="2152650" y="375401"/>
            <a:ext cx="7886700" cy="1325563"/>
          </a:xfrm>
          <a:prstGeom prst="rect">
            <a:avLst/>
          </a:prstGeom>
          <a:noFill/>
          <a:ln>
            <a:noFill/>
          </a:ln>
        </p:spPr>
        <p:txBody>
          <a:bodyPr spcFirstLastPara="1" wrap="square" lIns="91425" tIns="45700" rIns="91425" bIns="45700" anchor="t" anchorCtr="0">
            <a:normAutofit/>
          </a:bodyPr>
          <a:lstStyle/>
          <a:p>
            <a:pPr algn="ctr"/>
            <a:r>
              <a:rPr lang="en-US" sz="3000" dirty="0">
                <a:latin typeface="Arial"/>
                <a:ea typeface="Arial"/>
                <a:cs typeface="Arial"/>
                <a:sym typeface="Arial"/>
              </a:rPr>
              <a:t>Floyd County College and Career Academy</a:t>
            </a:r>
            <a:br>
              <a:rPr lang="en-US" sz="3000" dirty="0">
                <a:latin typeface="Arial"/>
                <a:ea typeface="Arial"/>
                <a:cs typeface="Arial"/>
                <a:sym typeface="Arial"/>
              </a:rPr>
            </a:br>
            <a:r>
              <a:rPr lang="en-US" sz="3000" dirty="0">
                <a:latin typeface="Arial"/>
                <a:ea typeface="Arial"/>
                <a:cs typeface="Arial"/>
                <a:sym typeface="Arial"/>
              </a:rPr>
              <a:t>School of Robotics and Engineering</a:t>
            </a:r>
            <a:endParaRPr sz="3000" dirty="0"/>
          </a:p>
        </p:txBody>
      </p:sp>
      <p:sp>
        <p:nvSpPr>
          <p:cNvPr id="192" name="Google Shape;192;p3"/>
          <p:cNvSpPr txBox="1">
            <a:spLocks noGrp="1"/>
          </p:cNvSpPr>
          <p:nvPr>
            <p:ph type="body" idx="1"/>
          </p:nvPr>
        </p:nvSpPr>
        <p:spPr>
          <a:xfrm>
            <a:off x="2029360" y="1414658"/>
            <a:ext cx="7886700" cy="4351338"/>
          </a:xfrm>
          <a:prstGeom prst="rect">
            <a:avLst/>
          </a:prstGeom>
          <a:noFill/>
          <a:ln>
            <a:noFill/>
          </a:ln>
        </p:spPr>
        <p:txBody>
          <a:bodyPr spcFirstLastPara="1" wrap="square" lIns="91425" tIns="45700" rIns="91425" bIns="45700" anchor="t" anchorCtr="0">
            <a:normAutofit fontScale="70000" lnSpcReduction="20000"/>
          </a:bodyPr>
          <a:lstStyle/>
          <a:p>
            <a:endParaRPr lang="en-US" dirty="0"/>
          </a:p>
          <a:p>
            <a:r>
              <a:rPr lang="en-US" dirty="0"/>
              <a:t>The VEX Robotics' platform is dedicated to providing engaging student experiences that enable individuals to develop the knowledge and skills vital to success in the engineering and manufacturing industries.</a:t>
            </a:r>
          </a:p>
          <a:p>
            <a:r>
              <a:rPr lang="en-US" dirty="0"/>
              <a:t>The program is designed to prepare students to enter a four-year college, technical college or go directly into the local workforce.  </a:t>
            </a:r>
          </a:p>
          <a:p>
            <a:r>
              <a:rPr lang="en-US" dirty="0"/>
              <a:t>In conjunction with Georgia Northwestern Technical College (GNTC), students in the program will have the opportunity to graduate with two different certificates from GNTC: </a:t>
            </a:r>
          </a:p>
          <a:p>
            <a:pPr lvl="1"/>
            <a:r>
              <a:rPr lang="en-US" b="1" dirty="0"/>
              <a:t>Basic Mechatronics Specialist certificate, </a:t>
            </a:r>
            <a:r>
              <a:rPr lang="en-US" dirty="0"/>
              <a:t>and </a:t>
            </a:r>
            <a:r>
              <a:rPr lang="en-US" b="1" dirty="0"/>
              <a:t> </a:t>
            </a:r>
          </a:p>
          <a:p>
            <a:pPr lvl="1"/>
            <a:r>
              <a:rPr lang="en-US" b="1" dirty="0"/>
              <a:t>Programmable Control Technician</a:t>
            </a:r>
            <a:r>
              <a:rPr lang="en-US" dirty="0"/>
              <a:t> </a:t>
            </a:r>
            <a:r>
              <a:rPr lang="en-US" b="1" dirty="0"/>
              <a:t>certificate</a:t>
            </a:r>
            <a:r>
              <a:rPr lang="en-US" dirty="0"/>
              <a:t>.</a:t>
            </a:r>
          </a:p>
          <a:p>
            <a:r>
              <a:rPr lang="en-US" dirty="0"/>
              <a:t>The classes taught include Pneumatics &amp; Hydraulics, PLC and Automation Programming, 3D Design using Sketchup and OnShape, Programming Industrial Motoman Robots, and Wiring Schematics with Hands-On Applications.</a:t>
            </a:r>
          </a:p>
        </p:txBody>
      </p:sp>
      <p:sp>
        <p:nvSpPr>
          <p:cNvPr id="193" name="Google Shape;193;p3"/>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t" anchorCtr="0">
            <a:normAutofit/>
          </a:bodyPr>
          <a:lstStyle/>
          <a:p>
            <a:pPr>
              <a:lnSpc>
                <a:spcPct val="90000"/>
              </a:lnSpc>
              <a:spcAft>
                <a:spcPts val="600"/>
              </a:spcAft>
              <a:buSzPts val="1400"/>
            </a:pPr>
            <a:fld id="{00000000-1234-1234-1234-123412341234}" type="slidenum">
              <a:rPr lang="en-US" sz="1400">
                <a:solidFill>
                  <a:srgbClr val="000000"/>
                </a:solidFill>
              </a:rPr>
              <a:pPr>
                <a:lnSpc>
                  <a:spcPct val="90000"/>
                </a:lnSpc>
                <a:spcAft>
                  <a:spcPts val="600"/>
                </a:spcAft>
                <a:buSzPts val="1400"/>
              </a:pPr>
              <a:t>28</a:t>
            </a:fld>
            <a:endParaRPr sz="1400" dirty="0">
              <a:solidFill>
                <a:srgbClr val="000000"/>
              </a:solidFill>
            </a:endParaRPr>
          </a:p>
        </p:txBody>
      </p:sp>
      <p:pic>
        <p:nvPicPr>
          <p:cNvPr id="194" name="Google Shape;194;p3" descr="A blue letter with a black graduation cap&#10;&#10;Description automatically generated"/>
          <p:cNvPicPr preferRelativeResize="0"/>
          <p:nvPr/>
        </p:nvPicPr>
        <p:blipFill rotWithShape="1">
          <a:blip r:embed="rId3">
            <a:alphaModFix/>
          </a:blip>
          <a:srcRect/>
          <a:stretch/>
        </p:blipFill>
        <p:spPr>
          <a:xfrm>
            <a:off x="8792940" y="5349032"/>
            <a:ext cx="1875060" cy="15181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262"/>
        <p:cNvGrpSpPr/>
        <p:nvPr/>
      </p:nvGrpSpPr>
      <p:grpSpPr>
        <a:xfrm>
          <a:off x="0" y="0"/>
          <a:ext cx="0" cy="0"/>
          <a:chOff x="0" y="0"/>
          <a:chExt cx="0" cy="0"/>
        </a:xfrm>
      </p:grpSpPr>
      <p:sp>
        <p:nvSpPr>
          <p:cNvPr id="263" name="Google Shape;263;p17"/>
          <p:cNvSpPr txBox="1">
            <a:spLocks noGrp="1"/>
          </p:cNvSpPr>
          <p:nvPr>
            <p:ph type="title"/>
          </p:nvPr>
        </p:nvSpPr>
        <p:spPr>
          <a:xfrm>
            <a:off x="1825084" y="136525"/>
            <a:ext cx="8742555" cy="1024457"/>
          </a:xfrm>
          <a:prstGeom prst="rect">
            <a:avLst/>
          </a:prstGeom>
          <a:noFill/>
          <a:ln>
            <a:noFill/>
          </a:ln>
        </p:spPr>
        <p:txBody>
          <a:bodyPr spcFirstLastPara="1" wrap="square" lIns="91425" tIns="45700" rIns="91425" bIns="45700" anchor="t" anchorCtr="0">
            <a:noAutofit/>
          </a:bodyPr>
          <a:lstStyle/>
          <a:p>
            <a:pPr lvl="0" algn="ctr"/>
            <a:r>
              <a:rPr lang="en-US" sz="3000" dirty="0">
                <a:latin typeface="Arial"/>
                <a:ea typeface="Arial"/>
                <a:cs typeface="Arial"/>
                <a:sym typeface="Arial"/>
              </a:rPr>
              <a:t>Floyd County College and Career Academy</a:t>
            </a:r>
            <a:br>
              <a:rPr lang="en-US" sz="3000" dirty="0">
                <a:latin typeface="Arial"/>
                <a:ea typeface="Arial"/>
                <a:cs typeface="Arial"/>
                <a:sym typeface="Arial"/>
              </a:rPr>
            </a:br>
            <a:r>
              <a:rPr lang="en-US" sz="3000" dirty="0">
                <a:latin typeface="Arial"/>
                <a:ea typeface="Arial"/>
                <a:cs typeface="Arial"/>
                <a:sym typeface="Arial"/>
              </a:rPr>
              <a:t>School of Robotics and Engineering</a:t>
            </a:r>
            <a:br>
              <a:rPr lang="en-US" sz="3000" dirty="0">
                <a:latin typeface="Arial"/>
                <a:ea typeface="Arial"/>
                <a:cs typeface="Arial"/>
                <a:sym typeface="Arial"/>
              </a:rPr>
            </a:br>
            <a:r>
              <a:rPr lang="en-US" sz="3000" dirty="0">
                <a:latin typeface="Arial"/>
                <a:ea typeface="Arial"/>
                <a:cs typeface="Arial"/>
                <a:sym typeface="Arial"/>
              </a:rPr>
              <a:t>Admissions Criteria</a:t>
            </a:r>
            <a:br>
              <a:rPr lang="en-US" sz="3000" dirty="0">
                <a:latin typeface="Arial"/>
                <a:ea typeface="Arial"/>
                <a:cs typeface="Arial"/>
                <a:sym typeface="Arial"/>
              </a:rPr>
            </a:br>
            <a:endParaRPr sz="3000" dirty="0">
              <a:latin typeface="Arial"/>
              <a:ea typeface="Arial"/>
              <a:cs typeface="Arial"/>
              <a:sym typeface="Arial"/>
            </a:endParaRPr>
          </a:p>
        </p:txBody>
      </p:sp>
      <p:sp>
        <p:nvSpPr>
          <p:cNvPr id="264" name="Google Shape;264;p17"/>
          <p:cNvSpPr txBox="1">
            <a:spLocks noGrp="1"/>
          </p:cNvSpPr>
          <p:nvPr>
            <p:ph type="body" idx="1"/>
          </p:nvPr>
        </p:nvSpPr>
        <p:spPr>
          <a:xfrm>
            <a:off x="1590908" y="1415386"/>
            <a:ext cx="9010185" cy="4686560"/>
          </a:xfrm>
          <a:prstGeom prst="rect">
            <a:avLst/>
          </a:prstGeom>
          <a:gradFill>
            <a:gsLst>
              <a:gs pos="0">
                <a:schemeClr val="accent2"/>
              </a:gs>
              <a:gs pos="74000">
                <a:srgbClr val="B3D1EC"/>
              </a:gs>
              <a:gs pos="83000">
                <a:srgbClr val="B3D1EC"/>
              </a:gs>
              <a:gs pos="100000">
                <a:srgbClr val="CCE0F2"/>
              </a:gs>
            </a:gsLst>
            <a:lin ang="5400000" scaled="0"/>
          </a:gradFill>
          <a:ln>
            <a:noFill/>
          </a:ln>
        </p:spPr>
        <p:txBody>
          <a:bodyPr spcFirstLastPara="1" wrap="square" lIns="91425" tIns="45700" rIns="91425" bIns="45700" anchor="t" anchorCtr="0">
            <a:noAutofit/>
          </a:bodyPr>
          <a:lstStyle/>
          <a:p>
            <a:pPr marL="23813" indent="0">
              <a:spcBef>
                <a:spcPts val="0"/>
              </a:spcBef>
              <a:buSzPts val="2500"/>
              <a:buNone/>
            </a:pPr>
            <a:r>
              <a:rPr lang="en-US" sz="2000" b="1" dirty="0">
                <a:latin typeface="Calibri" panose="020F0502020204030204" pitchFamily="34" charset="0"/>
                <a:ea typeface="Calibri" panose="020F0502020204030204" pitchFamily="34" charset="0"/>
                <a:cs typeface="Calibri" panose="020F0502020204030204" pitchFamily="34" charset="0"/>
                <a:sym typeface="Arial"/>
              </a:rPr>
              <a:t>Grade 11</a:t>
            </a:r>
            <a:r>
              <a:rPr lang="en-US" sz="2000" b="1" baseline="30000" dirty="0">
                <a:latin typeface="Calibri" panose="020F0502020204030204" pitchFamily="34" charset="0"/>
                <a:ea typeface="Calibri" panose="020F0502020204030204" pitchFamily="34" charset="0"/>
                <a:cs typeface="Calibri" panose="020F0502020204030204" pitchFamily="34" charset="0"/>
                <a:sym typeface="Arial"/>
              </a:rPr>
              <a:t>th</a:t>
            </a:r>
            <a:r>
              <a:rPr lang="en-US" sz="2000" b="1" dirty="0">
                <a:latin typeface="Calibri" panose="020F0502020204030204" pitchFamily="34" charset="0"/>
                <a:ea typeface="Calibri" panose="020F0502020204030204" pitchFamily="34" charset="0"/>
                <a:cs typeface="Calibri" panose="020F0502020204030204" pitchFamily="34" charset="0"/>
                <a:sym typeface="Arial"/>
              </a:rPr>
              <a:t> – 12</a:t>
            </a:r>
            <a:r>
              <a:rPr lang="en-US" sz="2000" b="1" baseline="30000" dirty="0">
                <a:latin typeface="Calibri" panose="020F0502020204030204" pitchFamily="34" charset="0"/>
                <a:ea typeface="Calibri" panose="020F0502020204030204" pitchFamily="34" charset="0"/>
                <a:cs typeface="Calibri" panose="020F0502020204030204" pitchFamily="34" charset="0"/>
                <a:sym typeface="Arial"/>
              </a:rPr>
              <a:t>th</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23812" indent="0">
              <a:spcBef>
                <a:spcPts val="750"/>
              </a:spcBef>
              <a:buSzPts val="2500"/>
              <a:buNone/>
            </a:pPr>
            <a:endParaRPr lang="en-US" sz="2000" b="1" dirty="0">
              <a:latin typeface="Calibri" panose="020F0502020204030204" pitchFamily="34" charset="0"/>
              <a:ea typeface="Calibri" panose="020F0502020204030204" pitchFamily="34" charset="0"/>
              <a:cs typeface="Calibri" panose="020F0502020204030204" pitchFamily="34" charset="0"/>
              <a:sym typeface="Arial"/>
            </a:endParaRPr>
          </a:p>
          <a:p>
            <a:pPr marL="23812" indent="0">
              <a:spcBef>
                <a:spcPts val="750"/>
              </a:spcBef>
              <a:buSzPts val="2500"/>
              <a:buNone/>
            </a:pPr>
            <a:r>
              <a:rPr lang="en-US" sz="2000" b="1" dirty="0">
                <a:latin typeface="Calibri" panose="020F0502020204030204" pitchFamily="34" charset="0"/>
                <a:ea typeface="Calibri" panose="020F0502020204030204" pitchFamily="34" charset="0"/>
                <a:cs typeface="Calibri" panose="020F0502020204030204" pitchFamily="34" charset="0"/>
                <a:sym typeface="Arial"/>
              </a:rPr>
              <a:t>High School GPA of 2.0 or higher (No prerequisite courses)</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2000" b="1" dirty="0">
                <a:latin typeface="Calibri" panose="020F0502020204030204" pitchFamily="34" charset="0"/>
                <a:ea typeface="Calibri" panose="020F0502020204030204" pitchFamily="34" charset="0"/>
                <a:cs typeface="Calibri" panose="020F0502020204030204" pitchFamily="34" charset="0"/>
              </a:rPr>
              <a:t>Students will complete 1 or 2 Technical Certificates of Credit (TCC) in one year and earn four+ high school credits</a:t>
            </a:r>
          </a:p>
          <a:p>
            <a:pPr marL="800100" lvl="1" indent="-342900">
              <a:spcBef>
                <a:spcPts val="0"/>
              </a:spcBef>
            </a:pPr>
            <a:r>
              <a:rPr lang="en-US" sz="2000" i="1" dirty="0">
                <a:latin typeface="Calibri" panose="020F0502020204030204" pitchFamily="34" charset="0"/>
                <a:ea typeface="Calibri" panose="020F0502020204030204" pitchFamily="34" charset="0"/>
                <a:cs typeface="Calibri" panose="020F0502020204030204" pitchFamily="34" charset="0"/>
              </a:rPr>
              <a:t>MS41 Basic Mechatronics Specialist Certificate  </a:t>
            </a:r>
          </a:p>
          <a:p>
            <a:pPr marL="800100" lvl="1" indent="-342900">
              <a:spcBef>
                <a:spcPts val="0"/>
              </a:spcBef>
            </a:pPr>
            <a:r>
              <a:rPr lang="en-US" sz="2000" i="1" dirty="0">
                <a:latin typeface="Calibri" panose="020F0502020204030204" pitchFamily="34" charset="0"/>
                <a:ea typeface="Calibri" panose="020F0502020204030204" pitchFamily="34" charset="0"/>
                <a:cs typeface="Calibri" panose="020F0502020204030204" pitchFamily="34" charset="0"/>
              </a:rPr>
              <a:t>PC81 Programmable Control Tech I</a:t>
            </a:r>
            <a:endParaRPr sz="20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sz="2000" b="1" i="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2000" b="1" i="1" dirty="0">
                <a:latin typeface="Calibri" panose="020F0502020204030204" pitchFamily="34" charset="0"/>
                <a:ea typeface="Calibri" panose="020F0502020204030204" pitchFamily="34" charset="0"/>
                <a:cs typeface="Calibri" panose="020F0502020204030204" pitchFamily="34" charset="0"/>
              </a:rPr>
              <a:t>Students must commit to remaining in the program from August – May </a:t>
            </a:r>
          </a:p>
          <a:p>
            <a:pPr marL="0" indent="0">
              <a:spcBef>
                <a:spcPts val="0"/>
              </a:spcBef>
              <a:buNone/>
            </a:pPr>
            <a:endParaRPr sz="2000" b="1" i="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2000" b="1" i="1" dirty="0">
                <a:latin typeface="Calibri" panose="020F0502020204030204" pitchFamily="34" charset="0"/>
                <a:ea typeface="Calibri" panose="020F0502020204030204" pitchFamily="34" charset="0"/>
                <a:cs typeface="Calibri" panose="020F0502020204030204" pitchFamily="34" charset="0"/>
              </a:rPr>
              <a:t>Credits will be awarded in alliance with Dual Enrollment Guidelines and Grading Policies</a:t>
            </a:r>
          </a:p>
          <a:p>
            <a:pPr marL="0" indent="0">
              <a:spcBef>
                <a:spcPts val="0"/>
              </a:spcBef>
              <a:buNone/>
            </a:pPr>
            <a:endParaRPr lang="en-US" sz="2000" dirty="0">
              <a:latin typeface="Calibri" panose="020F0502020204030204" pitchFamily="34" charset="0"/>
              <a:ea typeface="Calibri" panose="020F0502020204030204" pitchFamily="34" charset="0"/>
              <a:cs typeface="Calibri" panose="020F0502020204030204" pitchFamily="34" charset="0"/>
              <a:sym typeface="Arial"/>
            </a:endParaRPr>
          </a:p>
          <a:p>
            <a:pPr marL="23812" indent="0" algn="just">
              <a:spcBef>
                <a:spcPts val="750"/>
              </a:spcBef>
              <a:buSzPts val="2500"/>
              <a:buNone/>
            </a:pPr>
            <a:r>
              <a:rPr lang="en-US" sz="2000" b="1" i="1" dirty="0">
                <a:latin typeface="Calibri" panose="020F0502020204030204" pitchFamily="34" charset="0"/>
                <a:ea typeface="Calibri" panose="020F0502020204030204" pitchFamily="34" charset="0"/>
                <a:cs typeface="Calibri" panose="020F0502020204030204" pitchFamily="34" charset="0"/>
                <a:sym typeface="Arial"/>
              </a:rPr>
              <a:t>SST/504/Special Education (IEP) – If yes, team must meet to confirm eligibility to participate, and the student must contact ATC’s Disability Office for support.</a:t>
            </a:r>
          </a:p>
          <a:p>
            <a:pPr marL="0" indent="0">
              <a:spcBef>
                <a:spcPts val="0"/>
              </a:spcBef>
              <a:buNone/>
            </a:pPr>
            <a:endParaRPr sz="2000" dirty="0">
              <a:latin typeface="Calibri" panose="020F0502020204030204" pitchFamily="34" charset="0"/>
              <a:ea typeface="Calibri" panose="020F0502020204030204" pitchFamily="34" charset="0"/>
              <a:cs typeface="Calibri" panose="020F0502020204030204" pitchFamily="34" charset="0"/>
            </a:endParaRPr>
          </a:p>
          <a:p>
            <a:pPr marL="457200" lvl="1" indent="0" algn="ctr">
              <a:buNone/>
            </a:pPr>
            <a:endParaRPr sz="2000" i="1" dirty="0">
              <a:latin typeface="Calibri" panose="020F0502020204030204" pitchFamily="34" charset="0"/>
              <a:ea typeface="Calibri" panose="020F0502020204030204" pitchFamily="34" charset="0"/>
              <a:cs typeface="Calibri" panose="020F0502020204030204" pitchFamily="34" charset="0"/>
            </a:endParaRPr>
          </a:p>
        </p:txBody>
      </p:sp>
      <p:sp>
        <p:nvSpPr>
          <p:cNvPr id="265" name="Google Shape;265;p17"/>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solidFill>
                  <a:srgbClr val="000000"/>
                </a:solidFill>
              </a:rPr>
              <a:pPr/>
              <a:t>29</a:t>
            </a:fld>
            <a:endParaRPr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txBox="1">
            <a:spLocks noGrp="1"/>
          </p:cNvSpPr>
          <p:nvPr>
            <p:ph type="title"/>
          </p:nvPr>
        </p:nvSpPr>
        <p:spPr>
          <a:xfrm>
            <a:off x="492370" y="516835"/>
            <a:ext cx="3084844" cy="57728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Virtual Meeting Norms</a:t>
            </a:r>
            <a:endParaRPr dirty="0"/>
          </a:p>
        </p:txBody>
      </p:sp>
      <p:sp>
        <p:nvSpPr>
          <p:cNvPr id="208" name="Google Shape;208;p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
          <p:cNvGrpSpPr/>
          <p:nvPr/>
        </p:nvGrpSpPr>
        <p:grpSpPr>
          <a:xfrm>
            <a:off x="4741863" y="643210"/>
            <a:ext cx="6797675" cy="5643017"/>
            <a:chOff x="0" y="3447"/>
            <a:chExt cx="6797675" cy="5643017"/>
          </a:xfrm>
        </p:grpSpPr>
        <p:sp>
          <p:nvSpPr>
            <p:cNvPr id="210" name="Google Shape;210;p3"/>
            <p:cNvSpPr/>
            <p:nvPr/>
          </p:nvSpPr>
          <p:spPr>
            <a:xfrm>
              <a:off x="0" y="3447"/>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60746" y="271771"/>
              <a:ext cx="656543" cy="65590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378035" y="3447"/>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txBox="1"/>
            <p:nvPr/>
          </p:nvSpPr>
          <p:spPr>
            <a:xfrm>
              <a:off x="1378035" y="3447"/>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Mics on Mute</a:t>
              </a:r>
              <a:endParaRPr/>
            </a:p>
          </p:txBody>
        </p:sp>
        <p:sp>
          <p:nvSpPr>
            <p:cNvPr id="214" name="Google Shape;214;p3"/>
            <p:cNvSpPr/>
            <p:nvPr/>
          </p:nvSpPr>
          <p:spPr>
            <a:xfrm>
              <a:off x="0" y="14865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60746" y="1754871"/>
              <a:ext cx="656543" cy="65590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378035" y="14865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txBox="1"/>
            <p:nvPr/>
          </p:nvSpPr>
          <p:spPr>
            <a:xfrm>
              <a:off x="1378035" y="14865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Actively Engage</a:t>
              </a:r>
              <a:endParaRPr/>
            </a:p>
          </p:txBody>
        </p:sp>
        <p:sp>
          <p:nvSpPr>
            <p:cNvPr id="218" name="Google Shape;218;p3"/>
            <p:cNvSpPr/>
            <p:nvPr/>
          </p:nvSpPr>
          <p:spPr>
            <a:xfrm>
              <a:off x="0" y="29696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60746" y="3237972"/>
              <a:ext cx="656543" cy="65590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378035" y="29696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txBox="1"/>
            <p:nvPr/>
          </p:nvSpPr>
          <p:spPr>
            <a:xfrm>
              <a:off x="1378035" y="29696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Cameras On</a:t>
              </a:r>
              <a:endParaRPr/>
            </a:p>
          </p:txBody>
        </p:sp>
        <p:sp>
          <p:nvSpPr>
            <p:cNvPr id="224" name="Google Shape;224;p3"/>
            <p:cNvSpPr/>
            <p:nvPr/>
          </p:nvSpPr>
          <p:spPr>
            <a:xfrm>
              <a:off x="1378740" y="4452749"/>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rgbClr val="B3D1EC"/>
            </a:gs>
            <a:gs pos="83000">
              <a:srgbClr val="B3D1EC"/>
            </a:gs>
            <a:gs pos="100000">
              <a:srgbClr val="CCE0F2"/>
            </a:gs>
          </a:gsLst>
          <a:lin ang="5400000" scaled="0"/>
        </a:gradFill>
        <a:effectLst/>
      </p:bgPr>
    </p:bg>
    <p:spTree>
      <p:nvGrpSpPr>
        <p:cNvPr id="1" name="Shape 332"/>
        <p:cNvGrpSpPr/>
        <p:nvPr/>
      </p:nvGrpSpPr>
      <p:grpSpPr>
        <a:xfrm>
          <a:off x="0" y="0"/>
          <a:ext cx="0" cy="0"/>
          <a:chOff x="0" y="0"/>
          <a:chExt cx="0" cy="0"/>
        </a:xfrm>
      </p:grpSpPr>
      <p:sp>
        <p:nvSpPr>
          <p:cNvPr id="333" name="Google Shape;333;p10"/>
          <p:cNvSpPr txBox="1">
            <a:spLocks noGrp="1"/>
          </p:cNvSpPr>
          <p:nvPr>
            <p:ph type="title"/>
          </p:nvPr>
        </p:nvSpPr>
        <p:spPr>
          <a:xfrm>
            <a:off x="2152650" y="339048"/>
            <a:ext cx="7886700" cy="832207"/>
          </a:xfrm>
          <a:prstGeom prst="rect">
            <a:avLst/>
          </a:prstGeom>
          <a:noFill/>
          <a:ln>
            <a:noFill/>
          </a:ln>
        </p:spPr>
        <p:txBody>
          <a:bodyPr spcFirstLastPara="1" wrap="square" lIns="91425" tIns="45700" rIns="91425" bIns="45700" anchor="t" anchorCtr="0">
            <a:noAutofit/>
          </a:bodyPr>
          <a:lstStyle/>
          <a:p>
            <a:pPr algn="ctr"/>
            <a:r>
              <a:rPr lang="en-US" dirty="0">
                <a:latin typeface="Arial"/>
                <a:ea typeface="Arial"/>
                <a:cs typeface="Arial"/>
                <a:sym typeface="Arial"/>
              </a:rPr>
              <a:t>QUESTIONS?</a:t>
            </a:r>
            <a:endParaRPr dirty="0">
              <a:latin typeface="Arial"/>
              <a:ea typeface="Arial"/>
              <a:cs typeface="Arial"/>
              <a:sym typeface="Arial"/>
            </a:endParaRPr>
          </a:p>
        </p:txBody>
      </p:sp>
      <p:sp>
        <p:nvSpPr>
          <p:cNvPr id="334" name="Google Shape;334;p10"/>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t" anchorCtr="0">
            <a:noAutofit/>
          </a:bodyPr>
          <a:lstStyle/>
          <a:p>
            <a:fld id="{00000000-1234-1234-1234-123412341234}" type="slidenum">
              <a:rPr lang="en-US">
                <a:solidFill>
                  <a:srgbClr val="000000"/>
                </a:solidFill>
              </a:rPr>
              <a:pPr/>
              <a:t>30</a:t>
            </a:fld>
            <a:endParaRPr dirty="0">
              <a:solidFill>
                <a:srgbClr val="000000"/>
              </a:solidFill>
            </a:endParaRPr>
          </a:p>
        </p:txBody>
      </p:sp>
      <p:pic>
        <p:nvPicPr>
          <p:cNvPr id="335" name="Google Shape;335;p10" descr="Several hands raised and ready to answer a question"/>
          <p:cNvPicPr preferRelativeResize="0"/>
          <p:nvPr/>
        </p:nvPicPr>
        <p:blipFill rotWithShape="1">
          <a:blip r:embed="rId3">
            <a:alphaModFix/>
          </a:blip>
          <a:srcRect/>
          <a:stretch/>
        </p:blipFill>
        <p:spPr>
          <a:xfrm>
            <a:off x="3024027" y="1729316"/>
            <a:ext cx="5722584" cy="38197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7140-69C5-4A09-7BD9-5AE59BD921C8}"/>
              </a:ext>
            </a:extLst>
          </p:cNvPr>
          <p:cNvSpPr>
            <a:spLocks noGrp="1"/>
          </p:cNvSpPr>
          <p:nvPr>
            <p:ph type="title"/>
          </p:nvPr>
        </p:nvSpPr>
        <p:spPr>
          <a:xfrm>
            <a:off x="1097280" y="286603"/>
            <a:ext cx="10058400" cy="1450757"/>
          </a:xfrm>
        </p:spPr>
        <p:txBody>
          <a:bodyPr wrap="square" anchor="ctr">
            <a:normAutofit/>
          </a:bodyPr>
          <a:lstStyle/>
          <a:p>
            <a:r>
              <a:rPr lang="en-US" dirty="0"/>
              <a:t>Announcements</a:t>
            </a:r>
          </a:p>
        </p:txBody>
      </p:sp>
      <p:pic>
        <p:nvPicPr>
          <p:cNvPr id="9" name="Picture 8" descr="Empty speech bubbles">
            <a:extLst>
              <a:ext uri="{FF2B5EF4-FFF2-40B4-BE49-F238E27FC236}">
                <a16:creationId xmlns:a16="http://schemas.microsoft.com/office/drawing/2014/main" id="{1774D8BB-070E-F4E0-3C8B-FE3445B941C9}"/>
              </a:ext>
            </a:extLst>
          </p:cNvPr>
          <p:cNvPicPr>
            <a:picLocks noChangeAspect="1"/>
          </p:cNvPicPr>
          <p:nvPr/>
        </p:nvPicPr>
        <p:blipFill>
          <a:blip r:embed="rId2"/>
          <a:srcRect t="15237" b="19935"/>
          <a:stretch>
            <a:fillRect/>
          </a:stretch>
        </p:blipFill>
        <p:spPr>
          <a:xfrm>
            <a:off x="1097280" y="1927860"/>
            <a:ext cx="10058400" cy="4352544"/>
          </a:xfrm>
          <a:prstGeom prst="rect">
            <a:avLst/>
          </a:prstGeom>
          <a:noFill/>
          <a:ln>
            <a:noFill/>
          </a:ln>
        </p:spPr>
      </p:pic>
    </p:spTree>
    <p:extLst>
      <p:ext uri="{BB962C8B-B14F-4D97-AF65-F5344CB8AC3E}">
        <p14:creationId xmlns:p14="http://schemas.microsoft.com/office/powerpoint/2010/main" val="281186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EA1E-794A-CB71-8FF7-8E16B3BEBDBA}"/>
              </a:ext>
            </a:extLst>
          </p:cNvPr>
          <p:cNvSpPr>
            <a:spLocks noGrp="1"/>
          </p:cNvSpPr>
          <p:nvPr>
            <p:ph type="title"/>
          </p:nvPr>
        </p:nvSpPr>
        <p:spPr/>
        <p:txBody>
          <a:bodyPr/>
          <a:lstStyle/>
          <a:p>
            <a:r>
              <a:rPr lang="en-US" dirty="0"/>
              <a:t>ACCA featured in NSBA article</a:t>
            </a:r>
          </a:p>
        </p:txBody>
      </p:sp>
      <p:sp>
        <p:nvSpPr>
          <p:cNvPr id="3" name="Text Placeholder 2">
            <a:extLst>
              <a:ext uri="{FF2B5EF4-FFF2-40B4-BE49-F238E27FC236}">
                <a16:creationId xmlns:a16="http://schemas.microsoft.com/office/drawing/2014/main" id="{753E9CA7-D028-1B09-B4D2-298CE807F280}"/>
              </a:ext>
            </a:extLst>
          </p:cNvPr>
          <p:cNvSpPr>
            <a:spLocks noGrp="1"/>
          </p:cNvSpPr>
          <p:nvPr>
            <p:ph type="body" idx="1"/>
          </p:nvPr>
        </p:nvSpPr>
        <p:spPr>
          <a:xfrm>
            <a:off x="-86627" y="1845734"/>
            <a:ext cx="11954576" cy="4935594"/>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hlinkClick r:id="rId2"/>
            </a:endParaRPr>
          </a:p>
          <a:p>
            <a:r>
              <a:rPr lang="en-US" dirty="0">
                <a:hlinkClick r:id="rId2"/>
              </a:rPr>
              <a:t>https://www.nsba.org/resources/asbj/asbj-october-2025/october-2025-ai-changes-the-game-for-cte</a:t>
            </a:r>
            <a:endParaRPr lang="en-US" dirty="0"/>
          </a:p>
          <a:p>
            <a:endParaRPr lang="en-US" dirty="0"/>
          </a:p>
        </p:txBody>
      </p:sp>
      <p:pic>
        <p:nvPicPr>
          <p:cNvPr id="5" name="Picture 4" descr="A group of people looking at a computer&#10;&#10;AI-generated content may be incorrect.">
            <a:extLst>
              <a:ext uri="{FF2B5EF4-FFF2-40B4-BE49-F238E27FC236}">
                <a16:creationId xmlns:a16="http://schemas.microsoft.com/office/drawing/2014/main" id="{EEE0D4A0-A361-76CC-ABC0-3ED56BDDB126}"/>
              </a:ext>
            </a:extLst>
          </p:cNvPr>
          <p:cNvPicPr>
            <a:picLocks noChangeAspect="1"/>
          </p:cNvPicPr>
          <p:nvPr/>
        </p:nvPicPr>
        <p:blipFill>
          <a:blip r:embed="rId3"/>
          <a:srcRect t="19330"/>
          <a:stretch>
            <a:fillRect/>
          </a:stretch>
        </p:blipFill>
        <p:spPr>
          <a:xfrm>
            <a:off x="1097280" y="1845734"/>
            <a:ext cx="9182501" cy="3981570"/>
          </a:xfrm>
          <a:prstGeom prst="rect">
            <a:avLst/>
          </a:prstGeom>
        </p:spPr>
      </p:pic>
    </p:spTree>
    <p:extLst>
      <p:ext uri="{BB962C8B-B14F-4D97-AF65-F5344CB8AC3E}">
        <p14:creationId xmlns:p14="http://schemas.microsoft.com/office/powerpoint/2010/main" val="2421290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5530-73F3-A2A3-96DA-28DB16BA5CE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482EA9-A4FF-9706-4985-E7F48DCD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65F74D7-1BA9-8652-3657-978A9ABC99D0}"/>
              </a:ext>
            </a:extLst>
          </p:cNvPr>
          <p:cNvPicPr>
            <a:picLocks noChangeAspect="1"/>
          </p:cNvPicPr>
          <p:nvPr/>
        </p:nvPicPr>
        <p:blipFill>
          <a:blip r:embed="rId3"/>
          <a:stretch>
            <a:fillRect/>
          </a:stretch>
        </p:blipFill>
        <p:spPr>
          <a:xfrm>
            <a:off x="8053340" y="1401650"/>
            <a:ext cx="3417990" cy="1983329"/>
          </a:xfrm>
          <a:prstGeom prst="rect">
            <a:avLst/>
          </a:prstGeom>
        </p:spPr>
      </p:pic>
      <p:sp>
        <p:nvSpPr>
          <p:cNvPr id="3" name="Subtitle 2">
            <a:extLst>
              <a:ext uri="{FF2B5EF4-FFF2-40B4-BE49-F238E27FC236}">
                <a16:creationId xmlns:a16="http://schemas.microsoft.com/office/drawing/2014/main" id="{C12F09C2-CBA0-9F71-81F5-7A5875500B3C}"/>
              </a:ext>
            </a:extLst>
          </p:cNvPr>
          <p:cNvSpPr>
            <a:spLocks noGrp="1"/>
          </p:cNvSpPr>
          <p:nvPr>
            <p:ph type="subTitle" idx="1"/>
          </p:nvPr>
        </p:nvSpPr>
        <p:spPr>
          <a:xfrm>
            <a:off x="8141110" y="4455620"/>
            <a:ext cx="3417990" cy="1779493"/>
          </a:xfrm>
        </p:spPr>
        <p:txBody>
          <a:bodyPr>
            <a:normAutofit lnSpcReduction="10000"/>
          </a:bodyPr>
          <a:lstStyle/>
          <a:p>
            <a:r>
              <a:rPr lang="en-US" sz="1800" dirty="0">
                <a:solidFill>
                  <a:schemeClr val="tx1">
                    <a:lumMod val="85000"/>
                    <a:lumOff val="15000"/>
                  </a:schemeClr>
                </a:solidFill>
              </a:rPr>
              <a:t>Thursday, October 23</a:t>
            </a:r>
            <a:r>
              <a:rPr lang="en-US" sz="1800" baseline="30000" dirty="0">
                <a:solidFill>
                  <a:schemeClr val="tx1">
                    <a:lumMod val="85000"/>
                    <a:lumOff val="15000"/>
                  </a:schemeClr>
                </a:solidFill>
              </a:rPr>
              <a:t>rd</a:t>
            </a:r>
            <a:endParaRPr lang="en-US" sz="1800" dirty="0">
              <a:solidFill>
                <a:schemeClr val="tx1">
                  <a:lumMod val="85000"/>
                  <a:lumOff val="15000"/>
                </a:schemeClr>
              </a:solidFill>
            </a:endParaRPr>
          </a:p>
          <a:p>
            <a:r>
              <a:rPr lang="en-US" sz="1800" dirty="0">
                <a:solidFill>
                  <a:schemeClr val="tx1">
                    <a:lumMod val="85000"/>
                    <a:lumOff val="15000"/>
                  </a:schemeClr>
                </a:solidFill>
              </a:rPr>
              <a:t>4 p.m. – 6 p.m. </a:t>
            </a:r>
          </a:p>
          <a:p>
            <a:r>
              <a:rPr lang="en-US" sz="1800" dirty="0">
                <a:solidFill>
                  <a:schemeClr val="tx1">
                    <a:lumMod val="85000"/>
                    <a:lumOff val="15000"/>
                  </a:schemeClr>
                </a:solidFill>
              </a:rPr>
              <a:t>All students, parents, and community stakeholders are welcome!</a:t>
            </a:r>
          </a:p>
        </p:txBody>
      </p:sp>
      <p:pic>
        <p:nvPicPr>
          <p:cNvPr id="4" name="Picture 3">
            <a:extLst>
              <a:ext uri="{FF2B5EF4-FFF2-40B4-BE49-F238E27FC236}">
                <a16:creationId xmlns:a16="http://schemas.microsoft.com/office/drawing/2014/main" id="{3A66C5F1-F3AA-5A39-1C58-2D89C4132691}"/>
              </a:ext>
            </a:extLst>
          </p:cNvPr>
          <p:cNvPicPr>
            <a:picLocks noChangeAspect="1"/>
          </p:cNvPicPr>
          <p:nvPr/>
        </p:nvPicPr>
        <p:blipFill>
          <a:blip r:embed="rId4"/>
          <a:stretch>
            <a:fillRect/>
          </a:stretch>
        </p:blipFill>
        <p:spPr>
          <a:xfrm>
            <a:off x="720670" y="640081"/>
            <a:ext cx="6738874" cy="5054156"/>
          </a:xfrm>
          <a:prstGeom prst="rect">
            <a:avLst/>
          </a:prstGeom>
        </p:spPr>
      </p:pic>
      <p:cxnSp>
        <p:nvCxnSpPr>
          <p:cNvPr id="11" name="Straight Connector 10">
            <a:extLst>
              <a:ext uri="{FF2B5EF4-FFF2-40B4-BE49-F238E27FC236}">
                <a16:creationId xmlns:a16="http://schemas.microsoft.com/office/drawing/2014/main" id="{AEB2A510-AC33-4753-8A8A-F6327F4BF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3FBEC4E-D1C4-9D3A-38B9-BD1173F2E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152A35-5645-5D35-FBB5-5CC7283CB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2CB66FF-DB09-606B-142E-81C77D2C622C}"/>
              </a:ext>
            </a:extLst>
          </p:cNvPr>
          <p:cNvSpPr txBox="1"/>
          <p:nvPr/>
        </p:nvSpPr>
        <p:spPr>
          <a:xfrm>
            <a:off x="8160662" y="3874873"/>
            <a:ext cx="33302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685"/>
                </a:solidFill>
                <a:effectLst/>
                <a:uLnTx/>
                <a:uFillTx/>
                <a:latin typeface="Calibri" panose="020F0502020204030204"/>
                <a:ea typeface="+mn-ea"/>
                <a:cs typeface="+mn-cs"/>
              </a:rPr>
              <a:t>Recruitment Event</a:t>
            </a:r>
          </a:p>
        </p:txBody>
      </p:sp>
    </p:spTree>
    <p:extLst>
      <p:ext uri="{BB962C8B-B14F-4D97-AF65-F5344CB8AC3E}">
        <p14:creationId xmlns:p14="http://schemas.microsoft.com/office/powerpoint/2010/main" val="869254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C5C079A6-F892-697B-8E1D-75222DD6B1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8DE70F-DC0D-4690-1943-E31F18360960}"/>
              </a:ext>
            </a:extLst>
          </p:cNvPr>
          <p:cNvSpPr txBox="1"/>
          <p:nvPr/>
        </p:nvSpPr>
        <p:spPr>
          <a:xfrm>
            <a:off x="3048762" y="1277673"/>
            <a:ext cx="6094476" cy="495244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Atlanta College and Career Academy</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Date: </a:t>
            </a:r>
            <a:r>
              <a:rPr kumimoji="0" lang="en-US" sz="1400" b="1" i="0" u="none" strike="noStrike" kern="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sym typeface="Arial"/>
              </a:rPr>
              <a:t>October 2, 2025</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Time: </a:t>
            </a:r>
            <a:r>
              <a:rPr kumimoji="0" lang="en-US" sz="1400" b="1" i="0" u="none" strike="noStrike" kern="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sym typeface="Arial"/>
              </a:rPr>
              <a:t>4:00 p.m. – 5:00 p.m.</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Location: </a:t>
            </a:r>
            <a:r>
              <a:rPr kumimoji="0" lang="en-US" sz="1400" b="1" i="0" u="none" strike="noStrike" kern="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sym typeface="Arial"/>
              </a:rPr>
              <a:t>1090 Windsor Street S.W.</a:t>
            </a: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Public Viewing Link:</a:t>
            </a:r>
            <a:r>
              <a:rPr kumimoji="0" lang="en-US" sz="11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 </a:t>
            </a:r>
            <a:r>
              <a:rPr kumimoji="0" lang="en-US" sz="1100" b="0" i="1" u="sng" strike="noStrike" kern="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sym typeface="Arial"/>
                <a:hlinkClick r:id="rId3"/>
              </a:rPr>
              <a:t>http://www.youtube.com/@accainformation830</a:t>
            </a: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Call to Order</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Roll Call; Establish Quorum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Action Items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Tx/>
              <a:buFont typeface="+mj-lt"/>
              <a:buAutoNum type="alphaU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Approval of Agenda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Tx/>
              <a:buFont typeface="+mj-lt"/>
              <a:buAutoNum type="alphaU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Approval of Previous Minutes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Discussion Items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Tx/>
              <a:buFont typeface="+mj-lt"/>
              <a:buAutoNum type="alphaU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Strategic Plan</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Announcements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Arial" panose="020B0604020202020204" pitchFamily="34" charset="0"/>
                <a:sym typeface="Arial"/>
              </a:rPr>
              <a:t>Public Comment</a:t>
            </a:r>
            <a:endParaRPr kumimoji="0" lang="en-US" sz="1100" b="0"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80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Adjournment</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7312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4800"/>
              <a:buFont typeface="Calibri"/>
              <a:buNone/>
            </a:pPr>
            <a:r>
              <a:rPr lang="en-US"/>
              <a:t>Thank you!</a:t>
            </a:r>
            <a:endParaRPr/>
          </a:p>
        </p:txBody>
      </p:sp>
      <p:pic>
        <p:nvPicPr>
          <p:cNvPr id="433" name="Google Shape;433;p30" descr="Team-Based Learning: 2016 JGME-ALiEM Hot Topics in Medical ..."/>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3" name="TextBox 2">
            <a:extLst>
              <a:ext uri="{FF2B5EF4-FFF2-40B4-BE49-F238E27FC236}">
                <a16:creationId xmlns:a16="http://schemas.microsoft.com/office/drawing/2014/main" id="{616E82AE-30B1-EB63-3D53-968130495109}"/>
              </a:ext>
            </a:extLst>
          </p:cNvPr>
          <p:cNvSpPr txBox="1"/>
          <p:nvPr/>
        </p:nvSpPr>
        <p:spPr>
          <a:xfrm>
            <a:off x="3048762" y="1277673"/>
            <a:ext cx="6094476" cy="4952446"/>
          </a:xfrm>
          <a:prstGeom prst="rect">
            <a:avLst/>
          </a:prstGeom>
          <a:noFill/>
        </p:spPr>
        <p:txBody>
          <a:bodyPr wrap="square">
            <a:spAutoFit/>
          </a:bodyPr>
          <a:lstStyle/>
          <a:p>
            <a:pPr marL="0" marR="0" algn="ctr">
              <a:lnSpc>
                <a:spcPct val="107000"/>
              </a:lnSpc>
              <a:spcAft>
                <a:spcPts val="800"/>
              </a:spcAft>
              <a:buNone/>
            </a:pPr>
            <a:r>
              <a:rPr lang="en-US" sz="16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October 2,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4:00 p.m. – 5:00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1090 Windsor Street S.W.</a:t>
            </a:r>
          </a:p>
          <a:p>
            <a:pPr algn="ctr">
              <a:lnSpc>
                <a:spcPct val="107000"/>
              </a:lnSpc>
              <a:spcAft>
                <a:spcPts val="800"/>
              </a:spcAft>
            </a:pPr>
            <a:r>
              <a:rPr lang="en-US" sz="1100" b="1" dirty="0">
                <a:latin typeface="Calibri" panose="020F0502020204030204" pitchFamily="34" charset="0"/>
                <a:ea typeface="Calibri" panose="020F0502020204030204" pitchFamily="34" charset="0"/>
                <a:cs typeface="Arial" panose="020B0604020202020204" pitchFamily="34" charset="0"/>
              </a:rPr>
              <a:t>Public Viewing Link:</a:t>
            </a:r>
            <a:r>
              <a:rPr lang="en-US" sz="1100" i="1" dirty="0">
                <a:latin typeface="Calibri" panose="020F0502020204030204" pitchFamily="34" charset="0"/>
                <a:ea typeface="Calibri" panose="020F0502020204030204" pitchFamily="34" charset="0"/>
                <a:cs typeface="Arial" panose="020B0604020202020204" pitchFamily="34" charset="0"/>
              </a:rPr>
              <a:t> </a:t>
            </a:r>
            <a:r>
              <a:rPr lang="en-US" sz="1100" i="1"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http://www.youtube.com/@accainformation830</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Agenda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Previous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Discussion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Strategic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Public Comment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54977-FEA1-B7AC-4E98-2F0C471A4F9B}"/>
              </a:ext>
            </a:extLst>
          </p:cNvPr>
          <p:cNvSpPr>
            <a:spLocks noGrp="1"/>
          </p:cNvSpPr>
          <p:nvPr>
            <p:ph type="title"/>
          </p:nvPr>
        </p:nvSpPr>
        <p:spPr/>
        <p:txBody>
          <a:bodyPr>
            <a:normAutofit/>
          </a:bodyPr>
          <a:lstStyle/>
          <a:p>
            <a:r>
              <a:rPr lang="en-US" sz="4000" dirty="0"/>
              <a:t>II. Roll Call, Establishment of Quorum</a:t>
            </a:r>
          </a:p>
        </p:txBody>
      </p:sp>
      <p:pic>
        <p:nvPicPr>
          <p:cNvPr id="5" name="Picture 4">
            <a:extLst>
              <a:ext uri="{FF2B5EF4-FFF2-40B4-BE49-F238E27FC236}">
                <a16:creationId xmlns:a16="http://schemas.microsoft.com/office/drawing/2014/main" id="{E93990AB-0E04-9622-DADC-69EF7F827C60}"/>
              </a:ext>
            </a:extLst>
          </p:cNvPr>
          <p:cNvPicPr>
            <a:picLocks noChangeAspect="1"/>
          </p:cNvPicPr>
          <p:nvPr/>
        </p:nvPicPr>
        <p:blipFill>
          <a:blip r:embed="rId2"/>
          <a:stretch>
            <a:fillRect/>
          </a:stretch>
        </p:blipFill>
        <p:spPr>
          <a:xfrm>
            <a:off x="2769870" y="2368296"/>
            <a:ext cx="5957316" cy="3401568"/>
          </a:xfrm>
          <a:prstGeom prst="rect">
            <a:avLst/>
          </a:prstGeom>
        </p:spPr>
      </p:pic>
    </p:spTree>
    <p:extLst>
      <p:ext uri="{BB962C8B-B14F-4D97-AF65-F5344CB8AC3E}">
        <p14:creationId xmlns:p14="http://schemas.microsoft.com/office/powerpoint/2010/main" val="300989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406ECACF-9951-871F-ED1C-DEBEC07C8F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AB3AA3-3ECA-29E0-E82D-EB1F61B2EF7E}"/>
              </a:ext>
            </a:extLst>
          </p:cNvPr>
          <p:cNvSpPr txBox="1"/>
          <p:nvPr/>
        </p:nvSpPr>
        <p:spPr>
          <a:xfrm>
            <a:off x="3048762" y="1277673"/>
            <a:ext cx="6094476" cy="495244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Atlanta College and Career Academy</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Date: </a:t>
            </a:r>
            <a:r>
              <a:rPr kumimoji="0" lang="en-US" sz="1400" b="1" i="0" u="none" strike="noStrike" kern="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sym typeface="Arial"/>
              </a:rPr>
              <a:t>October 2, 2025</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Time: </a:t>
            </a:r>
            <a:r>
              <a:rPr kumimoji="0" lang="en-US" sz="1400" b="1" i="0" u="none" strike="noStrike" kern="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sym typeface="Arial"/>
              </a:rPr>
              <a:t>4:00 p.m. – 5:00 p.m.</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Location: </a:t>
            </a:r>
            <a:r>
              <a:rPr kumimoji="0" lang="en-US" sz="1400" b="1" i="0" u="none" strike="noStrike" kern="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Arial" panose="020B0604020202020204" pitchFamily="34" charset="0"/>
                <a:sym typeface="Arial"/>
              </a:rPr>
              <a:t>1090 Windsor Street S.W.</a:t>
            </a: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Public Viewing Link:</a:t>
            </a:r>
            <a:r>
              <a:rPr kumimoji="0" lang="en-US" sz="11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 </a:t>
            </a:r>
            <a:r>
              <a:rPr kumimoji="0" lang="en-US" sz="1100" b="0" i="1" u="sng" strike="noStrike" kern="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sym typeface="Arial"/>
                <a:hlinkClick r:id="rId3"/>
              </a:rPr>
              <a:t>http://www.youtube.com/@accainformation830</a:t>
            </a: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Call to Order</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Roll Call; Establish Quorum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Action Items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Tx/>
              <a:buFont typeface="+mj-lt"/>
              <a:buAutoNum type="alphaU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Approval of Agenda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Tx/>
              <a:buFont typeface="+mj-lt"/>
              <a:buAutoNum type="alphaU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Approval of Previous Minutes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Discussion Items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742950" marR="0" lvl="1" indent="-285750" algn="l" defTabSz="914400" rtl="0" eaLnBrk="1" fontAlgn="auto" latinLnBrk="0" hangingPunct="1">
              <a:lnSpc>
                <a:spcPct val="107000"/>
              </a:lnSpc>
              <a:spcBef>
                <a:spcPts val="0"/>
              </a:spcBef>
              <a:spcAft>
                <a:spcPts val="0"/>
              </a:spcAft>
              <a:buClr>
                <a:srgbClr val="000000"/>
              </a:buClr>
              <a:buSzTx/>
              <a:buFont typeface="+mj-lt"/>
              <a:buAutoNum type="alphaUcPeriod"/>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Strategic Plan</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Announcements </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Public Comment</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7000"/>
              </a:lnSpc>
              <a:spcBef>
                <a:spcPts val="0"/>
              </a:spcBef>
              <a:spcAft>
                <a:spcPts val="800"/>
              </a:spcAft>
              <a:buClr>
                <a:srgbClr val="ED7D31"/>
              </a:buClr>
              <a:buSzTx/>
              <a:buFont typeface="+mj-lt"/>
              <a:buAutoNum type="romanUcPeriod"/>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t>Adjournment</a:t>
            </a: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432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10"/>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txBox="1">
            <a:spLocks noGrp="1"/>
          </p:cNvSpPr>
          <p:nvPr>
            <p:ph type="title"/>
          </p:nvPr>
        </p:nvSpPr>
        <p:spPr>
          <a:xfrm>
            <a:off x="492370" y="516835"/>
            <a:ext cx="3084844" cy="21038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Meeting Minutes </a:t>
            </a:r>
            <a:br>
              <a:rPr lang="en-US" sz="3600" dirty="0">
                <a:solidFill>
                  <a:srgbClr val="FFFFFF"/>
                </a:solidFill>
              </a:rPr>
            </a:br>
            <a:r>
              <a:rPr lang="en-US" sz="3600" dirty="0">
                <a:solidFill>
                  <a:srgbClr val="FFFFFF"/>
                </a:solidFill>
              </a:rPr>
              <a:t> </a:t>
            </a:r>
            <a:br>
              <a:rPr lang="en-US" sz="3600" dirty="0">
                <a:solidFill>
                  <a:srgbClr val="FFFFFF"/>
                </a:solidFill>
              </a:rPr>
            </a:br>
            <a:r>
              <a:rPr lang="en-US" sz="3600" dirty="0">
                <a:solidFill>
                  <a:srgbClr val="FFFFFF"/>
                </a:solidFill>
              </a:rPr>
              <a:t>09/04/2025</a:t>
            </a:r>
            <a:endParaRPr dirty="0"/>
          </a:p>
        </p:txBody>
      </p:sp>
      <p:sp>
        <p:nvSpPr>
          <p:cNvPr id="284" name="Google Shape;284;p10"/>
          <p:cNvSpPr txBox="1">
            <a:spLocks noGrp="1"/>
          </p:cNvSpPr>
          <p:nvPr>
            <p:ph type="body" idx="1"/>
          </p:nvPr>
        </p:nvSpPr>
        <p:spPr>
          <a:xfrm>
            <a:off x="492371" y="2653800"/>
            <a:ext cx="3084844" cy="3335519"/>
          </a:xfrm>
          <a:prstGeom prst="rect">
            <a:avLst/>
          </a:prstGeom>
          <a:noFill/>
          <a:ln>
            <a:noFill/>
          </a:ln>
        </p:spPr>
        <p:txBody>
          <a:bodyPr spcFirstLastPara="1" wrap="square" lIns="0" tIns="45700" rIns="0" bIns="45700" anchor="t" anchorCtr="0">
            <a:normAutofit/>
          </a:bodyPr>
          <a:lstStyle/>
          <a:p>
            <a:pPr marL="233363" lvl="0" indent="-138113" algn="l" rtl="0">
              <a:lnSpc>
                <a:spcPct val="90000"/>
              </a:lnSpc>
              <a:spcBef>
                <a:spcPts val="0"/>
              </a:spcBef>
              <a:spcAft>
                <a:spcPts val="0"/>
              </a:spcAft>
              <a:buSzPts val="1500"/>
              <a:buNone/>
            </a:pPr>
            <a:endParaRPr sz="1500" dirty="0">
              <a:solidFill>
                <a:srgbClr val="FFFFFF"/>
              </a:solidFill>
            </a:endParaRPr>
          </a:p>
          <a:p>
            <a:pPr marL="233363" lvl="0" indent="-138113" algn="l" rtl="0">
              <a:lnSpc>
                <a:spcPct val="90000"/>
              </a:lnSpc>
              <a:spcBef>
                <a:spcPts val="1400"/>
              </a:spcBef>
              <a:spcAft>
                <a:spcPts val="0"/>
              </a:spcAft>
              <a:buSzPts val="1500"/>
              <a:buNone/>
            </a:pPr>
            <a:endParaRPr sz="1500" dirty="0">
              <a:solidFill>
                <a:srgbClr val="FFFFFF"/>
              </a:solidFill>
            </a:endParaRPr>
          </a:p>
        </p:txBody>
      </p:sp>
      <p:sp>
        <p:nvSpPr>
          <p:cNvPr id="285" name="Google Shape;285;p1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 name="Google Shape;286;p10" descr="Top view of laptop, pen and notebook written with text MEETING MINUTES over brown background. Business concept."/>
          <p:cNvPicPr preferRelativeResize="0"/>
          <p:nvPr/>
        </p:nvPicPr>
        <p:blipFill rotWithShape="1">
          <a:blip r:embed="rId3">
            <a:alphaModFix/>
          </a:blip>
          <a:srcRect b="5109"/>
          <a:stretch/>
        </p:blipFill>
        <p:spPr>
          <a:xfrm>
            <a:off x="4742017" y="1015681"/>
            <a:ext cx="6798082" cy="4580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4225" cy="6858000"/>
            <a:chOff x="0" y="0"/>
            <a:chExt cx="132040" cy="2709333"/>
          </a:xfrm>
        </p:grpSpPr>
        <p:sp>
          <p:nvSpPr>
            <p:cNvPr id="3" name="Freeform 3"/>
            <p:cNvSpPr/>
            <p:nvPr/>
          </p:nvSpPr>
          <p:spPr>
            <a:xfrm>
              <a:off x="0" y="0"/>
              <a:ext cx="132040" cy="2709333"/>
            </a:xfrm>
            <a:custGeom>
              <a:avLst/>
              <a:gdLst/>
              <a:ahLst/>
              <a:cxnLst/>
              <a:rect l="l" t="t" r="r" b="b"/>
              <a:pathLst>
                <a:path w="132040" h="2709333">
                  <a:moveTo>
                    <a:pt x="0" y="0"/>
                  </a:moveTo>
                  <a:lnTo>
                    <a:pt x="132040" y="0"/>
                  </a:lnTo>
                  <a:lnTo>
                    <a:pt x="132040" y="2709333"/>
                  </a:lnTo>
                  <a:lnTo>
                    <a:pt x="0" y="2709333"/>
                  </a:lnTo>
                  <a:close/>
                </a:path>
              </a:pathLst>
            </a:custGeom>
            <a:solidFill>
              <a:srgbClr val="D8031C"/>
            </a:solidFill>
          </p:spPr>
          <p:txBody>
            <a:bodyPr/>
            <a:lstStyle/>
            <a:p>
              <a:endParaRPr lang="en-US" sz="933" dirty="0">
                <a:latin typeface="Segoe UI" panose="020B0502040204020203" pitchFamily="34" charset="0"/>
              </a:endParaRPr>
            </a:p>
          </p:txBody>
        </p:sp>
        <p:sp>
          <p:nvSpPr>
            <p:cNvPr id="4" name="TextBox 4"/>
            <p:cNvSpPr txBox="1"/>
            <p:nvPr/>
          </p:nvSpPr>
          <p:spPr>
            <a:xfrm>
              <a:off x="0" y="-57150"/>
              <a:ext cx="132040" cy="2766483"/>
            </a:xfrm>
            <a:prstGeom prst="rect">
              <a:avLst/>
            </a:prstGeom>
          </p:spPr>
          <p:txBody>
            <a:bodyPr lIns="33867" tIns="33867" rIns="33867" bIns="33867" rtlCol="0" anchor="ctr"/>
            <a:lstStyle/>
            <a:p>
              <a:pPr algn="ctr">
                <a:lnSpc>
                  <a:spcPts val="1680"/>
                </a:lnSpc>
              </a:pPr>
              <a:endParaRPr sz="933" dirty="0">
                <a:latin typeface="Segoe UI" panose="020B0502040204020203" pitchFamily="34" charset="0"/>
              </a:endParaRPr>
            </a:p>
          </p:txBody>
        </p:sp>
      </p:grpSp>
      <p:sp>
        <p:nvSpPr>
          <p:cNvPr id="5" name="Freeform 5"/>
          <p:cNvSpPr/>
          <p:nvPr/>
        </p:nvSpPr>
        <p:spPr>
          <a:xfrm>
            <a:off x="6847402" y="6263186"/>
            <a:ext cx="2086662" cy="594815"/>
          </a:xfrm>
          <a:custGeom>
            <a:avLst/>
            <a:gdLst/>
            <a:ahLst/>
            <a:cxnLst/>
            <a:rect l="l" t="t" r="r" b="b"/>
            <a:pathLst>
              <a:path w="3129993" h="2865247">
                <a:moveTo>
                  <a:pt x="0" y="0"/>
                </a:moveTo>
                <a:lnTo>
                  <a:pt x="3129993" y="0"/>
                </a:lnTo>
                <a:lnTo>
                  <a:pt x="3129993" y="2865247"/>
                </a:lnTo>
                <a:lnTo>
                  <a:pt x="0" y="2865247"/>
                </a:lnTo>
                <a:lnTo>
                  <a:pt x="0" y="0"/>
                </a:lnTo>
                <a:close/>
              </a:path>
            </a:pathLst>
          </a:custGeom>
          <a:blipFill>
            <a:blip r:embed="rId3">
              <a:extLst>
                <a:ext uri="{96DAC541-7B7A-43D3-8B79-37D633B846F1}">
                  <asvg:svgBlip xmlns:asvg="http://schemas.microsoft.com/office/drawing/2016/SVG/main" r:embed="rId4"/>
                </a:ext>
              </a:extLst>
            </a:blip>
            <a:stretch>
              <a:fillRect b="-221136"/>
            </a:stretch>
          </a:blipFill>
        </p:spPr>
        <p:txBody>
          <a:bodyPr/>
          <a:lstStyle/>
          <a:p>
            <a:endParaRPr lang="en-US" sz="933" dirty="0">
              <a:latin typeface="Segoe UI" panose="020B0502040204020203" pitchFamily="34" charset="0"/>
            </a:endParaRPr>
          </a:p>
        </p:txBody>
      </p:sp>
      <p:sp>
        <p:nvSpPr>
          <p:cNvPr id="6" name="Freeform 6"/>
          <p:cNvSpPr/>
          <p:nvPr/>
        </p:nvSpPr>
        <p:spPr>
          <a:xfrm>
            <a:off x="1431653" y="0"/>
            <a:ext cx="2028692" cy="685800"/>
          </a:xfrm>
          <a:custGeom>
            <a:avLst/>
            <a:gdLst/>
            <a:ahLst/>
            <a:cxnLst/>
            <a:rect l="l" t="t" r="r" b="b"/>
            <a:pathLst>
              <a:path w="3043038" h="2785648">
                <a:moveTo>
                  <a:pt x="0" y="0"/>
                </a:moveTo>
                <a:lnTo>
                  <a:pt x="3043038" y="0"/>
                </a:lnTo>
                <a:lnTo>
                  <a:pt x="3043038" y="2785648"/>
                </a:lnTo>
                <a:lnTo>
                  <a:pt x="0" y="2785648"/>
                </a:lnTo>
                <a:lnTo>
                  <a:pt x="0" y="0"/>
                </a:lnTo>
                <a:close/>
              </a:path>
            </a:pathLst>
          </a:custGeom>
          <a:blipFill>
            <a:blip r:embed="rId5">
              <a:extLst>
                <a:ext uri="{96DAC541-7B7A-43D3-8B79-37D633B846F1}">
                  <asvg:svgBlip xmlns:asvg="http://schemas.microsoft.com/office/drawing/2016/SVG/main" r:embed="rId6"/>
                </a:ext>
              </a:extLst>
            </a:blip>
            <a:stretch>
              <a:fillRect t="-170794"/>
            </a:stretch>
          </a:blipFill>
        </p:spPr>
        <p:txBody>
          <a:bodyPr/>
          <a:lstStyle/>
          <a:p>
            <a:endParaRPr lang="en-US" sz="933" dirty="0">
              <a:latin typeface="Segoe UI" panose="020B0502040204020203" pitchFamily="34" charset="0"/>
            </a:endParaRPr>
          </a:p>
        </p:txBody>
      </p:sp>
      <p:sp>
        <p:nvSpPr>
          <p:cNvPr id="7" name="Freeform 7"/>
          <p:cNvSpPr/>
          <p:nvPr/>
        </p:nvSpPr>
        <p:spPr>
          <a:xfrm rot="-5400000" flipH="1" flipV="1">
            <a:off x="2438924" y="1636157"/>
            <a:ext cx="1190603" cy="2289607"/>
          </a:xfrm>
          <a:custGeom>
            <a:avLst/>
            <a:gdLst/>
            <a:ahLst/>
            <a:cxnLst/>
            <a:rect l="l" t="t" r="r" b="b"/>
            <a:pathLst>
              <a:path w="2007680" h="4114800">
                <a:moveTo>
                  <a:pt x="2007680" y="4114800"/>
                </a:moveTo>
                <a:lnTo>
                  <a:pt x="0" y="4114800"/>
                </a:lnTo>
                <a:lnTo>
                  <a:pt x="0" y="0"/>
                </a:lnTo>
                <a:lnTo>
                  <a:pt x="2007680" y="0"/>
                </a:lnTo>
                <a:lnTo>
                  <a:pt x="2007680" y="4114800"/>
                </a:lnTo>
                <a:close/>
              </a:path>
            </a:pathLst>
          </a:custGeom>
          <a:blipFill>
            <a:blip r:embed="rId7">
              <a:extLst>
                <a:ext uri="{96DAC541-7B7A-43D3-8B79-37D633B846F1}">
                  <asvg:svgBlip xmlns:asvg="http://schemas.microsoft.com/office/drawing/2016/SVG/main" r:embed="rId8"/>
                </a:ext>
              </a:extLst>
            </a:blip>
            <a:stretch>
              <a:fillRect l="-12418" t="-19810" b="-1"/>
            </a:stretch>
          </a:blipFill>
        </p:spPr>
        <p:txBody>
          <a:bodyPr/>
          <a:lstStyle/>
          <a:p>
            <a:endParaRPr lang="en-US" sz="933" dirty="0">
              <a:latin typeface="Segoe UI" panose="020B0502040204020203" pitchFamily="34" charset="0"/>
            </a:endParaRPr>
          </a:p>
        </p:txBody>
      </p:sp>
      <p:grpSp>
        <p:nvGrpSpPr>
          <p:cNvPr id="8" name="Group 8"/>
          <p:cNvGrpSpPr/>
          <p:nvPr/>
        </p:nvGrpSpPr>
        <p:grpSpPr>
          <a:xfrm>
            <a:off x="6457774" y="1724977"/>
            <a:ext cx="4411541" cy="3447231"/>
            <a:chOff x="0" y="0"/>
            <a:chExt cx="1742831" cy="1361869"/>
          </a:xfrm>
        </p:grpSpPr>
        <p:sp>
          <p:nvSpPr>
            <p:cNvPr id="9" name="Freeform 9"/>
            <p:cNvSpPr/>
            <p:nvPr/>
          </p:nvSpPr>
          <p:spPr>
            <a:xfrm>
              <a:off x="0" y="0"/>
              <a:ext cx="1742831" cy="1361869"/>
            </a:xfrm>
            <a:custGeom>
              <a:avLst/>
              <a:gdLst/>
              <a:ahLst/>
              <a:cxnLst/>
              <a:rect l="l" t="t" r="r" b="b"/>
              <a:pathLst>
                <a:path w="1742831" h="1361869">
                  <a:moveTo>
                    <a:pt x="0" y="0"/>
                  </a:moveTo>
                  <a:lnTo>
                    <a:pt x="1742831" y="0"/>
                  </a:lnTo>
                  <a:lnTo>
                    <a:pt x="1742831" y="1361869"/>
                  </a:lnTo>
                  <a:lnTo>
                    <a:pt x="0" y="1361869"/>
                  </a:lnTo>
                  <a:close/>
                </a:path>
              </a:pathLst>
            </a:custGeom>
            <a:solidFill>
              <a:srgbClr val="000000">
                <a:alpha val="34902"/>
              </a:srgbClr>
            </a:solidFill>
          </p:spPr>
          <p:txBody>
            <a:bodyPr/>
            <a:lstStyle/>
            <a:p>
              <a:endParaRPr lang="en-US" sz="933" dirty="0">
                <a:latin typeface="Segoe UI" panose="020B0502040204020203" pitchFamily="34" charset="0"/>
              </a:endParaRPr>
            </a:p>
          </p:txBody>
        </p:sp>
        <p:sp>
          <p:nvSpPr>
            <p:cNvPr id="10" name="TextBox 10"/>
            <p:cNvSpPr txBox="1"/>
            <p:nvPr/>
          </p:nvSpPr>
          <p:spPr>
            <a:xfrm>
              <a:off x="0" y="-57150"/>
              <a:ext cx="1742831" cy="1419019"/>
            </a:xfrm>
            <a:prstGeom prst="rect">
              <a:avLst/>
            </a:prstGeom>
          </p:spPr>
          <p:txBody>
            <a:bodyPr lIns="33867" tIns="33867" rIns="33867" bIns="33867" rtlCol="0" anchor="ctr"/>
            <a:lstStyle/>
            <a:p>
              <a:pPr algn="ctr">
                <a:lnSpc>
                  <a:spcPts val="1680"/>
                </a:lnSpc>
              </a:pPr>
              <a:endParaRPr sz="933" dirty="0">
                <a:latin typeface="Segoe UI" panose="020B0502040204020203" pitchFamily="34" charset="0"/>
              </a:endParaRPr>
            </a:p>
          </p:txBody>
        </p:sp>
      </p:grpSp>
      <p:grpSp>
        <p:nvGrpSpPr>
          <p:cNvPr id="11" name="Group 11"/>
          <p:cNvGrpSpPr/>
          <p:nvPr/>
        </p:nvGrpSpPr>
        <p:grpSpPr>
          <a:xfrm>
            <a:off x="6096000" y="1479982"/>
            <a:ext cx="4597161" cy="3483272"/>
            <a:chOff x="0" y="0"/>
            <a:chExt cx="1816162" cy="1376107"/>
          </a:xfrm>
        </p:grpSpPr>
        <p:sp>
          <p:nvSpPr>
            <p:cNvPr id="12" name="Freeform 12"/>
            <p:cNvSpPr/>
            <p:nvPr/>
          </p:nvSpPr>
          <p:spPr>
            <a:xfrm>
              <a:off x="0" y="0"/>
              <a:ext cx="1816162" cy="1376107"/>
            </a:xfrm>
            <a:custGeom>
              <a:avLst/>
              <a:gdLst/>
              <a:ahLst/>
              <a:cxnLst/>
              <a:rect l="l" t="t" r="r" b="b"/>
              <a:pathLst>
                <a:path w="1816162" h="1376107">
                  <a:moveTo>
                    <a:pt x="0" y="0"/>
                  </a:moveTo>
                  <a:lnTo>
                    <a:pt x="1816162" y="0"/>
                  </a:lnTo>
                  <a:lnTo>
                    <a:pt x="1816162" y="1376107"/>
                  </a:lnTo>
                  <a:lnTo>
                    <a:pt x="0" y="1376107"/>
                  </a:lnTo>
                  <a:close/>
                </a:path>
              </a:pathLst>
            </a:custGeom>
            <a:solidFill>
              <a:srgbClr val="D8031C"/>
            </a:solidFill>
          </p:spPr>
          <p:txBody>
            <a:bodyPr/>
            <a:lstStyle/>
            <a:p>
              <a:endParaRPr lang="en-US" sz="933" dirty="0">
                <a:latin typeface="Segoe UI" panose="020B0502040204020203" pitchFamily="34" charset="0"/>
              </a:endParaRPr>
            </a:p>
          </p:txBody>
        </p:sp>
        <p:sp>
          <p:nvSpPr>
            <p:cNvPr id="13" name="TextBox 13"/>
            <p:cNvSpPr txBox="1"/>
            <p:nvPr/>
          </p:nvSpPr>
          <p:spPr>
            <a:xfrm>
              <a:off x="0" y="-57150"/>
              <a:ext cx="1816162" cy="1433257"/>
            </a:xfrm>
            <a:prstGeom prst="rect">
              <a:avLst/>
            </a:prstGeom>
          </p:spPr>
          <p:txBody>
            <a:bodyPr lIns="33867" tIns="33867" rIns="33867" bIns="33867" rtlCol="0" anchor="ctr"/>
            <a:lstStyle/>
            <a:p>
              <a:pPr algn="ctr">
                <a:lnSpc>
                  <a:spcPts val="1680"/>
                </a:lnSpc>
              </a:pPr>
              <a:endParaRPr sz="933" dirty="0">
                <a:latin typeface="Segoe UI" panose="020B0502040204020203" pitchFamily="34" charset="0"/>
              </a:endParaRPr>
            </a:p>
          </p:txBody>
        </p:sp>
      </p:grpSp>
      <p:sp>
        <p:nvSpPr>
          <p:cNvPr id="14" name="TextBox 14"/>
          <p:cNvSpPr txBox="1"/>
          <p:nvPr/>
        </p:nvSpPr>
        <p:spPr>
          <a:xfrm>
            <a:off x="6096000" y="2593943"/>
            <a:ext cx="4597161" cy="551433"/>
          </a:xfrm>
          <a:prstGeom prst="rect">
            <a:avLst/>
          </a:prstGeom>
        </p:spPr>
        <p:txBody>
          <a:bodyPr wrap="square" lIns="0" tIns="0" rIns="0" bIns="0" rtlCol="0" anchor="t">
            <a:spAutoFit/>
          </a:bodyPr>
          <a:lstStyle/>
          <a:p>
            <a:pPr algn="ctr">
              <a:lnSpc>
                <a:spcPts val="4266"/>
              </a:lnSpc>
            </a:pPr>
            <a:r>
              <a:rPr lang="en-US" sz="4266" b="1" spc="-42" dirty="0">
                <a:solidFill>
                  <a:schemeClr val="bg1"/>
                </a:solidFill>
                <a:latin typeface="Poppins Bold"/>
                <a:ea typeface="Poppins Bold"/>
                <a:cs typeface="Poppins Bold"/>
                <a:sym typeface="Poppins Bold"/>
              </a:rPr>
              <a:t>Discussion Items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D9E80A6-72A5-E091-38DD-F2573FCF83E9}"/>
              </a:ext>
            </a:extLst>
          </p:cNvPr>
          <p:cNvSpPr>
            <a:spLocks noGrp="1"/>
          </p:cNvSpPr>
          <p:nvPr>
            <p:ph type="title"/>
          </p:nvPr>
        </p:nvSpPr>
        <p:spPr>
          <a:xfrm>
            <a:off x="3315031" y="2086157"/>
            <a:ext cx="5561938" cy="2513516"/>
          </a:xfrm>
        </p:spPr>
        <p:txBody>
          <a:bodyPr vert="horz" lIns="91440" tIns="45720" rIns="91440" bIns="45720" rtlCol="0" anchor="b">
            <a:normAutofit/>
          </a:bodyPr>
          <a:lstStyle/>
          <a:p>
            <a:pPr algn="ctr"/>
            <a:r>
              <a:rPr lang="en-US" sz="5600" kern="1200" dirty="0">
                <a:solidFill>
                  <a:schemeClr val="tx1"/>
                </a:solidFill>
                <a:latin typeface="+mj-lt"/>
                <a:ea typeface="+mj-ea"/>
                <a:cs typeface="+mj-cs"/>
              </a:rPr>
              <a:t>ACCA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Strategic Planning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FY 2025-2030</a:t>
            </a:r>
          </a:p>
        </p:txBody>
      </p:sp>
      <p:sp>
        <p:nvSpPr>
          <p:cNvPr id="39" name="Arc 3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Oval 4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8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Retrospect">
  <a:themeElements>
    <a:clrScheme name="CCAES">
      <a:dk1>
        <a:srgbClr val="005685"/>
      </a:dk1>
      <a:lt1>
        <a:srgbClr val="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Retrospect">
  <a:themeElements>
    <a:clrScheme name="CCAES">
      <a:dk1>
        <a:srgbClr val="005685"/>
      </a:dk1>
      <a:lt1>
        <a:sysClr val="window" lastClr="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1_APS_powerpoint_template_2016-17">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etrospect">
  <a:themeElements>
    <a:clrScheme name="CCAES">
      <a:dk1>
        <a:srgbClr val="005685"/>
      </a:dk1>
      <a:lt1>
        <a:srgbClr val="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1530</TotalTime>
  <Words>2317</Words>
  <Application>Microsoft Office PowerPoint</Application>
  <PresentationFormat>Widescreen</PresentationFormat>
  <Paragraphs>312</Paragraphs>
  <Slides>35</Slides>
  <Notes>19</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35</vt:i4>
      </vt:variant>
    </vt:vector>
  </HeadingPairs>
  <TitlesOfParts>
    <vt:vector size="56" baseType="lpstr">
      <vt:lpstr>Georgia</vt:lpstr>
      <vt:lpstr>Poppins Bold</vt:lpstr>
      <vt:lpstr>League Spartan</vt:lpstr>
      <vt:lpstr>Play</vt:lpstr>
      <vt:lpstr>Karla Medium</vt:lpstr>
      <vt:lpstr>Wingdings</vt:lpstr>
      <vt:lpstr>Arial</vt:lpstr>
      <vt:lpstr>Calibri Light</vt:lpstr>
      <vt:lpstr>Segoe UI</vt:lpstr>
      <vt:lpstr>Poppins</vt:lpstr>
      <vt:lpstr>Calibri</vt:lpstr>
      <vt:lpstr>Aptos Display</vt:lpstr>
      <vt:lpstr>Lexend ExtraBold</vt:lpstr>
      <vt:lpstr>Karla</vt:lpstr>
      <vt:lpstr>Aptos</vt:lpstr>
      <vt:lpstr>Retrospect</vt:lpstr>
      <vt:lpstr>4_Office Theme</vt:lpstr>
      <vt:lpstr>1_Retrospect</vt:lpstr>
      <vt:lpstr>1_APS_powerpoint_template_2016-17</vt:lpstr>
      <vt:lpstr>2_Retrospect</vt:lpstr>
      <vt:lpstr>5_Office Theme</vt:lpstr>
      <vt:lpstr>Board of Directors Meeting Good evening, everyone!   Thank you for joining us.  We will begin shortly.</vt:lpstr>
      <vt:lpstr>Welcome  ACCA Board Members  &amp; Visitors!</vt:lpstr>
      <vt:lpstr>Virtual Meeting Norms</vt:lpstr>
      <vt:lpstr>PowerPoint Presentation</vt:lpstr>
      <vt:lpstr>II. Roll Call, Establishment of Quorum</vt:lpstr>
      <vt:lpstr>PowerPoint Presentation</vt:lpstr>
      <vt:lpstr>Meeting Minutes    09/04/2025</vt:lpstr>
      <vt:lpstr>PowerPoint Presentation</vt:lpstr>
      <vt:lpstr>ACCA  Strategic Planning  FY 2025-2030</vt:lpstr>
      <vt:lpstr>It is time to review and revise the strategic plan</vt:lpstr>
      <vt:lpstr>APS Strategic Plan</vt:lpstr>
      <vt:lpstr>PowerPoint Presentation</vt:lpstr>
      <vt:lpstr>PowerPoint Presentation</vt:lpstr>
      <vt:lpstr>PowerPoint Presentation</vt:lpstr>
      <vt:lpstr>ACCA Directly Aligns to APS Strategic Goal #3</vt:lpstr>
      <vt:lpstr>Georgia College and Career Academy Network Certification Standards</vt:lpstr>
      <vt:lpstr>GCCAN Standards</vt:lpstr>
      <vt:lpstr>PowerPoint Presentation</vt:lpstr>
      <vt:lpstr>PowerPoint Presentation</vt:lpstr>
      <vt:lpstr>Draft  ACCA Strategic Plan</vt:lpstr>
      <vt:lpstr>Strategic Planning and Sustainability GCCAN Goal</vt:lpstr>
      <vt:lpstr>Teaching and Assessing for Learning GCCAN Goal</vt:lpstr>
      <vt:lpstr>Economic and Workforce Development GCCAN Goal</vt:lpstr>
      <vt:lpstr>We need your help…</vt:lpstr>
      <vt:lpstr>Next Steps to Finalizing the ACCA Strategic Plan</vt:lpstr>
      <vt:lpstr>Thank you</vt:lpstr>
      <vt:lpstr>PowerPoint Presentation</vt:lpstr>
      <vt:lpstr>Floyd County College and Career Academy School of Robotics and Engineering</vt:lpstr>
      <vt:lpstr>Floyd County College and Career Academy School of Robotics and Engineering Admissions Criteria </vt:lpstr>
      <vt:lpstr>QUESTIONS?</vt:lpstr>
      <vt:lpstr>Announcements</vt:lpstr>
      <vt:lpstr>ACCA featured in NSBA article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 Good morning everyone!   Thank you for joining us today.  We will begin shortly.</dc:title>
  <dc:creator>Fears, Shaundra</dc:creator>
  <cp:lastModifiedBy>Dozier, Micah</cp:lastModifiedBy>
  <cp:revision>45</cp:revision>
  <cp:lastPrinted>2023-09-06T16:35:28Z</cp:lastPrinted>
  <dcterms:created xsi:type="dcterms:W3CDTF">2020-08-09T18:40:41Z</dcterms:created>
  <dcterms:modified xsi:type="dcterms:W3CDTF">2025-10-02T18:40:34Z</dcterms:modified>
</cp:coreProperties>
</file>