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6" r:id="rId18"/>
    <p:sldId id="272" r:id="rId19"/>
    <p:sldId id="290" r:id="rId20"/>
    <p:sldId id="276" r:id="rId21"/>
    <p:sldId id="277" r:id="rId22"/>
    <p:sldId id="289" r:id="rId23"/>
    <p:sldId id="285" r:id="rId24"/>
  </p:sldIdLst>
  <p:sldSz cx="12192000" cy="6858000"/>
  <p:notesSz cx="7010400" cy="92964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89" name="Google Shape;28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4" name="Google Shape;294;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03" name="Google Shape;30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14" name="Google Shape;31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25" name="Google Shape;32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79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1" name="Google Shape;34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63" name="Google Shape;36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69" name="Google Shape;36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53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28" name="Google Shape;22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43" name="Google Shape;24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0" name="Google Shape;26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8" name="Google Shape;26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4" name="Google Shape;27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0" name="Google Shape;110;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37"/>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1097280" y="252098"/>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4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40"/>
          <p:cNvPicPr preferRelativeResize="0"/>
          <p:nvPr/>
        </p:nvPicPr>
        <p:blipFill rotWithShape="1">
          <a:blip r:embed="rId2">
            <a:alphaModFix/>
          </a:blip>
          <a:srcRect/>
          <a:stretch/>
        </p:blipFill>
        <p:spPr>
          <a:xfrm>
            <a:off x="9977904" y="689196"/>
            <a:ext cx="1184565"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4800"/>
              <a:buFont typeface="Calibri"/>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41" descr="A close up of a sign&#10;&#10;Description automatically generated"/>
          <p:cNvPicPr preferRelativeResize="0"/>
          <p:nvPr/>
        </p:nvPicPr>
        <p:blipFill rotWithShape="1">
          <a:blip r:embed="rId2">
            <a:alphaModFix/>
          </a:blip>
          <a:srcRect/>
          <a:stretch/>
        </p:blipFill>
        <p:spPr>
          <a:xfrm>
            <a:off x="9940848" y="689058"/>
            <a:ext cx="1224438"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sp>
        <p:nvSpPr>
          <p:cNvPr id="99" name="Google Shape;99;p3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6"/>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103" name="Google Shape;103;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4" name="Google Shape;104;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5" name="Google Shape;105;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u="none">
                <a:solidFill>
                  <a:srgbClr val="FFFFFF"/>
                </a:solidFill>
                <a:latin typeface="Calibri"/>
                <a:ea typeface="Calibri"/>
                <a:cs typeface="Calibri"/>
                <a:sym typeface="Calibri"/>
              </a:defRPr>
            </a:lvl1pPr>
            <a:lvl2pPr marL="0" marR="0" lvl="1" indent="0" algn="r" rtl="0">
              <a:spcBef>
                <a:spcPts val="0"/>
              </a:spcBef>
              <a:buNone/>
              <a:defRPr sz="1050" b="0" u="none">
                <a:solidFill>
                  <a:srgbClr val="FFFFFF"/>
                </a:solidFill>
                <a:latin typeface="Calibri"/>
                <a:ea typeface="Calibri"/>
                <a:cs typeface="Calibri"/>
                <a:sym typeface="Calibri"/>
              </a:defRPr>
            </a:lvl2pPr>
            <a:lvl3pPr marL="0" marR="0" lvl="2" indent="0" algn="r" rtl="0">
              <a:spcBef>
                <a:spcPts val="0"/>
              </a:spcBef>
              <a:buNone/>
              <a:defRPr sz="1050" b="0" u="none">
                <a:solidFill>
                  <a:srgbClr val="FFFFFF"/>
                </a:solidFill>
                <a:latin typeface="Calibri"/>
                <a:ea typeface="Calibri"/>
                <a:cs typeface="Calibri"/>
                <a:sym typeface="Calibri"/>
              </a:defRPr>
            </a:lvl3pPr>
            <a:lvl4pPr marL="0" marR="0" lvl="3" indent="0" algn="r" rtl="0">
              <a:spcBef>
                <a:spcPts val="0"/>
              </a:spcBef>
              <a:buNone/>
              <a:defRPr sz="1050" b="0" u="none">
                <a:solidFill>
                  <a:srgbClr val="FFFFFF"/>
                </a:solidFill>
                <a:latin typeface="Calibri"/>
                <a:ea typeface="Calibri"/>
                <a:cs typeface="Calibri"/>
                <a:sym typeface="Calibri"/>
              </a:defRPr>
            </a:lvl4pPr>
            <a:lvl5pPr marL="0" marR="0" lvl="4" indent="0" algn="r" rtl="0">
              <a:spcBef>
                <a:spcPts val="0"/>
              </a:spcBef>
              <a:buNone/>
              <a:defRPr sz="1050" b="0" u="none">
                <a:solidFill>
                  <a:srgbClr val="FFFFFF"/>
                </a:solidFill>
                <a:latin typeface="Calibri"/>
                <a:ea typeface="Calibri"/>
                <a:cs typeface="Calibri"/>
                <a:sym typeface="Calibri"/>
              </a:defRPr>
            </a:lvl5pPr>
            <a:lvl6pPr marL="0" marR="0" lvl="5" indent="0" algn="r" rtl="0">
              <a:spcBef>
                <a:spcPts val="0"/>
              </a:spcBef>
              <a:buNone/>
              <a:defRPr sz="1050" b="0" u="none">
                <a:solidFill>
                  <a:srgbClr val="FFFFFF"/>
                </a:solidFill>
                <a:latin typeface="Calibri"/>
                <a:ea typeface="Calibri"/>
                <a:cs typeface="Calibri"/>
                <a:sym typeface="Calibri"/>
              </a:defRPr>
            </a:lvl6pPr>
            <a:lvl7pPr marL="0" marR="0" lvl="6" indent="0" algn="r" rtl="0">
              <a:spcBef>
                <a:spcPts val="0"/>
              </a:spcBef>
              <a:buNone/>
              <a:defRPr sz="1050" b="0" u="none">
                <a:solidFill>
                  <a:srgbClr val="FFFFFF"/>
                </a:solidFill>
                <a:latin typeface="Calibri"/>
                <a:ea typeface="Calibri"/>
                <a:cs typeface="Calibri"/>
                <a:sym typeface="Calibri"/>
              </a:defRPr>
            </a:lvl7pPr>
            <a:lvl8pPr marL="0" marR="0" lvl="7" indent="0" algn="r" rtl="0">
              <a:spcBef>
                <a:spcPts val="0"/>
              </a:spcBef>
              <a:buNone/>
              <a:defRPr sz="1050" b="0" u="none">
                <a:solidFill>
                  <a:srgbClr val="FFFFFF"/>
                </a:solidFill>
                <a:latin typeface="Calibri"/>
                <a:ea typeface="Calibri"/>
                <a:cs typeface="Calibri"/>
                <a:sym typeface="Calibri"/>
              </a:defRPr>
            </a:lvl8pPr>
            <a:lvl9pPr marL="0" marR="0" lvl="8" indent="0" algn="r" rtl="0">
              <a:spcBef>
                <a:spcPts val="0"/>
              </a:spcBef>
              <a:buNone/>
              <a:defRPr sz="1050" b="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6" name="Google Shape;106;p36"/>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today.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SEPTEMBER 8, 2022</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05/19/2022</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3" name="TextBox 2">
            <a:extLst>
              <a:ext uri="{FF2B5EF4-FFF2-40B4-BE49-F238E27FC236}">
                <a16:creationId xmlns:a16="http://schemas.microsoft.com/office/drawing/2014/main" id="{EAB47638-C194-D941-892A-B5BE7D7E6F6C}"/>
              </a:ext>
            </a:extLst>
          </p:cNvPr>
          <p:cNvSpPr txBox="1"/>
          <p:nvPr/>
        </p:nvSpPr>
        <p:spPr>
          <a:xfrm>
            <a:off x="3048755" y="553584"/>
            <a:ext cx="6097508" cy="5755358"/>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8,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a:t>Election of Officers</a:t>
            </a:r>
            <a:endParaRPr/>
          </a:p>
        </p:txBody>
      </p:sp>
      <p:sp>
        <p:nvSpPr>
          <p:cNvPr id="297" name="Google Shape;297;p1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ACCA HANDBOOK 			</a:t>
            </a:r>
            <a:endParaRPr/>
          </a:p>
        </p:txBody>
      </p:sp>
      <p:sp>
        <p:nvSpPr>
          <p:cNvPr id="298" name="Google Shape;298;p1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fontScale="70000" lnSpcReduction="20000"/>
          </a:bodyPr>
          <a:lstStyle/>
          <a:p>
            <a:pPr marL="905510" marR="682625" lvl="0" indent="0" algn="l" rtl="0">
              <a:lnSpc>
                <a:spcPct val="90000"/>
              </a:lnSpc>
              <a:spcBef>
                <a:spcPts val="0"/>
              </a:spcBef>
              <a:spcAft>
                <a:spcPts val="0"/>
              </a:spcAft>
              <a:buSzPct val="100000"/>
              <a:buNone/>
            </a:pPr>
            <a:r>
              <a:rPr lang="en-US" sz="1800">
                <a:solidFill>
                  <a:srgbClr val="1F4D78"/>
                </a:solidFill>
                <a:latin typeface="Arial"/>
                <a:ea typeface="Arial"/>
                <a:cs typeface="Arial"/>
                <a:sym typeface="Arial"/>
              </a:rPr>
              <a:t>Section 4.1. Titles. </a:t>
            </a:r>
            <a:r>
              <a:rPr lang="en-US" sz="1800">
                <a:solidFill>
                  <a:srgbClr val="000000"/>
                </a:solidFill>
                <a:latin typeface="Arial"/>
                <a:ea typeface="Arial"/>
                <a:cs typeface="Arial"/>
                <a:sym typeface="Arial"/>
              </a:rPr>
              <a:t>ACCA Board of Directors will have a Chair, Vice-Chair and Secretary.</a:t>
            </a:r>
            <a:endParaRPr sz="1800">
              <a:latin typeface="Cambria"/>
              <a:ea typeface="Cambria"/>
              <a:cs typeface="Cambria"/>
              <a:sym typeface="Cambria"/>
            </a:endParaRPr>
          </a:p>
          <a:p>
            <a:pPr marL="0" marR="0" lvl="0" indent="0" algn="l" rtl="0">
              <a:lnSpc>
                <a:spcPct val="30555"/>
              </a:lnSpc>
              <a:spcBef>
                <a:spcPts val="45"/>
              </a:spcBef>
              <a:spcAft>
                <a:spcPts val="0"/>
              </a:spcAft>
              <a:buSzPct val="100000"/>
              <a:buChar char=" "/>
            </a:pPr>
            <a:r>
              <a:rPr lang="en-US" sz="1800">
                <a:latin typeface="Arial"/>
                <a:ea typeface="Arial"/>
                <a:cs typeface="Arial"/>
                <a:sym typeface="Arial"/>
              </a:rPr>
              <a:t> </a:t>
            </a:r>
            <a:endParaRPr sz="1800">
              <a:latin typeface="Calibri"/>
              <a:ea typeface="Calibri"/>
              <a:cs typeface="Calibri"/>
              <a:sym typeface="Calibri"/>
            </a:endParaRPr>
          </a:p>
          <a:p>
            <a:pPr marL="0" marR="0" lvl="0" indent="0" algn="l" rtl="0">
              <a:lnSpc>
                <a:spcPct val="55555"/>
              </a:lnSpc>
              <a:spcBef>
                <a:spcPts val="0"/>
              </a:spcBef>
              <a:spcAft>
                <a:spcPts val="0"/>
              </a:spcAft>
              <a:buSzPct val="100000"/>
              <a:buChar char=" "/>
            </a:pPr>
            <a:r>
              <a:rPr lang="en-US" sz="1800">
                <a:latin typeface="Arial"/>
                <a:ea typeface="Arial"/>
                <a:cs typeface="Arial"/>
                <a:sym typeface="Arial"/>
              </a:rPr>
              <a:t> </a:t>
            </a:r>
            <a:endParaRPr sz="1800">
              <a:latin typeface="Calibri"/>
              <a:ea typeface="Calibri"/>
              <a:cs typeface="Calibri"/>
              <a:sym typeface="Calibri"/>
            </a:endParaRPr>
          </a:p>
          <a:p>
            <a:pPr marL="911225" marR="946150" lvl="0" indent="-80010" algn="l" rtl="0">
              <a:lnSpc>
                <a:spcPct val="102000"/>
              </a:lnSpc>
              <a:spcBef>
                <a:spcPts val="0"/>
              </a:spcBef>
              <a:spcAft>
                <a:spcPts val="0"/>
              </a:spcAft>
              <a:buSzPct val="100000"/>
              <a:buChar char=" "/>
            </a:pPr>
            <a:r>
              <a:rPr lang="en-US" sz="1800">
                <a:solidFill>
                  <a:srgbClr val="1F4D78"/>
                </a:solidFill>
                <a:latin typeface="Arial"/>
                <a:ea typeface="Arial"/>
                <a:cs typeface="Arial"/>
                <a:sym typeface="Arial"/>
              </a:rPr>
              <a:t>Section 4.2. Election and Term of Office. </a:t>
            </a:r>
            <a:r>
              <a:rPr lang="en-US" sz="1800">
                <a:solidFill>
                  <a:srgbClr val="000000"/>
                </a:solidFill>
                <a:latin typeface="Arial"/>
                <a:ea typeface="Arial"/>
                <a:cs typeface="Arial"/>
                <a:sym typeface="Arial"/>
              </a:rPr>
              <a:t>Each officer will be elected from among the voting members at the first meeting of each new fiscal year for APS. Non-voting members (students) may not serve in any officer position. Each officer will serve for a term of one year, and may be eligible for one additional term of one year in the same office. Each officer will serve until a successor is elected and qualified, or until said officer resigns or is removed from office. No officer may hold more than one position at the same time. Only one ACCA Board member may occupy an officer position</a:t>
            </a:r>
            <a:r>
              <a:rPr lang="en-US" sz="1800">
                <a:solidFill>
                  <a:srgbClr val="1F4D78"/>
                </a:solidFill>
                <a:latin typeface="Arial"/>
                <a:ea typeface="Arial"/>
                <a:cs typeface="Arial"/>
                <a:sym typeface="Arial"/>
              </a:rPr>
              <a:t> </a:t>
            </a:r>
            <a:r>
              <a:rPr lang="en-US" sz="1800">
                <a:latin typeface="Arial"/>
                <a:ea typeface="Arial"/>
                <a:cs typeface="Arial"/>
                <a:sym typeface="Arial"/>
              </a:rPr>
              <a:t>at any time</a:t>
            </a:r>
            <a:r>
              <a:rPr lang="en-US" sz="1800">
                <a:solidFill>
                  <a:srgbClr val="1F4D78"/>
                </a:solidFill>
                <a:latin typeface="Arial"/>
                <a:ea typeface="Arial"/>
                <a:cs typeface="Arial"/>
                <a:sym typeface="Arial"/>
              </a:rPr>
              <a:t>.</a:t>
            </a:r>
            <a:endParaRPr sz="1800">
              <a:latin typeface="Cambria"/>
              <a:ea typeface="Cambria"/>
              <a:cs typeface="Cambria"/>
              <a:sym typeface="Cambria"/>
            </a:endParaRPr>
          </a:p>
          <a:p>
            <a:pPr marL="233363" lvl="0" indent="-144463" algn="l" rtl="0">
              <a:lnSpc>
                <a:spcPct val="90000"/>
              </a:lnSpc>
              <a:spcBef>
                <a:spcPts val="1200"/>
              </a:spcBef>
              <a:spcAft>
                <a:spcPts val="0"/>
              </a:spcAft>
              <a:buSzPct val="100000"/>
              <a:buNone/>
            </a:pPr>
            <a:endParaRPr/>
          </a:p>
        </p:txBody>
      </p:sp>
      <p:sp>
        <p:nvSpPr>
          <p:cNvPr id="299" name="Google Shape;299;p1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REMINDERS</a:t>
            </a:r>
            <a:endParaRPr/>
          </a:p>
        </p:txBody>
      </p:sp>
      <p:sp>
        <p:nvSpPr>
          <p:cNvPr id="300" name="Google Shape;300;p1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fontScale="77500" lnSpcReduction="20000"/>
          </a:bodyPr>
          <a:lstStyle/>
          <a:p>
            <a:pPr marL="1143000" marR="0" lvl="2" indent="-228600" algn="l" rtl="0">
              <a:lnSpc>
                <a:spcPct val="84722"/>
              </a:lnSpc>
              <a:spcBef>
                <a:spcPts val="0"/>
              </a:spcBef>
              <a:spcAft>
                <a:spcPts val="0"/>
              </a:spcAft>
              <a:buSzPct val="95238"/>
              <a:buFont typeface="Noto Sans Symbols"/>
              <a:buChar char="∙"/>
            </a:pPr>
            <a:r>
              <a:rPr lang="en-US" sz="1800">
                <a:latin typeface="Calibri"/>
                <a:ea typeface="Calibri"/>
                <a:cs typeface="Calibri"/>
                <a:sym typeface="Calibri"/>
              </a:rPr>
              <a:t>Nominations do not have to be seconded.</a:t>
            </a:r>
            <a:endParaRPr/>
          </a:p>
          <a:p>
            <a:pPr marL="1143000" marR="0" lvl="2" indent="-228600" algn="l" rtl="0">
              <a:lnSpc>
                <a:spcPct val="84722"/>
              </a:lnSpc>
              <a:spcBef>
                <a:spcPts val="0"/>
              </a:spcBef>
              <a:spcAft>
                <a:spcPts val="0"/>
              </a:spcAft>
              <a:buSzPct val="95238"/>
              <a:buFont typeface="Noto Sans Symbols"/>
              <a:buChar char="∙"/>
            </a:pPr>
            <a:r>
              <a:rPr lang="en-US" sz="1800">
                <a:latin typeface="Calibri"/>
                <a:ea typeface="Calibri"/>
                <a:cs typeface="Calibri"/>
                <a:sym typeface="Calibri"/>
              </a:rPr>
              <a:t>A member may nominate themselves.</a:t>
            </a:r>
            <a:endParaRPr/>
          </a:p>
          <a:p>
            <a:pPr marL="1143000" marR="0" lvl="2" indent="-228600" algn="l" rtl="0">
              <a:lnSpc>
                <a:spcPct val="84722"/>
              </a:lnSpc>
              <a:spcBef>
                <a:spcPts val="10"/>
              </a:spcBef>
              <a:spcAft>
                <a:spcPts val="0"/>
              </a:spcAft>
              <a:buSzPct val="95238"/>
              <a:buFont typeface="Noto Sans Symbols"/>
              <a:buChar char="∙"/>
            </a:pPr>
            <a:r>
              <a:rPr lang="en-US" sz="1800">
                <a:latin typeface="Calibri"/>
                <a:ea typeface="Calibri"/>
                <a:cs typeface="Calibri"/>
                <a:sym typeface="Calibri"/>
              </a:rPr>
              <a:t>A member may nominate more than one person for any position.</a:t>
            </a:r>
            <a:endParaRPr/>
          </a:p>
          <a:p>
            <a:pPr marL="1143000" marR="0" lvl="2" indent="-228600" algn="l" rtl="0">
              <a:lnSpc>
                <a:spcPct val="84722"/>
              </a:lnSpc>
              <a:spcBef>
                <a:spcPts val="0"/>
              </a:spcBef>
              <a:spcAft>
                <a:spcPts val="0"/>
              </a:spcAft>
              <a:buSzPct val="95238"/>
              <a:buFont typeface="Noto Sans Symbols"/>
              <a:buChar char="∙"/>
            </a:pPr>
            <a:r>
              <a:rPr lang="en-US" sz="1800">
                <a:latin typeface="Calibri"/>
                <a:ea typeface="Calibri"/>
                <a:cs typeface="Calibri"/>
                <a:sym typeface="Calibri"/>
              </a:rPr>
              <a:t>A member may decline a nomination during the nomination process.</a:t>
            </a:r>
            <a:endParaRPr/>
          </a:p>
          <a:p>
            <a:pPr marL="1143000" marR="0" lvl="2" indent="-228600" algn="l" rtl="0">
              <a:lnSpc>
                <a:spcPct val="84722"/>
              </a:lnSpc>
              <a:spcBef>
                <a:spcPts val="5"/>
              </a:spcBef>
              <a:spcAft>
                <a:spcPts val="0"/>
              </a:spcAft>
              <a:buSzPct val="95238"/>
              <a:buFont typeface="Noto Sans Symbols"/>
              <a:buChar char="∙"/>
            </a:pPr>
            <a:r>
              <a:rPr lang="en-US" sz="1800">
                <a:latin typeface="Calibri"/>
                <a:ea typeface="Calibri"/>
                <a:cs typeface="Calibri"/>
                <a:sym typeface="Calibri"/>
              </a:rPr>
              <a:t>(</a:t>
            </a:r>
            <a:r>
              <a:rPr lang="en-US" sz="1800" i="1">
                <a:latin typeface="Calibri"/>
                <a:ea typeface="Calibri"/>
                <a:cs typeface="Calibri"/>
                <a:sym typeface="Calibri"/>
              </a:rPr>
              <a:t>high schools</a:t>
            </a:r>
            <a:r>
              <a:rPr lang="en-US" sz="1800">
                <a:latin typeface="Calibri"/>
                <a:ea typeface="Calibri"/>
                <a:cs typeface="Calibri"/>
                <a:sym typeface="Calibri"/>
              </a:rPr>
              <a:t>) Students may fill any officer position.</a:t>
            </a:r>
            <a:endParaRPr/>
          </a:p>
          <a:p>
            <a:pPr marL="1143000" marR="396240" lvl="2" indent="-228600" algn="l" rtl="0">
              <a:lnSpc>
                <a:spcPct val="90000"/>
              </a:lnSpc>
              <a:spcBef>
                <a:spcPts val="0"/>
              </a:spcBef>
              <a:spcAft>
                <a:spcPts val="0"/>
              </a:spcAft>
              <a:buSzPct val="95238"/>
              <a:buFont typeface="Noto Sans Symbols"/>
              <a:buChar char="∙"/>
            </a:pPr>
            <a:r>
              <a:rPr lang="en-US" sz="1800">
                <a:latin typeface="Calibri"/>
                <a:ea typeface="Calibri"/>
                <a:cs typeface="Calibri"/>
                <a:sym typeface="Calibri"/>
              </a:rPr>
              <a:t>Members may not serve more than two (2) consecutive terms (i.e.- 2 years) in the same officer position at the same school.</a:t>
            </a:r>
            <a:endParaRPr/>
          </a:p>
          <a:p>
            <a:pPr marL="1143000" marR="94615" lvl="2" indent="-228600" algn="l" rtl="0">
              <a:lnSpc>
                <a:spcPct val="90000"/>
              </a:lnSpc>
              <a:spcBef>
                <a:spcPts val="5"/>
              </a:spcBef>
              <a:spcAft>
                <a:spcPts val="0"/>
              </a:spcAft>
              <a:buSzPct val="95238"/>
              <a:buFont typeface="Noto Sans Symbols"/>
              <a:buChar char="∙"/>
            </a:pPr>
            <a:r>
              <a:rPr lang="en-US" sz="1800">
                <a:latin typeface="Calibri"/>
                <a:ea typeface="Calibri"/>
                <a:cs typeface="Calibri"/>
                <a:sym typeface="Calibri"/>
              </a:rPr>
              <a:t>Nominees do not have to leave the room during the nomination period or when a vote is taken.</a:t>
            </a:r>
            <a:endParaRPr/>
          </a:p>
          <a:p>
            <a:pPr marL="1143000" marR="158750" lvl="2" indent="-228600" algn="l" rtl="0">
              <a:lnSpc>
                <a:spcPct val="90000"/>
              </a:lnSpc>
              <a:spcBef>
                <a:spcPts val="0"/>
              </a:spcBef>
              <a:spcAft>
                <a:spcPts val="0"/>
              </a:spcAft>
              <a:buSzPct val="95238"/>
              <a:buFont typeface="Noto Sans Symbols"/>
              <a:buChar char="∙"/>
            </a:pPr>
            <a:r>
              <a:rPr lang="en-US" sz="1800">
                <a:latin typeface="Calibri"/>
                <a:ea typeface="Calibri"/>
                <a:cs typeface="Calibri"/>
                <a:sym typeface="Calibri"/>
              </a:rPr>
              <a:t>If there is more than one nominee per elected office, each nominee will be offered an opportunity to share why they should be elected to the seat.</a:t>
            </a:r>
            <a:endParaRPr/>
          </a:p>
          <a:p>
            <a:pPr marL="1143000" marR="200660" lvl="2" indent="-228600" algn="l" rtl="0">
              <a:lnSpc>
                <a:spcPct val="100000"/>
              </a:lnSpc>
              <a:spcBef>
                <a:spcPts val="0"/>
              </a:spcBef>
              <a:spcAft>
                <a:spcPts val="0"/>
              </a:spcAft>
              <a:buSzPct val="95238"/>
              <a:buFont typeface="Noto Sans Symbols"/>
              <a:buChar char="∙"/>
            </a:pPr>
            <a:r>
              <a:rPr lang="en-US" sz="1800">
                <a:latin typeface="Calibri"/>
                <a:ea typeface="Calibri"/>
                <a:cs typeface="Calibri"/>
                <a:sym typeface="Calibri"/>
              </a:rPr>
              <a:t>The newly elected officers will assume their position starting at the conclusion of this meeting and serve for one (1) year or until a new officer is elected.</a:t>
            </a:r>
            <a:endParaRPr/>
          </a:p>
          <a:p>
            <a:pPr marL="1143000" marR="0" lvl="2" indent="-228600" algn="l" rtl="0">
              <a:lnSpc>
                <a:spcPct val="83611"/>
              </a:lnSpc>
              <a:spcBef>
                <a:spcPts val="0"/>
              </a:spcBef>
              <a:spcAft>
                <a:spcPts val="0"/>
              </a:spcAft>
              <a:buSzPct val="95238"/>
              <a:buFont typeface="Noto Sans Symbols"/>
              <a:buChar char="∙"/>
            </a:pPr>
            <a:r>
              <a:rPr lang="en-US" sz="1800">
                <a:latin typeface="Calibri"/>
                <a:ea typeface="Calibri"/>
                <a:cs typeface="Calibri"/>
                <a:sym typeface="Calibri"/>
              </a:rPr>
              <a:t>All voting members have only one vote per seat.</a:t>
            </a:r>
            <a:endParaRPr/>
          </a:p>
          <a:p>
            <a:pPr marL="233363" lvl="0" indent="-144463" algn="l" rtl="0">
              <a:lnSpc>
                <a:spcPct val="90000"/>
              </a:lnSpc>
              <a:spcBef>
                <a:spcPts val="1200"/>
              </a:spcBef>
              <a:spcAft>
                <a:spcPts val="0"/>
              </a:spcAft>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7" name="Google Shape;307;p13"/>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08" name="Google Shape;308;p13"/>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3"/>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Chair</a:t>
            </a:r>
            <a:r>
              <a:rPr lang="en-US" sz="8000">
                <a:solidFill>
                  <a:srgbClr val="007ABD"/>
                </a:solidFill>
              </a:rPr>
              <a:t> </a:t>
            </a:r>
            <a:endParaRPr/>
          </a:p>
        </p:txBody>
      </p:sp>
      <p:sp>
        <p:nvSpPr>
          <p:cNvPr id="310" name="Google Shape;310;p13"/>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1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14"/>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19" name="Google Shape;319;p14"/>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4"/>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Vice-Chair</a:t>
            </a:r>
            <a:endParaRPr/>
          </a:p>
        </p:txBody>
      </p:sp>
      <p:sp>
        <p:nvSpPr>
          <p:cNvPr id="321" name="Google Shape;321;p14"/>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15"/>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30" name="Google Shape;330;p15"/>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5"/>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Secretary</a:t>
            </a:r>
            <a:endParaRPr/>
          </a:p>
        </p:txBody>
      </p:sp>
      <p:sp>
        <p:nvSpPr>
          <p:cNvPr id="332" name="Google Shape;332;p15"/>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2E86AF41-DBBB-E829-DEC7-568FE4B03202}"/>
              </a:ext>
            </a:extLst>
          </p:cNvPr>
          <p:cNvSpPr txBox="1"/>
          <p:nvPr/>
        </p:nvSpPr>
        <p:spPr>
          <a:xfrm>
            <a:off x="3048755" y="553584"/>
            <a:ext cx="6097508" cy="5755358"/>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8,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032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Public Comment Format</a:t>
            </a:r>
            <a:endParaRPr/>
          </a:p>
        </p:txBody>
      </p:sp>
      <p:sp>
        <p:nvSpPr>
          <p:cNvPr id="344" name="Google Shape;344;p1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98220" marR="97790" lvl="0" indent="-233362" algn="l" rtl="0">
              <a:lnSpc>
                <a:spcPct val="90000"/>
              </a:lnSpc>
              <a:spcBef>
                <a:spcPts val="0"/>
              </a:spcBef>
              <a:spcAft>
                <a:spcPts val="0"/>
              </a:spcAft>
              <a:buSzPts val="2000"/>
              <a:buChar char=" "/>
            </a:pPr>
            <a:r>
              <a:rPr lang="en-US" sz="2000" dirty="0">
                <a:latin typeface="Calibri"/>
                <a:ea typeface="Calibri"/>
                <a:cs typeface="Calibri"/>
                <a:sym typeface="Calibri"/>
              </a:rPr>
              <a:t>“For those of you wishing to provide comment, there is time allotted on the agenda for the final twenty minutes of the meeting. The sign-up sheet is by the door. Each member of the public will have 2 minutes to speak at which time we will ask you to have a seat to allow others to speak. The Public Comment period is designed to gain input from the public and not for immediate responses by the GO Team to the public comment presented. At the end of the 20 minutes we will close public comment and move on to the next agenda item. If there are questions or information that you have for the GO Team, you may also contact one or more of the GO Team members after this meeting. You can find GO Team member contact information and meeting dates and agendas on the GO Team page of the school’s website.”</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30E52-56F2-0541-C264-5CD0813529A3}"/>
              </a:ext>
            </a:extLst>
          </p:cNvPr>
          <p:cNvSpPr txBox="1"/>
          <p:nvPr/>
        </p:nvSpPr>
        <p:spPr>
          <a:xfrm>
            <a:off x="3048755" y="568813"/>
            <a:ext cx="6097508" cy="5724901"/>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8,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Review, Confirm/Update, and Adopt GO Team Meeting Norms</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7592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Review, Confirm/Update Norms</a:t>
            </a:r>
            <a:endParaRPr/>
          </a:p>
        </p:txBody>
      </p:sp>
      <p:sp>
        <p:nvSpPr>
          <p:cNvPr id="366" name="Google Shape;366;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342900" marR="301625" lvl="0" indent="-342900" algn="l" rtl="0">
              <a:lnSpc>
                <a:spcPct val="107000"/>
              </a:lnSpc>
              <a:spcBef>
                <a:spcPts val="0"/>
              </a:spcBef>
              <a:spcAft>
                <a:spcPts val="0"/>
              </a:spcAft>
              <a:buSzPts val="1600"/>
              <a:buFont typeface="Noto Sans Symbols"/>
              <a:buChar char="∙"/>
            </a:pPr>
            <a:r>
              <a:rPr lang="en-US" sz="1800" dirty="0">
                <a:latin typeface="Calibri"/>
                <a:ea typeface="Calibri"/>
                <a:cs typeface="Calibri"/>
                <a:sym typeface="Calibri"/>
              </a:rPr>
              <a:t>This is a meeting of the GO Team. Only members of the team may participate in the discussion. Any members of the public present are here to quietly observe.</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fully present.</a:t>
            </a:r>
            <a:endParaRPr dirty="0"/>
          </a:p>
          <a:p>
            <a:pPr marL="342900" marR="615950" lvl="0" indent="-342900" algn="l" rtl="0">
              <a:lnSpc>
                <a:spcPct val="107000"/>
              </a:lnSpc>
              <a:spcBef>
                <a:spcPts val="160"/>
              </a:spcBef>
              <a:spcAft>
                <a:spcPts val="0"/>
              </a:spcAft>
              <a:buSzPts val="1600"/>
              <a:buFont typeface="Noto Sans Symbols"/>
              <a:buChar char="∙"/>
            </a:pPr>
            <a:r>
              <a:rPr lang="en-US" sz="1800" dirty="0">
                <a:latin typeface="Calibri"/>
                <a:ea typeface="Calibri"/>
                <a:cs typeface="Calibri"/>
                <a:sym typeface="Calibri"/>
              </a:rPr>
              <a:t>We will follow the agenda as noticed to the public and stay on task.</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respectful of each other at all times.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be open-minded.</a:t>
            </a:r>
            <a:endParaRPr dirty="0"/>
          </a:p>
          <a:p>
            <a:pPr marL="342900" marR="322580" lvl="0" indent="-342900" algn="l" rtl="0">
              <a:lnSpc>
                <a:spcPct val="107000"/>
              </a:lnSpc>
              <a:spcBef>
                <a:spcPts val="155"/>
              </a:spcBef>
              <a:spcAft>
                <a:spcPts val="0"/>
              </a:spcAft>
              <a:buSzPts val="1600"/>
              <a:buFont typeface="Noto Sans Symbols"/>
              <a:buChar char="∙"/>
            </a:pPr>
            <a:r>
              <a:rPr lang="en-US" sz="1800" dirty="0">
                <a:latin typeface="Calibri"/>
                <a:ea typeface="Calibri"/>
                <a:cs typeface="Calibri"/>
                <a:sym typeface="Calibri"/>
              </a:rPr>
              <a:t>We invite and welcome contributions of every member and listen  to each other.</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respect all ideas and assume good intentions.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approach differences of opinion with curiosity.</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29639B"/>
            </a:gs>
            <a:gs pos="65000">
              <a:srgbClr val="005289"/>
            </a:gs>
            <a:gs pos="100000">
              <a:srgbClr val="003F68"/>
            </a:gs>
          </a:gsLst>
          <a:lin ang="16200000" scaled="0"/>
        </a:gradFill>
        <a:effectLst/>
      </p:bgPr>
    </p:bg>
    <p:spTree>
      <p:nvGrpSpPr>
        <p:cNvPr id="1" name="Shape 370"/>
        <p:cNvGrpSpPr/>
        <p:nvPr/>
      </p:nvGrpSpPr>
      <p:grpSpPr>
        <a:xfrm>
          <a:off x="0" y="0"/>
          <a:ext cx="0" cy="0"/>
          <a:chOff x="0" y="0"/>
          <a:chExt cx="0" cy="0"/>
        </a:xfrm>
      </p:grpSpPr>
      <p:sp>
        <p:nvSpPr>
          <p:cNvPr id="371" name="Google Shape;371;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22"/>
          <p:cNvCxnSpPr/>
          <p:nvPr/>
        </p:nvCxnSpPr>
        <p:spPr>
          <a:xfrm>
            <a:off x="1207658" y="4343400"/>
            <a:ext cx="9875520" cy="0"/>
          </a:xfrm>
          <a:prstGeom prst="straightConnector1">
            <a:avLst/>
          </a:prstGeom>
          <a:noFill/>
          <a:ln w="9525" cap="flat" cmpd="sng">
            <a:solidFill>
              <a:srgbClr val="FEFEFE"/>
            </a:solidFill>
            <a:prstDash val="solid"/>
            <a:round/>
            <a:headEnd type="none" w="sm" len="sm"/>
            <a:tailEnd type="none" w="sm" len="sm"/>
          </a:ln>
        </p:spPr>
      </p:cxnSp>
      <p:pic>
        <p:nvPicPr>
          <p:cNvPr id="374" name="Google Shape;374;p22" descr="Graph on document with pen"/>
          <p:cNvPicPr preferRelativeResize="0"/>
          <p:nvPr/>
        </p:nvPicPr>
        <p:blipFill rotWithShape="1">
          <a:blip r:embed="rId3">
            <a:alphaModFix amt="35000"/>
          </a:blip>
          <a:srcRect t="1509" b="14220"/>
          <a:stretch/>
        </p:blipFill>
        <p:spPr>
          <a:xfrm>
            <a:off x="-3155" y="0"/>
            <a:ext cx="12191980" cy="6857990"/>
          </a:xfrm>
          <a:prstGeom prst="rect">
            <a:avLst/>
          </a:prstGeom>
          <a:noFill/>
          <a:ln>
            <a:noFill/>
          </a:ln>
        </p:spPr>
      </p:pic>
      <p:sp>
        <p:nvSpPr>
          <p:cNvPr id="375" name="Google Shape;375;p2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8000"/>
              <a:buFont typeface="Calibri"/>
              <a:buNone/>
            </a:pPr>
            <a:r>
              <a:rPr lang="en-US" sz="8000" dirty="0">
                <a:solidFill>
                  <a:srgbClr val="FFFFFF"/>
                </a:solidFill>
              </a:rPr>
              <a:t>Principal’s Report</a:t>
            </a:r>
            <a:endParaRPr dirty="0"/>
          </a:p>
        </p:txBody>
      </p:sp>
      <p:cxnSp>
        <p:nvCxnSpPr>
          <p:cNvPr id="376" name="Google Shape;376;p22"/>
          <p:cNvCxnSpPr/>
          <p:nvPr/>
        </p:nvCxnSpPr>
        <p:spPr>
          <a:xfrm>
            <a:off x="1207658" y="4343400"/>
            <a:ext cx="9875520" cy="0"/>
          </a:xfrm>
          <a:prstGeom prst="straightConnector1">
            <a:avLst/>
          </a:prstGeom>
          <a:noFill/>
          <a:ln w="9525" cap="flat" cmpd="sng">
            <a:solidFill>
              <a:schemeClr val="lt1">
                <a:alpha val="80000"/>
              </a:schemeClr>
            </a:solidFill>
            <a:prstDash val="solid"/>
            <a:round/>
            <a:headEnd type="none" w="sm" len="sm"/>
            <a:tailEnd type="none" w="sm" len="sm"/>
          </a:ln>
        </p:spPr>
      </p:cxnSp>
      <p:sp>
        <p:nvSpPr>
          <p:cNvPr id="377" name="Google Shape;377;p22"/>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516FC693-381D-CCBA-98C9-AFEF9794FC3E}"/>
              </a:ext>
            </a:extLst>
          </p:cNvPr>
          <p:cNvSpPr txBox="1"/>
          <p:nvPr/>
        </p:nvSpPr>
        <p:spPr>
          <a:xfrm>
            <a:off x="3048755" y="568813"/>
            <a:ext cx="6097508" cy="5724901"/>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8,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00987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Virtual Meeting Norms</a:t>
            </a:r>
            <a:endParaRPr/>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1" i="0" u="sng" strike="noStrike" cap="none">
                  <a:solidFill>
                    <a:schemeClr val="dk1"/>
                  </a:solidFill>
                  <a:latin typeface="Calibri"/>
                  <a:ea typeface="Calibri"/>
                  <a:cs typeface="Calibri"/>
                  <a:sym typeface="Calibri"/>
                </a:rPr>
                <a:t>Non ACCA Board Members:  </a:t>
              </a:r>
              <a:r>
                <a:rPr lang="en-US" sz="1400" b="0" i="0" u="none" strike="noStrike" cap="none">
                  <a:solidFill>
                    <a:schemeClr val="dk1"/>
                  </a:solidFill>
                  <a:latin typeface="Calibri"/>
                  <a:ea typeface="Calibri"/>
                  <a:cs typeface="Calibri"/>
                  <a:sym typeface="Calibri"/>
                </a:rPr>
                <a:t>We are so excited that you’ve taken time out of your schedules to support the great work happening at ACCA.  Standard operating procedures for board meetings are for board members to actively engage during official meetings and the public to observe  only.  We will establish procedures for public feedback/comment and provide opportunities for you to speak at future meetings.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dirty="0"/>
              <a:t>Time for introductions!</a:t>
            </a:r>
            <a:endParaRPr dirty="0"/>
          </a:p>
        </p:txBody>
      </p:sp>
      <p:sp>
        <p:nvSpPr>
          <p:cNvPr id="231" name="Google Shape;231;p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a:p>
        </p:txBody>
      </p:sp>
      <p:pic>
        <p:nvPicPr>
          <p:cNvPr id="232" name="Google Shape;232;p4" descr="A picture containing shape&#10;&#10;Description automatically generated"/>
          <p:cNvPicPr preferRelativeResize="0">
            <a:picLocks noGrp="1"/>
          </p:cNvPicPr>
          <p:nvPr>
            <p:ph type="body" idx="2"/>
          </p:nvPr>
        </p:nvPicPr>
        <p:blipFill rotWithShape="1">
          <a:blip r:embed="rId3">
            <a:alphaModFix/>
          </a:blip>
          <a:srcRect/>
          <a:stretch/>
        </p:blipFill>
        <p:spPr>
          <a:xfrm>
            <a:off x="891893" y="2653904"/>
            <a:ext cx="3938357" cy="2670279"/>
          </a:xfrm>
          <a:prstGeom prst="rect">
            <a:avLst/>
          </a:prstGeom>
          <a:noFill/>
          <a:ln>
            <a:noFill/>
          </a:ln>
        </p:spPr>
      </p:pic>
      <p:sp>
        <p:nvSpPr>
          <p:cNvPr id="233" name="Google Shape;233;p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dirty="0"/>
          </a:p>
        </p:txBody>
      </p:sp>
      <p:sp>
        <p:nvSpPr>
          <p:cNvPr id="234" name="Google Shape;234;p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p>
            <a:pPr marL="233363" lvl="0" indent="-106363" algn="l" rtl="0">
              <a:lnSpc>
                <a:spcPct val="90000"/>
              </a:lnSpc>
              <a:spcBef>
                <a:spcPts val="0"/>
              </a:spcBef>
              <a:spcAft>
                <a:spcPts val="0"/>
              </a:spcAft>
              <a:buSzPts val="2000"/>
              <a:buNone/>
            </a:pPr>
            <a:endParaRPr/>
          </a:p>
          <a:p>
            <a:pPr marL="233363" lvl="0" indent="-106363" algn="l" rtl="0">
              <a:lnSpc>
                <a:spcPct val="90000"/>
              </a:lnSpc>
              <a:spcBef>
                <a:spcPts val="1400"/>
              </a:spcBef>
              <a:spcAft>
                <a:spcPts val="0"/>
              </a:spcAft>
              <a:buSzPts val="2000"/>
              <a:buNone/>
            </a:pPr>
            <a:endParaRPr/>
          </a:p>
          <a:p>
            <a:pPr marL="233363" lvl="0" indent="-106363" algn="l" rtl="0">
              <a:lnSpc>
                <a:spcPct val="90000"/>
              </a:lnSpc>
              <a:spcBef>
                <a:spcPts val="1400"/>
              </a:spcBef>
              <a:spcAft>
                <a:spcPts val="0"/>
              </a:spcAft>
              <a:buSzPts val="2000"/>
              <a:buNone/>
            </a:pPr>
            <a:endParaRPr/>
          </a:p>
        </p:txBody>
      </p:sp>
      <p:graphicFrame>
        <p:nvGraphicFramePr>
          <p:cNvPr id="2" name="Table 1">
            <a:extLst>
              <a:ext uri="{FF2B5EF4-FFF2-40B4-BE49-F238E27FC236}">
                <a16:creationId xmlns:a16="http://schemas.microsoft.com/office/drawing/2014/main" id="{89077E41-5421-AF38-A071-E725C7FBE443}"/>
              </a:ext>
            </a:extLst>
          </p:cNvPr>
          <p:cNvGraphicFramePr>
            <a:graphicFrameLocks noGrp="1"/>
          </p:cNvGraphicFramePr>
          <p:nvPr>
            <p:extLst>
              <p:ext uri="{D42A27DB-BD31-4B8C-83A1-F6EECF244321}">
                <p14:modId xmlns:p14="http://schemas.microsoft.com/office/powerpoint/2010/main" val="3677509800"/>
              </p:ext>
            </p:extLst>
          </p:nvPr>
        </p:nvGraphicFramePr>
        <p:xfrm>
          <a:off x="4830250" y="2473642"/>
          <a:ext cx="6975469" cy="3039916"/>
        </p:xfrm>
        <a:graphic>
          <a:graphicData uri="http://schemas.openxmlformats.org/drawingml/2006/table">
            <a:tbl>
              <a:tblPr firstRow="1" firstCol="1" bandRow="1">
                <a:tableStyleId>{0FAE3E11-6EFA-4B34-9311-972C4EA6A26C}</a:tableStyleId>
              </a:tblPr>
              <a:tblGrid>
                <a:gridCol w="2282825">
                  <a:extLst>
                    <a:ext uri="{9D8B030D-6E8A-4147-A177-3AD203B41FA5}">
                      <a16:colId xmlns:a16="http://schemas.microsoft.com/office/drawing/2014/main" val="3367356276"/>
                    </a:ext>
                  </a:extLst>
                </a:gridCol>
                <a:gridCol w="1543325">
                  <a:extLst>
                    <a:ext uri="{9D8B030D-6E8A-4147-A177-3AD203B41FA5}">
                      <a16:colId xmlns:a16="http://schemas.microsoft.com/office/drawing/2014/main" val="2025917054"/>
                    </a:ext>
                  </a:extLst>
                </a:gridCol>
                <a:gridCol w="3149319">
                  <a:extLst>
                    <a:ext uri="{9D8B030D-6E8A-4147-A177-3AD203B41FA5}">
                      <a16:colId xmlns:a16="http://schemas.microsoft.com/office/drawing/2014/main" val="34304043"/>
                    </a:ext>
                  </a:extLst>
                </a:gridCol>
              </a:tblGrid>
              <a:tr h="219376">
                <a:tc>
                  <a:txBody>
                    <a:bodyPr/>
                    <a:lstStyle/>
                    <a:p>
                      <a:pPr marL="0" marR="0" algn="ctr">
                        <a:spcBef>
                          <a:spcPts val="0"/>
                        </a:spcBef>
                        <a:spcAft>
                          <a:spcPts val="0"/>
                        </a:spcAft>
                      </a:pPr>
                      <a:r>
                        <a:rPr lang="en-US" sz="1400">
                          <a:effectLst/>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3695144"/>
                  </a:ext>
                </a:extLst>
              </a:tr>
              <a:tr h="188036">
                <a:tc>
                  <a:txBody>
                    <a:bodyPr/>
                    <a:lstStyle/>
                    <a:p>
                      <a:pPr marL="0" marR="0">
                        <a:spcBef>
                          <a:spcPts val="0"/>
                        </a:spcBef>
                        <a:spcAft>
                          <a:spcPts val="0"/>
                        </a:spcAft>
                      </a:pPr>
                      <a:r>
                        <a:rPr lang="en-US" sz="1200">
                          <a:effectLst/>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i="1" dirty="0">
                          <a:effectLst/>
                          <a:highlight>
                            <a:srgbClr val="FFFF00"/>
                          </a:highlight>
                        </a:rPr>
                        <a:t>Vacant</a:t>
                      </a:r>
                      <a:endPar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44607"/>
                  </a:ext>
                </a:extLst>
              </a:tr>
              <a:tr h="188036">
                <a:tc>
                  <a:txBody>
                    <a:bodyPr/>
                    <a:lstStyle/>
                    <a:p>
                      <a:pPr marL="0" marR="0">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err="1">
                          <a:effectLst/>
                        </a:rPr>
                        <a:t>Charyl</a:t>
                      </a:r>
                      <a:r>
                        <a:rPr lang="en-US" sz="1200" dirty="0">
                          <a:effectLst/>
                        </a:rPr>
                        <a:t> Chatman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Atlanta Fire &amp; Rescue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089002"/>
                  </a:ext>
                </a:extLst>
              </a:tr>
              <a:tr h="188036">
                <a:tc>
                  <a:txBody>
                    <a:bodyPr/>
                    <a:lstStyle/>
                    <a:p>
                      <a:pPr marL="0" marR="0">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William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Delta Airlines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528488"/>
                  </a:ext>
                </a:extLst>
              </a:tr>
              <a:tr h="188036">
                <a:tc>
                  <a:txBody>
                    <a:bodyPr/>
                    <a:lstStyle/>
                    <a:p>
                      <a:pPr marL="0" marR="0">
                        <a:spcBef>
                          <a:spcPts val="0"/>
                        </a:spcBef>
                        <a:spcAft>
                          <a:spcPts val="0"/>
                        </a:spcAft>
                      </a:pPr>
                      <a:r>
                        <a:rPr lang="en-US" sz="1200" dirty="0">
                          <a:effectLst/>
                        </a:rPr>
                        <a:t>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Luke Scanlon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Salesforce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4725675"/>
                  </a:ext>
                </a:extLst>
              </a:tr>
              <a:tr h="188036">
                <a:tc>
                  <a:txBody>
                    <a:bodyPr/>
                    <a:lstStyle/>
                    <a:p>
                      <a:pPr marL="0" marR="0">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i="1" dirty="0">
                          <a:effectLst/>
                          <a:highlight>
                            <a:srgbClr val="FFFF00"/>
                          </a:highlight>
                        </a:rPr>
                        <a:t>Vacant</a:t>
                      </a:r>
                      <a:endPar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3939217"/>
                  </a:ext>
                </a:extLst>
              </a:tr>
              <a:tr h="188036">
                <a:tc>
                  <a:txBody>
                    <a:bodyPr/>
                    <a:lstStyle/>
                    <a:p>
                      <a:pPr marL="0" marR="0">
                        <a:spcBef>
                          <a:spcPts val="0"/>
                        </a:spcBef>
                        <a:spcAft>
                          <a:spcPts val="0"/>
                        </a:spcAft>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Patricia Horton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Georgia Center for Nursing Excellence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114458"/>
                  </a:ext>
                </a:extLst>
              </a:tr>
              <a:tr h="188036">
                <a:tc>
                  <a:txBody>
                    <a:bodyPr/>
                    <a:lstStyle/>
                    <a:p>
                      <a:pPr marL="0" marR="0">
                        <a:spcBef>
                          <a:spcPts val="0"/>
                        </a:spcBef>
                        <a:spcAft>
                          <a:spcPts val="0"/>
                        </a:spcAft>
                      </a:pPr>
                      <a:r>
                        <a:rPr lang="en-US" sz="1200">
                          <a:effectLst/>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Tim </a:t>
                      </a:r>
                      <a:r>
                        <a:rPr lang="en-US" sz="1200" dirty="0" err="1">
                          <a:effectLst/>
                        </a:rPr>
                        <a:t>Cairl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Metro Atlanta Chamber of Commerce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986878"/>
                  </a:ext>
                </a:extLst>
              </a:tr>
              <a:tr h="188036">
                <a:tc>
                  <a:txBody>
                    <a:bodyPr/>
                    <a:lstStyle/>
                    <a:p>
                      <a:pPr marL="0" marR="0">
                        <a:spcBef>
                          <a:spcPts val="0"/>
                        </a:spcBef>
                        <a:spcAft>
                          <a:spcPts val="0"/>
                        </a:spcAft>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APS - CTAE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0203451"/>
                  </a:ext>
                </a:extLst>
              </a:tr>
              <a:tr h="188036">
                <a:tc>
                  <a:txBody>
                    <a:bodyPr/>
                    <a:lstStyle/>
                    <a:p>
                      <a:pPr marL="0" marR="0">
                        <a:spcBef>
                          <a:spcPts val="0"/>
                        </a:spcBef>
                        <a:spcAft>
                          <a:spcPts val="0"/>
                        </a:spcAft>
                      </a:pPr>
                      <a:r>
                        <a:rPr lang="en-US" sz="1200" dirty="0">
                          <a:effectLst/>
                        </a:rPr>
                        <a:t>Secondary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Selena Florence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APS -Teaching &amp; 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011090"/>
                  </a:ext>
                </a:extLst>
              </a:tr>
              <a:tr h="188036">
                <a:tc>
                  <a:txBody>
                    <a:bodyPr/>
                    <a:lstStyle/>
                    <a:p>
                      <a:pPr marL="0" marR="0">
                        <a:spcBef>
                          <a:spcPts val="0"/>
                        </a:spcBef>
                        <a:spcAft>
                          <a:spcPts val="0"/>
                        </a:spcAft>
                      </a:pPr>
                      <a:r>
                        <a:rPr lang="en-US" sz="1200">
                          <a:effectLst/>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Caroline Angelo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Atlanta Technical 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026857"/>
                  </a:ext>
                </a:extLst>
              </a:tr>
              <a:tr h="188036">
                <a:tc>
                  <a:txBody>
                    <a:bodyPr/>
                    <a:lstStyle/>
                    <a:p>
                      <a:pPr marL="0" marR="0">
                        <a:spcBef>
                          <a:spcPts val="0"/>
                        </a:spcBef>
                        <a:spcAft>
                          <a:spcPts val="0"/>
                        </a:spcAft>
                      </a:pPr>
                      <a:r>
                        <a:rPr lang="en-US" sz="1200">
                          <a:effectLst/>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Atlanta Technical 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720175"/>
                  </a:ext>
                </a:extLst>
              </a:tr>
              <a:tr h="188036">
                <a:tc>
                  <a:txBody>
                    <a:bodyPr/>
                    <a:lstStyle/>
                    <a:p>
                      <a:pPr marL="0" marR="0">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Eshe’ Collins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APS - Board of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3237577"/>
                  </a:ext>
                </a:extLst>
              </a:tr>
              <a:tr h="188036">
                <a:tc>
                  <a:txBody>
                    <a:bodyPr/>
                    <a:lstStyle/>
                    <a:p>
                      <a:pPr marL="0" marR="0">
                        <a:spcBef>
                          <a:spcPts val="0"/>
                        </a:spcBef>
                        <a:spcAft>
                          <a:spcPts val="0"/>
                        </a:spcAft>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n-lt"/>
                        </a:rPr>
                        <a:t>Tasharah Wilson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APS  -  ACCA</a:t>
                      </a:r>
                    </a:p>
                  </a:txBody>
                  <a:tcPr marL="68580" marR="68580" marT="0" marB="0"/>
                </a:tc>
                <a:extLst>
                  <a:ext uri="{0D108BD9-81ED-4DB2-BD59-A6C34878D82A}">
                    <a16:rowId xmlns:a16="http://schemas.microsoft.com/office/drawing/2014/main" val="3660765048"/>
                  </a:ext>
                </a:extLst>
              </a:tr>
              <a:tr h="188036">
                <a:tc>
                  <a:txBody>
                    <a:bodyPr/>
                    <a:lstStyle/>
                    <a:p>
                      <a:pPr marL="0" marR="0">
                        <a:spcBef>
                          <a:spcPts val="0"/>
                        </a:spcBef>
                        <a:spcAft>
                          <a:spcPts val="0"/>
                        </a:spcAft>
                      </a:pPr>
                      <a:r>
                        <a:rPr lang="en-US" sz="1200" dirty="0">
                          <a:effectLst/>
                        </a:rPr>
                        <a:t>Student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i="1" dirty="0">
                          <a:effectLst/>
                          <a:highlight>
                            <a:srgbClr val="FFFF00"/>
                          </a:highlight>
                        </a:rPr>
                        <a:t>Vacant</a:t>
                      </a:r>
                      <a:endPar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8864747"/>
                  </a:ext>
                </a:extLst>
              </a:tr>
              <a:tr h="188036">
                <a:tc>
                  <a:txBody>
                    <a:bodyPr/>
                    <a:lstStyle/>
                    <a:p>
                      <a:pPr marL="0" marR="0">
                        <a:spcBef>
                          <a:spcPts val="0"/>
                        </a:spcBef>
                        <a:spcAft>
                          <a:spcPts val="0"/>
                        </a:spcAft>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i="1" dirty="0">
                          <a:effectLst/>
                          <a:highlight>
                            <a:srgbClr val="FFFF00"/>
                          </a:highlight>
                        </a:rPr>
                        <a:t>Vacant</a:t>
                      </a:r>
                      <a:endParaRPr lang="en-US" sz="11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4693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3" name="Picture 2">
            <a:extLst>
              <a:ext uri="{FF2B5EF4-FFF2-40B4-BE49-F238E27FC236}">
                <a16:creationId xmlns:a16="http://schemas.microsoft.com/office/drawing/2014/main" id="{EFD4904C-5CD4-B67A-E467-2ED3CC6EC8F2}"/>
              </a:ext>
            </a:extLst>
          </p:cNvPr>
          <p:cNvPicPr>
            <a:picLocks noChangeAspect="1"/>
          </p:cNvPicPr>
          <p:nvPr/>
        </p:nvPicPr>
        <p:blipFill>
          <a:blip r:embed="rId3"/>
          <a:stretch>
            <a:fillRect/>
          </a:stretch>
        </p:blipFill>
        <p:spPr>
          <a:xfrm>
            <a:off x="3117342" y="809244"/>
            <a:ext cx="5957316" cy="5239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6"/>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Fill Vacant Seats</a:t>
            </a:r>
            <a:br>
              <a:rPr lang="en-US" sz="3600">
                <a:solidFill>
                  <a:srgbClr val="FFFFFF"/>
                </a:solidFill>
              </a:rPr>
            </a:br>
            <a:endParaRPr sz="3600">
              <a:solidFill>
                <a:srgbClr val="FFFFFF"/>
              </a:solidFill>
            </a:endParaRPr>
          </a:p>
        </p:txBody>
      </p:sp>
      <p:sp>
        <p:nvSpPr>
          <p:cNvPr id="248" name="Google Shape;248;p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a:off x="4741863" y="1283838"/>
            <a:ext cx="6797675" cy="4361761"/>
            <a:chOff x="0" y="644075"/>
            <a:chExt cx="6797675" cy="4361761"/>
          </a:xfrm>
        </p:grpSpPr>
        <p:sp>
          <p:nvSpPr>
            <p:cNvPr id="250" name="Google Shape;250;p6"/>
            <p:cNvSpPr/>
            <p:nvPr/>
          </p:nvSpPr>
          <p:spPr>
            <a:xfrm>
              <a:off x="0" y="644075"/>
              <a:ext cx="6797675" cy="1034280"/>
            </a:xfrm>
            <a:prstGeom prst="roundRect">
              <a:avLst>
                <a:gd name="adj" fmla="val 16667"/>
              </a:avLst>
            </a:prstGeom>
            <a:solidFill>
              <a:srgbClr val="EE7B2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txBox="1"/>
            <p:nvPr/>
          </p:nvSpPr>
          <p:spPr>
            <a:xfrm>
              <a:off x="50489" y="694564"/>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The Principal brings forth the nominations for open parent seats</a:t>
              </a:r>
              <a:endParaRPr sz="2600">
                <a:solidFill>
                  <a:schemeClr val="lt1"/>
                </a:solidFill>
                <a:latin typeface="Calibri"/>
                <a:ea typeface="Calibri"/>
                <a:cs typeface="Calibri"/>
                <a:sym typeface="Calibri"/>
              </a:endParaRPr>
            </a:p>
          </p:txBody>
        </p:sp>
        <p:sp>
          <p:nvSpPr>
            <p:cNvPr id="252" name="Google Shape;252;p6"/>
            <p:cNvSpPr/>
            <p:nvPr/>
          </p:nvSpPr>
          <p:spPr>
            <a:xfrm>
              <a:off x="0" y="1753236"/>
              <a:ext cx="6797675" cy="1034280"/>
            </a:xfrm>
            <a:prstGeom prst="roundRect">
              <a:avLst>
                <a:gd name="adj" fmla="val 16667"/>
              </a:avLst>
            </a:prstGeom>
            <a:solidFill>
              <a:srgbClr val="D0785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txBox="1"/>
            <p:nvPr/>
          </p:nvSpPr>
          <p:spPr>
            <a:xfrm>
              <a:off x="50489" y="180372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All GO Team members have only one (1) vote per seat.</a:t>
              </a:r>
              <a:endParaRPr sz="2600">
                <a:solidFill>
                  <a:schemeClr val="lt1"/>
                </a:solidFill>
                <a:latin typeface="Calibri"/>
                <a:ea typeface="Calibri"/>
                <a:cs typeface="Calibri"/>
                <a:sym typeface="Calibri"/>
              </a:endParaRPr>
            </a:p>
          </p:txBody>
        </p:sp>
        <p:sp>
          <p:nvSpPr>
            <p:cNvPr id="254" name="Google Shape;254;p6"/>
            <p:cNvSpPr/>
            <p:nvPr/>
          </p:nvSpPr>
          <p:spPr>
            <a:xfrm>
              <a:off x="0" y="2862396"/>
              <a:ext cx="6797675" cy="1034280"/>
            </a:xfrm>
            <a:prstGeom prst="roundRect">
              <a:avLst>
                <a:gd name="adj" fmla="val 16667"/>
              </a:avLst>
            </a:prstGeom>
            <a:solidFill>
              <a:srgbClr val="B8877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txBox="1"/>
            <p:nvPr/>
          </p:nvSpPr>
          <p:spPr>
            <a:xfrm>
              <a:off x="50489" y="291288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Individuals filling a vacant seat will serve until the conclusion of that seat’s term.</a:t>
              </a:r>
              <a:endParaRPr sz="2600">
                <a:solidFill>
                  <a:schemeClr val="lt1"/>
                </a:solidFill>
                <a:latin typeface="Calibri"/>
                <a:ea typeface="Calibri"/>
                <a:cs typeface="Calibri"/>
                <a:sym typeface="Calibri"/>
              </a:endParaRPr>
            </a:p>
          </p:txBody>
        </p:sp>
        <p:sp>
          <p:nvSpPr>
            <p:cNvPr id="256" name="Google Shape;256;p6"/>
            <p:cNvSpPr/>
            <p:nvPr/>
          </p:nvSpPr>
          <p:spPr>
            <a:xfrm>
              <a:off x="0" y="3971556"/>
              <a:ext cx="6797675" cy="1034280"/>
            </a:xfrm>
            <a:prstGeom prst="roundRect">
              <a:avLst>
                <a:gd name="adj" fmla="val 16667"/>
              </a:avLst>
            </a:prstGeom>
            <a:solidFill>
              <a:srgbClr val="A4A3A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txBox="1"/>
            <p:nvPr/>
          </p:nvSpPr>
          <p:spPr>
            <a:xfrm>
              <a:off x="50489" y="402204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Upon approval, individuals are </a:t>
              </a:r>
              <a:r>
                <a:rPr lang="en-US" sz="2600" b="1" i="0">
                  <a:solidFill>
                    <a:schemeClr val="lt1"/>
                  </a:solidFill>
                  <a:latin typeface="Calibri"/>
                  <a:ea typeface="Calibri"/>
                  <a:cs typeface="Calibri"/>
                  <a:sym typeface="Calibri"/>
                </a:rPr>
                <a:t>immediately </a:t>
              </a:r>
              <a:r>
                <a:rPr lang="en-US" sz="2600" b="0" i="0">
                  <a:solidFill>
                    <a:schemeClr val="lt1"/>
                  </a:solidFill>
                  <a:latin typeface="Calibri"/>
                  <a:ea typeface="Calibri"/>
                  <a:cs typeface="Calibri"/>
                  <a:sym typeface="Calibri"/>
                </a:rPr>
                <a:t>full GO Team members and may join the meeting.</a:t>
              </a:r>
              <a:endParaRPr sz="26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Nomination	</a:t>
            </a:r>
            <a:endParaRPr/>
          </a:p>
        </p:txBody>
      </p:sp>
      <p:graphicFrame>
        <p:nvGraphicFramePr>
          <p:cNvPr id="264" name="Google Shape;264;p7"/>
          <p:cNvGraphicFramePr/>
          <p:nvPr>
            <p:extLst>
              <p:ext uri="{D42A27DB-BD31-4B8C-83A1-F6EECF244321}">
                <p14:modId xmlns:p14="http://schemas.microsoft.com/office/powerpoint/2010/main" val="2966110350"/>
              </p:ext>
            </p:extLst>
          </p:nvPr>
        </p:nvGraphicFramePr>
        <p:xfrm>
          <a:off x="1096963" y="2839647"/>
          <a:ext cx="8484075" cy="741700"/>
        </p:xfrm>
        <a:graphic>
          <a:graphicData uri="http://schemas.openxmlformats.org/drawingml/2006/table">
            <a:tbl>
              <a:tblPr firstRow="1" bandRow="1">
                <a:noFill/>
                <a:tableStyleId>{F28C4BAE-2785-4E79-83B9-0BF0E46751D1}</a:tableStyleId>
              </a:tblPr>
              <a:tblGrid>
                <a:gridCol w="2828025">
                  <a:extLst>
                    <a:ext uri="{9D8B030D-6E8A-4147-A177-3AD203B41FA5}">
                      <a16:colId xmlns:a16="http://schemas.microsoft.com/office/drawing/2014/main" val="20000"/>
                    </a:ext>
                  </a:extLst>
                </a:gridCol>
                <a:gridCol w="2828025">
                  <a:extLst>
                    <a:ext uri="{9D8B030D-6E8A-4147-A177-3AD203B41FA5}">
                      <a16:colId xmlns:a16="http://schemas.microsoft.com/office/drawing/2014/main" val="20001"/>
                    </a:ext>
                  </a:extLst>
                </a:gridCol>
                <a:gridCol w="28280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Seat</a:t>
                      </a:r>
                      <a:endParaRPr/>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a:t>Pathway son participates in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Parent</a:t>
                      </a:r>
                      <a:endParaRPr/>
                    </a:p>
                  </a:txBody>
                  <a:tcPr marL="91450" marR="91450" marT="45725" marB="45725"/>
                </a:tc>
                <a:tc>
                  <a:txBody>
                    <a:bodyPr/>
                    <a:lstStyle/>
                    <a:p>
                      <a:pPr marL="0" marR="0" lvl="0" indent="0" algn="l" rtl="0">
                        <a:spcBef>
                          <a:spcPts val="0"/>
                        </a:spcBef>
                        <a:spcAft>
                          <a:spcPts val="0"/>
                        </a:spcAft>
                        <a:buNone/>
                      </a:pPr>
                      <a:r>
                        <a:rPr lang="en-US" sz="1800" dirty="0"/>
                        <a:t>Lincoln Woods</a:t>
                      </a:r>
                      <a:endParaRPr dirty="0"/>
                    </a:p>
                  </a:txBody>
                  <a:tcPr marL="91450" marR="91450" marT="45725" marB="45725"/>
                </a:tc>
                <a:tc>
                  <a:txBody>
                    <a:bodyPr/>
                    <a:lstStyle/>
                    <a:p>
                      <a:pPr marL="0" marR="0" lvl="0" indent="0" algn="l" rtl="0">
                        <a:spcBef>
                          <a:spcPts val="0"/>
                        </a:spcBef>
                        <a:spcAft>
                          <a:spcPts val="0"/>
                        </a:spcAft>
                        <a:buNone/>
                      </a:pPr>
                      <a:r>
                        <a:rPr lang="en-US" sz="1800" dirty="0"/>
                        <a:t>Culinary Arts</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65" name="Google Shape;265;p7"/>
          <p:cNvGraphicFramePr/>
          <p:nvPr>
            <p:extLst>
              <p:ext uri="{D42A27DB-BD31-4B8C-83A1-F6EECF244321}">
                <p14:modId xmlns:p14="http://schemas.microsoft.com/office/powerpoint/2010/main" val="291326805"/>
              </p:ext>
            </p:extLst>
          </p:nvPr>
        </p:nvGraphicFramePr>
        <p:xfrm>
          <a:off x="1096962" y="4012465"/>
          <a:ext cx="9905675" cy="741700"/>
        </p:xfrm>
        <a:graphic>
          <a:graphicData uri="http://schemas.openxmlformats.org/drawingml/2006/table">
            <a:tbl>
              <a:tblPr firstRow="1" bandRow="1">
                <a:noFill/>
                <a:tableStyleId>{F28C4BAE-2785-4E79-83B9-0BF0E46751D1}</a:tableStyleId>
              </a:tblPr>
              <a:tblGrid>
                <a:gridCol w="2476425">
                  <a:extLst>
                    <a:ext uri="{9D8B030D-6E8A-4147-A177-3AD203B41FA5}">
                      <a16:colId xmlns:a16="http://schemas.microsoft.com/office/drawing/2014/main" val="20000"/>
                    </a:ext>
                  </a:extLst>
                </a:gridCol>
                <a:gridCol w="2171450">
                  <a:extLst>
                    <a:ext uri="{9D8B030D-6E8A-4147-A177-3AD203B41FA5}">
                      <a16:colId xmlns:a16="http://schemas.microsoft.com/office/drawing/2014/main" val="20001"/>
                    </a:ext>
                  </a:extLst>
                </a:gridCol>
                <a:gridCol w="2781375">
                  <a:extLst>
                    <a:ext uri="{9D8B030D-6E8A-4147-A177-3AD203B41FA5}">
                      <a16:colId xmlns:a16="http://schemas.microsoft.com/office/drawing/2014/main" val="20002"/>
                    </a:ext>
                  </a:extLst>
                </a:gridCol>
                <a:gridCol w="24764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Seat</a:t>
                      </a:r>
                      <a:endParaRPr/>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a:t>Company</a:t>
                      </a:r>
                      <a:endParaRPr/>
                    </a:p>
                  </a:txBody>
                  <a:tcPr marL="91450" marR="91450" marT="45725" marB="45725"/>
                </a:tc>
                <a:tc>
                  <a:txBody>
                    <a:bodyPr/>
                    <a:lstStyle/>
                    <a:p>
                      <a:pPr marL="0" marR="0" lvl="0" indent="0" algn="l" rtl="0">
                        <a:spcBef>
                          <a:spcPts val="0"/>
                        </a:spcBef>
                        <a:spcAft>
                          <a:spcPts val="0"/>
                        </a:spcAft>
                        <a:buNone/>
                      </a:pPr>
                      <a:r>
                        <a:rPr lang="en-US" sz="1800"/>
                        <a:t>Title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t>Business</a:t>
                      </a:r>
                      <a:endParaRPr dirty="0"/>
                    </a:p>
                  </a:txBody>
                  <a:tcPr marL="91450" marR="91450" marT="45725" marB="45725"/>
                </a:tc>
                <a:tc>
                  <a:txBody>
                    <a:bodyPr/>
                    <a:lstStyle/>
                    <a:p>
                      <a:pPr marL="0" marR="0" lvl="0" indent="0" algn="l" rtl="0">
                        <a:spcBef>
                          <a:spcPts val="0"/>
                        </a:spcBef>
                        <a:spcAft>
                          <a:spcPts val="0"/>
                        </a:spcAft>
                        <a:buNone/>
                      </a:pPr>
                      <a:r>
                        <a:rPr lang="en-US" dirty="0"/>
                        <a:t>Jon Lewis</a:t>
                      </a:r>
                      <a:endParaRPr dirty="0"/>
                    </a:p>
                  </a:txBody>
                  <a:tcPr marL="91450" marR="91450" marT="45725" marB="45725"/>
                </a:tc>
                <a:tc>
                  <a:txBody>
                    <a:bodyPr/>
                    <a:lstStyle/>
                    <a:p>
                      <a:pPr marL="0" marR="0" lvl="0" indent="0" algn="l" rtl="0">
                        <a:spcBef>
                          <a:spcPts val="0"/>
                        </a:spcBef>
                        <a:spcAft>
                          <a:spcPts val="0"/>
                        </a:spcAft>
                        <a:buNone/>
                      </a:pPr>
                      <a:r>
                        <a:rPr lang="en-US" dirty="0"/>
                        <a:t>Holder Construction</a:t>
                      </a:r>
                      <a:endParaRPr dirty="0"/>
                    </a:p>
                  </a:txBody>
                  <a:tcPr marL="91450" marR="91450" marT="45725" marB="45725"/>
                </a:tc>
                <a:tc>
                  <a:txBody>
                    <a:bodyPr/>
                    <a:lstStyle/>
                    <a:p>
                      <a:r>
                        <a:rPr lang="en-US" sz="1400" b="0" i="0" u="none" strike="noStrike" cap="none" dirty="0">
                          <a:solidFill>
                            <a:schemeClr val="dk1"/>
                          </a:solidFill>
                          <a:effectLst/>
                          <a:latin typeface="Calibri"/>
                          <a:ea typeface="Calibri"/>
                          <a:cs typeface="Calibri"/>
                          <a:sym typeface="Arial"/>
                        </a:rPr>
                        <a:t>Senior General Superintendent</a:t>
                      </a: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dirty="0"/>
              <a:t>Student Representatives</a:t>
            </a:r>
            <a:endParaRPr dirty="0"/>
          </a:p>
        </p:txBody>
      </p:sp>
      <p:graphicFrame>
        <p:nvGraphicFramePr>
          <p:cNvPr id="271" name="Google Shape;271;p8"/>
          <p:cNvGraphicFramePr/>
          <p:nvPr>
            <p:extLst>
              <p:ext uri="{D42A27DB-BD31-4B8C-83A1-F6EECF244321}">
                <p14:modId xmlns:p14="http://schemas.microsoft.com/office/powerpoint/2010/main" val="4259007510"/>
              </p:ext>
            </p:extLst>
          </p:nvPr>
        </p:nvGraphicFramePr>
        <p:xfrm>
          <a:off x="1096963" y="1846263"/>
          <a:ext cx="10058375" cy="1590070"/>
        </p:xfrm>
        <a:graphic>
          <a:graphicData uri="http://schemas.openxmlformats.org/drawingml/2006/table">
            <a:tbl>
              <a:tblPr firstRow="1" bandRow="1">
                <a:noFill/>
                <a:tableStyleId>{F28C4BAE-2785-4E79-83B9-0BF0E46751D1}</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gridCol w="2385010">
                  <a:extLst>
                    <a:ext uri="{9D8B030D-6E8A-4147-A177-3AD203B41FA5}">
                      <a16:colId xmlns:a16="http://schemas.microsoft.com/office/drawing/2014/main" val="20002"/>
                    </a:ext>
                  </a:extLst>
                </a:gridCol>
                <a:gridCol w="1638340">
                  <a:extLst>
                    <a:ext uri="{9D8B030D-6E8A-4147-A177-3AD203B41FA5}">
                      <a16:colId xmlns:a16="http://schemas.microsoft.com/office/drawing/2014/main" val="20003"/>
                    </a:ext>
                  </a:extLst>
                </a:gridCol>
                <a:gridCol w="20116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a:t>Seat</a:t>
                      </a:r>
                      <a:endParaRPr/>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a:t>Pathway</a:t>
                      </a:r>
                      <a:endParaRPr/>
                    </a:p>
                  </a:txBody>
                  <a:tcPr marL="91450" marR="91450" marT="45725" marB="45725"/>
                </a:tc>
                <a:tc>
                  <a:txBody>
                    <a:bodyPr/>
                    <a:lstStyle/>
                    <a:p>
                      <a:pPr marL="0" marR="0" lvl="0" indent="0" algn="l" rtl="0">
                        <a:spcBef>
                          <a:spcPts val="0"/>
                        </a:spcBef>
                        <a:spcAft>
                          <a:spcPts val="0"/>
                        </a:spcAft>
                        <a:buNone/>
                      </a:pPr>
                      <a:r>
                        <a:rPr lang="en-US" sz="1800"/>
                        <a:t>Grade</a:t>
                      </a:r>
                      <a:endParaRPr/>
                    </a:p>
                  </a:txBody>
                  <a:tcPr marL="91450" marR="91450" marT="45725" marB="45725"/>
                </a:tc>
                <a:tc>
                  <a:txBody>
                    <a:bodyPr/>
                    <a:lstStyle/>
                    <a:p>
                      <a:pPr marL="0" marR="0" lvl="0" indent="0" algn="l" rtl="0">
                        <a:spcBef>
                          <a:spcPts val="0"/>
                        </a:spcBef>
                        <a:spcAft>
                          <a:spcPts val="0"/>
                        </a:spcAft>
                        <a:buNone/>
                      </a:pPr>
                      <a:r>
                        <a:rPr lang="en-US" sz="1800"/>
                        <a:t>Home School</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t>Student</a:t>
                      </a:r>
                      <a:endParaRPr dirty="0"/>
                    </a:p>
                  </a:txBody>
                  <a:tcPr marL="91450" marR="91450" marT="45725" marB="45725"/>
                </a:tc>
                <a:tc>
                  <a:txBody>
                    <a:bodyPr/>
                    <a:lstStyle/>
                    <a:p>
                      <a:pPr marL="0" marR="0" lvl="0" indent="0" algn="l" rtl="0">
                        <a:spcBef>
                          <a:spcPts val="0"/>
                        </a:spcBef>
                        <a:spcAft>
                          <a:spcPts val="0"/>
                        </a:spcAft>
                        <a:buNone/>
                      </a:pPr>
                      <a:r>
                        <a:rPr lang="en-US" sz="1800" dirty="0"/>
                        <a:t>Jordan Best</a:t>
                      </a:r>
                      <a:endParaRPr dirty="0"/>
                    </a:p>
                  </a:txBody>
                  <a:tcPr marL="91450" marR="91450" marT="45725" marB="45725"/>
                </a:tc>
                <a:tc>
                  <a:txBody>
                    <a:bodyPr/>
                    <a:lstStyle/>
                    <a:p>
                      <a:pPr marL="0" marR="0" lvl="0" indent="0" algn="l" rtl="0">
                        <a:spcBef>
                          <a:spcPts val="0"/>
                        </a:spcBef>
                        <a:spcAft>
                          <a:spcPts val="0"/>
                        </a:spcAft>
                        <a:buNone/>
                      </a:pPr>
                      <a:r>
                        <a:rPr lang="en-US" sz="1800" dirty="0"/>
                        <a:t>Criminal Investigations</a:t>
                      </a:r>
                      <a:endParaRPr dirty="0"/>
                    </a:p>
                  </a:txBody>
                  <a:tcPr marL="91450" marR="91450" marT="45725" marB="45725"/>
                </a:tc>
                <a:tc>
                  <a:txBody>
                    <a:bodyPr/>
                    <a:lstStyle/>
                    <a:p>
                      <a:pPr marL="0" marR="0" lvl="0" indent="0" algn="l" rtl="0">
                        <a:spcBef>
                          <a:spcPts val="0"/>
                        </a:spcBef>
                        <a:spcAft>
                          <a:spcPts val="0"/>
                        </a:spcAft>
                        <a:buNone/>
                      </a:pPr>
                      <a:r>
                        <a:rPr lang="en-US" sz="1800" dirty="0"/>
                        <a:t>12</a:t>
                      </a:r>
                      <a:r>
                        <a:rPr lang="en-US" sz="1800" baseline="30000" dirty="0"/>
                        <a:t>th</a:t>
                      </a:r>
                      <a:endParaRPr sz="1800" dirty="0"/>
                    </a:p>
                  </a:txBody>
                  <a:tcPr marL="91450" marR="91450" marT="45725" marB="45725"/>
                </a:tc>
                <a:tc>
                  <a:txBody>
                    <a:bodyPr/>
                    <a:lstStyle/>
                    <a:p>
                      <a:pPr marL="0" marR="0" lvl="0" indent="0" algn="l" rtl="0">
                        <a:spcBef>
                          <a:spcPts val="0"/>
                        </a:spcBef>
                        <a:spcAft>
                          <a:spcPts val="0"/>
                        </a:spcAft>
                        <a:buNone/>
                      </a:pPr>
                      <a:r>
                        <a:rPr lang="en-US" sz="1800" dirty="0"/>
                        <a:t>Carver STEAM</a:t>
                      </a:r>
                    </a:p>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Student</a:t>
                      </a:r>
                      <a:endParaRPr/>
                    </a:p>
                  </a:txBody>
                  <a:tcPr marL="91450" marR="91450" marT="45725" marB="45725"/>
                </a:tc>
                <a:tc>
                  <a:txBody>
                    <a:bodyPr/>
                    <a:lstStyle/>
                    <a:p>
                      <a:pPr marL="0" marR="0" lvl="0" indent="0" algn="l" rtl="0">
                        <a:spcBef>
                          <a:spcPts val="0"/>
                        </a:spcBef>
                        <a:spcAft>
                          <a:spcPts val="0"/>
                        </a:spcAft>
                        <a:buNone/>
                      </a:pPr>
                      <a:r>
                        <a:rPr lang="en-US" sz="1800" dirty="0"/>
                        <a:t>Joshua Gray</a:t>
                      </a:r>
                      <a:endParaRPr dirty="0"/>
                    </a:p>
                  </a:txBody>
                  <a:tcPr marL="91450" marR="91450" marT="45725" marB="45725"/>
                </a:tc>
                <a:tc>
                  <a:txBody>
                    <a:bodyPr/>
                    <a:lstStyle/>
                    <a:p>
                      <a:pPr marL="0" marR="0" lvl="0" indent="0" algn="l" rtl="0">
                        <a:spcBef>
                          <a:spcPts val="0"/>
                        </a:spcBef>
                        <a:spcAft>
                          <a:spcPts val="0"/>
                        </a:spcAft>
                        <a:buNone/>
                      </a:pPr>
                      <a:r>
                        <a:rPr lang="en-US" sz="1800" dirty="0"/>
                        <a:t>Criminal Investigations</a:t>
                      </a:r>
                      <a:endParaRPr dirty="0"/>
                    </a:p>
                  </a:txBody>
                  <a:tcPr marL="91450" marR="91450" marT="45725" marB="45725"/>
                </a:tc>
                <a:tc>
                  <a:txBody>
                    <a:bodyPr/>
                    <a:lstStyle/>
                    <a:p>
                      <a:pPr marL="0" marR="0" lvl="0" indent="0" algn="l" rtl="0">
                        <a:spcBef>
                          <a:spcPts val="0"/>
                        </a:spcBef>
                        <a:spcAft>
                          <a:spcPts val="0"/>
                        </a:spcAft>
                        <a:buNone/>
                      </a:pPr>
                      <a:r>
                        <a:rPr lang="en-US" sz="1800" dirty="0"/>
                        <a:t>11</a:t>
                      </a:r>
                      <a:r>
                        <a:rPr lang="en-US" sz="1800" baseline="30000" dirty="0"/>
                        <a:t>th</a:t>
                      </a:r>
                      <a:endParaRPr lang="en-US" sz="1800" dirty="0"/>
                    </a:p>
                    <a:p>
                      <a:pPr marL="0" marR="0" lvl="0" indent="0" algn="l" rtl="0">
                        <a:spcBef>
                          <a:spcPts val="0"/>
                        </a:spcBef>
                        <a:spcAft>
                          <a:spcPts val="0"/>
                        </a:spcAft>
                        <a:buNone/>
                      </a:pPr>
                      <a:r>
                        <a:rPr lang="en-US" sz="1800" dirty="0"/>
                        <a:t> </a:t>
                      </a:r>
                      <a:endParaRPr sz="1800" dirty="0"/>
                    </a:p>
                  </a:txBody>
                  <a:tcPr marL="91450" marR="91450" marT="45725" marB="45725"/>
                </a:tc>
                <a:tc>
                  <a:txBody>
                    <a:bodyPr/>
                    <a:lstStyle/>
                    <a:p>
                      <a:pPr marL="0" marR="0" lvl="0" indent="0" algn="l" rtl="0">
                        <a:spcBef>
                          <a:spcPts val="0"/>
                        </a:spcBef>
                        <a:spcAft>
                          <a:spcPts val="0"/>
                        </a:spcAft>
                        <a:buNone/>
                      </a:pPr>
                      <a:r>
                        <a:rPr lang="en-US" sz="1800" dirty="0"/>
                        <a:t>Douglass HS</a:t>
                      </a:r>
                      <a:endParaRPr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TextBox 3">
            <a:extLst>
              <a:ext uri="{FF2B5EF4-FFF2-40B4-BE49-F238E27FC236}">
                <a16:creationId xmlns:a16="http://schemas.microsoft.com/office/drawing/2014/main" id="{DB88C7EE-73AC-B731-F8C3-50495570BB8F}"/>
              </a:ext>
            </a:extLst>
          </p:cNvPr>
          <p:cNvSpPr txBox="1"/>
          <p:nvPr/>
        </p:nvSpPr>
        <p:spPr>
          <a:xfrm>
            <a:off x="3048755" y="553584"/>
            <a:ext cx="6097508" cy="5755358"/>
          </a:xfrm>
          <a:prstGeom prst="rect">
            <a:avLst/>
          </a:prstGeom>
          <a:noFill/>
        </p:spPr>
        <p:txBody>
          <a:bodyPr wrap="square">
            <a:spAutoFit/>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8,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1400</Words>
  <Application>Microsoft Office PowerPoint</Application>
  <PresentationFormat>Widescreen</PresentationFormat>
  <Paragraphs>254</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Noto Sans Symbols</vt:lpstr>
      <vt:lpstr>Calibri</vt:lpstr>
      <vt:lpstr>Cambria</vt:lpstr>
      <vt:lpstr>Retrospect</vt:lpstr>
      <vt:lpstr>Retrospect</vt:lpstr>
      <vt:lpstr>Board of Directors Meeting Good evening everyone!   Thank you for joining us today.  We will begin shortly.</vt:lpstr>
      <vt:lpstr>Welcome Board Members &amp; Visitors!</vt:lpstr>
      <vt:lpstr>Virtual Meeting Norms</vt:lpstr>
      <vt:lpstr>Time for introductions!</vt:lpstr>
      <vt:lpstr>PowerPoint Presentation</vt:lpstr>
      <vt:lpstr>Fill Vacant Seats </vt:lpstr>
      <vt:lpstr>Nomination </vt:lpstr>
      <vt:lpstr>Student Representatives</vt:lpstr>
      <vt:lpstr>PowerPoint Presentation</vt:lpstr>
      <vt:lpstr>Meeting Minutes    05/19/2022</vt:lpstr>
      <vt:lpstr>PowerPoint Presentation</vt:lpstr>
      <vt:lpstr>Election of Officers</vt:lpstr>
      <vt:lpstr>Election of Chair </vt:lpstr>
      <vt:lpstr>Election of Vice-Chair</vt:lpstr>
      <vt:lpstr>Election of Secretary</vt:lpstr>
      <vt:lpstr>PowerPoint Presentation</vt:lpstr>
      <vt:lpstr>Public Comment Format</vt:lpstr>
      <vt:lpstr>PowerPoint Presentation</vt:lpstr>
      <vt:lpstr>Review, Confirm/Update Norms</vt:lpstr>
      <vt:lpstr>Principal’s Report</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5</cp:revision>
  <cp:lastPrinted>2022-09-07T15:38:22Z</cp:lastPrinted>
  <dcterms:created xsi:type="dcterms:W3CDTF">2020-08-09T18:40:41Z</dcterms:created>
  <dcterms:modified xsi:type="dcterms:W3CDTF">2022-09-07T17:16:10Z</dcterms:modified>
</cp:coreProperties>
</file>