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01" r:id="rId2"/>
    <p:sldMasterId id="2147483713" r:id="rId3"/>
    <p:sldMasterId id="2147483730" r:id="rId4"/>
  </p:sldMasterIdLst>
  <p:notesMasterIdLst>
    <p:notesMasterId r:id="rId52"/>
  </p:notesMasterIdLst>
  <p:sldIdLst>
    <p:sldId id="256" r:id="rId5"/>
    <p:sldId id="257" r:id="rId6"/>
    <p:sldId id="555" r:id="rId7"/>
    <p:sldId id="558" r:id="rId8"/>
    <p:sldId id="258" r:id="rId9"/>
    <p:sldId id="260" r:id="rId10"/>
    <p:sldId id="3870" r:id="rId11"/>
    <p:sldId id="3911" r:id="rId12"/>
    <p:sldId id="265" r:id="rId13"/>
    <p:sldId id="3927" r:id="rId14"/>
    <p:sldId id="268" r:id="rId15"/>
    <p:sldId id="368" r:id="rId16"/>
    <p:sldId id="518" r:id="rId17"/>
    <p:sldId id="3928" r:id="rId18"/>
    <p:sldId id="3933" r:id="rId19"/>
    <p:sldId id="3897" r:id="rId20"/>
    <p:sldId id="3869" r:id="rId21"/>
    <p:sldId id="474" r:id="rId22"/>
    <p:sldId id="509" r:id="rId23"/>
    <p:sldId id="3896" r:id="rId24"/>
    <p:sldId id="3898" r:id="rId25"/>
    <p:sldId id="3899" r:id="rId26"/>
    <p:sldId id="3900" r:id="rId27"/>
    <p:sldId id="3901" r:id="rId28"/>
    <p:sldId id="3903" r:id="rId29"/>
    <p:sldId id="3934" r:id="rId30"/>
    <p:sldId id="3929" r:id="rId31"/>
    <p:sldId id="263" r:id="rId32"/>
    <p:sldId id="3930" r:id="rId33"/>
    <p:sldId id="3931" r:id="rId34"/>
    <p:sldId id="259" r:id="rId35"/>
    <p:sldId id="3935" r:id="rId36"/>
    <p:sldId id="1513" r:id="rId37"/>
    <p:sldId id="3936" r:id="rId38"/>
    <p:sldId id="3932" r:id="rId39"/>
    <p:sldId id="3944" r:id="rId40"/>
    <p:sldId id="3937" r:id="rId41"/>
    <p:sldId id="3939" r:id="rId42"/>
    <p:sldId id="3940" r:id="rId43"/>
    <p:sldId id="3941" r:id="rId44"/>
    <p:sldId id="3942" r:id="rId45"/>
    <p:sldId id="3943" r:id="rId46"/>
    <p:sldId id="262" r:id="rId47"/>
    <p:sldId id="3876" r:id="rId48"/>
    <p:sldId id="3910" r:id="rId49"/>
    <p:sldId id="3877" r:id="rId50"/>
    <p:sldId id="285" r:id="rId51"/>
  </p:sldIdLst>
  <p:sldSz cx="12192000" cy="6858000"/>
  <p:notesSz cx="7010400" cy="9296400"/>
  <p:embeddedFontLst>
    <p:embeddedFont>
      <p:font typeface="Century Schoolbook" panose="02040604050505020304" pitchFamily="18" charset="0"/>
      <p:regular r:id="rId53"/>
      <p:bold r:id="rId54"/>
      <p:italic r:id="rId55"/>
      <p:boldItalic r:id="rId56"/>
    </p:embeddedFont>
    <p:embeddedFont>
      <p:font typeface="Franklin Gothic Book" panose="020B0503020102020204" pitchFamily="34" charset="0"/>
      <p:regular r:id="rId57"/>
      <p:italic r:id="rId58"/>
    </p:embeddedFont>
    <p:embeddedFont>
      <p:font typeface="Franklin Gothic Demi" panose="020B0703020102020204" pitchFamily="34" charset="0"/>
      <p:regular r:id="rId59"/>
      <p:italic r:id="rId60"/>
    </p:embeddedFont>
    <p:embeddedFont>
      <p:font typeface="Helvetica" panose="020B0604020202020204" pitchFamily="34" charset="0"/>
      <p:regular r:id="rId61"/>
      <p:bold r:id="rId62"/>
      <p:italic r:id="rId63"/>
      <p:boldItalic r:id="rId64"/>
    </p:embeddedFont>
    <p:embeddedFont>
      <p:font typeface="Trebuchet MS" panose="020B060302020202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hAzi8WU0hKmhd6ohIE4/IL4T+d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AE3E11-6EFA-4B34-9311-972C4EA6A26C}">
  <a:tblStyle styleId="{0FAE3E11-6EFA-4B34-9311-972C4EA6A2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8C4BAE-2785-4E79-83B9-0BF0E46751D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DF1"/>
          </a:solidFill>
        </a:fill>
      </a:tcStyle>
    </a:wholeTbl>
    <a:band1H>
      <a:tcTxStyle/>
      <a:tcStyle>
        <a:tcBdr/>
        <a:fill>
          <a:solidFill>
            <a:srgbClr val="CAD8E2"/>
          </a:solidFill>
        </a:fill>
      </a:tcStyle>
    </a:band1H>
    <a:band2H>
      <a:tcTxStyle/>
      <a:tcStyle>
        <a:tcBdr/>
      </a:tcStyle>
    </a:band2H>
    <a:band1V>
      <a:tcTxStyle/>
      <a:tcStyle>
        <a:tcBdr/>
        <a:fill>
          <a:solidFill>
            <a:srgbClr val="CAD8E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81" autoAdjust="0"/>
    <p:restoredTop sz="60911" autoAdjust="0"/>
  </p:normalViewPr>
  <p:slideViewPr>
    <p:cSldViewPr snapToGrid="0">
      <p:cViewPr varScale="1">
        <p:scale>
          <a:sx n="68" d="100"/>
          <a:sy n="68" d="100"/>
        </p:scale>
        <p:origin x="2214" y="60"/>
      </p:cViewPr>
      <p:guideLst/>
    </p:cSldViewPr>
  </p:slideViewPr>
  <p:notesTextViewPr>
    <p:cViewPr>
      <p:scale>
        <a:sx n="3" d="2"/>
        <a:sy n="3" d="2"/>
      </p:scale>
      <p:origin x="0" y="0"/>
    </p:cViewPr>
  </p:notesTextViewPr>
  <p:sorterViewPr>
    <p:cViewPr varScale="1">
      <p:scale>
        <a:sx n="100" d="100"/>
        <a:sy n="100" d="100"/>
      </p:scale>
      <p:origin x="0" y="-63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9"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61" Type="http://schemas.openxmlformats.org/officeDocument/2006/relationships/font" Target="fonts/font9.fntdata"/><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14F0ED-E1AB-410C-8EB7-DC9D8C0BC03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17DC220-E97F-4EDA-81B5-D71FC836D616}">
      <dgm:prSet/>
      <dgm:spPr/>
      <dgm:t>
        <a:bodyPr/>
        <a:lstStyle/>
        <a:p>
          <a:r>
            <a:rPr lang="en-US" dirty="0"/>
            <a:t>#1</a:t>
          </a:r>
        </a:p>
        <a:p>
          <a:r>
            <a:rPr lang="en-US" dirty="0"/>
            <a:t>Teaching and Assessing for Learning	</a:t>
          </a:r>
        </a:p>
      </dgm:t>
    </dgm:pt>
    <dgm:pt modelId="{E7D9D46B-7B0C-4A64-AA6A-6421490367BD}" type="parTrans" cxnId="{68747464-B957-49ED-A4D3-812936CB2389}">
      <dgm:prSet/>
      <dgm:spPr/>
      <dgm:t>
        <a:bodyPr/>
        <a:lstStyle/>
        <a:p>
          <a:endParaRPr lang="en-US"/>
        </a:p>
      </dgm:t>
    </dgm:pt>
    <dgm:pt modelId="{9E25E2CD-7B05-43AC-800C-EFB6A56829B5}" type="sibTrans" cxnId="{68747464-B957-49ED-A4D3-812936CB2389}">
      <dgm:prSet/>
      <dgm:spPr/>
      <dgm:t>
        <a:bodyPr/>
        <a:lstStyle/>
        <a:p>
          <a:endParaRPr lang="en-US"/>
        </a:p>
      </dgm:t>
    </dgm:pt>
    <dgm:pt modelId="{3DD34EFF-59BE-419E-BD7F-F7A7FC7D84AC}">
      <dgm:prSet/>
      <dgm:spPr/>
      <dgm:t>
        <a:bodyPr/>
        <a:lstStyle/>
        <a:p>
          <a:r>
            <a:rPr lang="en-US" dirty="0"/>
            <a:t>#2</a:t>
          </a:r>
        </a:p>
        <a:p>
          <a:r>
            <a:rPr lang="en-US" dirty="0"/>
            <a:t>Economic and Workforce Development</a:t>
          </a:r>
        </a:p>
      </dgm:t>
    </dgm:pt>
    <dgm:pt modelId="{330786E7-3046-42D9-9B8F-C26A293F9CC8}" type="parTrans" cxnId="{839CA1A4-CB00-400E-AB1C-795DFF00A398}">
      <dgm:prSet/>
      <dgm:spPr/>
      <dgm:t>
        <a:bodyPr/>
        <a:lstStyle/>
        <a:p>
          <a:endParaRPr lang="en-US"/>
        </a:p>
      </dgm:t>
    </dgm:pt>
    <dgm:pt modelId="{96BA47C9-E0D5-4F4A-82D2-3A07B28E23A7}" type="sibTrans" cxnId="{839CA1A4-CB00-400E-AB1C-795DFF00A398}">
      <dgm:prSet/>
      <dgm:spPr/>
      <dgm:t>
        <a:bodyPr/>
        <a:lstStyle/>
        <a:p>
          <a:endParaRPr lang="en-US"/>
        </a:p>
      </dgm:t>
    </dgm:pt>
    <dgm:pt modelId="{88FBC3D7-C61F-480C-AF21-AD89DA4267AD}">
      <dgm:prSet/>
      <dgm:spPr/>
      <dgm:t>
        <a:bodyPr/>
        <a:lstStyle/>
        <a:p>
          <a:r>
            <a:rPr lang="en-US" dirty="0"/>
            <a:t>#3</a:t>
          </a:r>
        </a:p>
        <a:p>
          <a:r>
            <a:rPr lang="en-US" dirty="0"/>
            <a:t>Strategic Planning and Sustainability</a:t>
          </a:r>
        </a:p>
      </dgm:t>
    </dgm:pt>
    <dgm:pt modelId="{8D58301F-20C8-48E4-8948-486EAF5059DD}" type="parTrans" cxnId="{B22B70F3-67E3-43CA-AD4B-2EC44CA0623C}">
      <dgm:prSet/>
      <dgm:spPr/>
      <dgm:t>
        <a:bodyPr/>
        <a:lstStyle/>
        <a:p>
          <a:endParaRPr lang="en-US"/>
        </a:p>
      </dgm:t>
    </dgm:pt>
    <dgm:pt modelId="{1E6D18D7-DA35-4203-8A70-6C5CEA25C75B}" type="sibTrans" cxnId="{B22B70F3-67E3-43CA-AD4B-2EC44CA0623C}">
      <dgm:prSet/>
      <dgm:spPr/>
      <dgm:t>
        <a:bodyPr/>
        <a:lstStyle/>
        <a:p>
          <a:endParaRPr lang="en-US"/>
        </a:p>
      </dgm:t>
    </dgm:pt>
    <dgm:pt modelId="{492E938C-11A2-4F3A-8F1C-99C84C5B1048}">
      <dgm:prSet/>
      <dgm:spPr/>
      <dgm:t>
        <a:bodyPr/>
        <a:lstStyle/>
        <a:p>
          <a:r>
            <a:rPr lang="en-US" dirty="0"/>
            <a:t>#4</a:t>
          </a:r>
        </a:p>
        <a:p>
          <a:r>
            <a:rPr lang="en-US" dirty="0"/>
            <a:t>Governance and Leadership</a:t>
          </a:r>
        </a:p>
      </dgm:t>
    </dgm:pt>
    <dgm:pt modelId="{86EB6EDC-403A-4779-9B40-30B01192CBE2}" type="parTrans" cxnId="{F443EBC3-51D1-4822-9DB6-8104B35502DA}">
      <dgm:prSet/>
      <dgm:spPr/>
      <dgm:t>
        <a:bodyPr/>
        <a:lstStyle/>
        <a:p>
          <a:endParaRPr lang="en-US"/>
        </a:p>
      </dgm:t>
    </dgm:pt>
    <dgm:pt modelId="{7402FF4E-24C6-437B-AA93-0F8833A2C4BB}" type="sibTrans" cxnId="{F443EBC3-51D1-4822-9DB6-8104B35502DA}">
      <dgm:prSet/>
      <dgm:spPr/>
      <dgm:t>
        <a:bodyPr/>
        <a:lstStyle/>
        <a:p>
          <a:endParaRPr lang="en-US"/>
        </a:p>
      </dgm:t>
    </dgm:pt>
    <dgm:pt modelId="{78726636-04FF-46BD-AA10-879977726CF7}" type="pres">
      <dgm:prSet presAssocID="{7714F0ED-E1AB-410C-8EB7-DC9D8C0BC038}" presName="vert0" presStyleCnt="0">
        <dgm:presLayoutVars>
          <dgm:dir/>
          <dgm:animOne val="branch"/>
          <dgm:animLvl val="lvl"/>
        </dgm:presLayoutVars>
      </dgm:prSet>
      <dgm:spPr/>
    </dgm:pt>
    <dgm:pt modelId="{CEB0600B-451A-42DB-AB85-D5D76A97F59C}" type="pres">
      <dgm:prSet presAssocID="{B17DC220-E97F-4EDA-81B5-D71FC836D616}" presName="thickLine" presStyleLbl="alignNode1" presStyleIdx="0" presStyleCnt="4"/>
      <dgm:spPr/>
    </dgm:pt>
    <dgm:pt modelId="{AB38C534-D205-4910-B50F-17744B576279}" type="pres">
      <dgm:prSet presAssocID="{B17DC220-E97F-4EDA-81B5-D71FC836D616}" presName="horz1" presStyleCnt="0"/>
      <dgm:spPr/>
    </dgm:pt>
    <dgm:pt modelId="{F3D888D0-BBE0-436D-9054-14A09A06DBEB}" type="pres">
      <dgm:prSet presAssocID="{B17DC220-E97F-4EDA-81B5-D71FC836D616}" presName="tx1" presStyleLbl="revTx" presStyleIdx="0" presStyleCnt="4"/>
      <dgm:spPr/>
    </dgm:pt>
    <dgm:pt modelId="{3EF28433-9370-491E-8A6E-991313D196E5}" type="pres">
      <dgm:prSet presAssocID="{B17DC220-E97F-4EDA-81B5-D71FC836D616}" presName="vert1" presStyleCnt="0"/>
      <dgm:spPr/>
    </dgm:pt>
    <dgm:pt modelId="{ED9F9C8F-4E0F-4EB9-A1E7-F72757CE5B4B}" type="pres">
      <dgm:prSet presAssocID="{3DD34EFF-59BE-419E-BD7F-F7A7FC7D84AC}" presName="thickLine" presStyleLbl="alignNode1" presStyleIdx="1" presStyleCnt="4"/>
      <dgm:spPr/>
    </dgm:pt>
    <dgm:pt modelId="{5FEE5002-0AF9-46ED-8D19-B05F90D40D3D}" type="pres">
      <dgm:prSet presAssocID="{3DD34EFF-59BE-419E-BD7F-F7A7FC7D84AC}" presName="horz1" presStyleCnt="0"/>
      <dgm:spPr/>
    </dgm:pt>
    <dgm:pt modelId="{CEFDF714-5071-419D-A57A-13F2B82F09BA}" type="pres">
      <dgm:prSet presAssocID="{3DD34EFF-59BE-419E-BD7F-F7A7FC7D84AC}" presName="tx1" presStyleLbl="revTx" presStyleIdx="1" presStyleCnt="4"/>
      <dgm:spPr/>
    </dgm:pt>
    <dgm:pt modelId="{ABD2AC7D-EB6A-4298-A2B9-33009FE95BBD}" type="pres">
      <dgm:prSet presAssocID="{3DD34EFF-59BE-419E-BD7F-F7A7FC7D84AC}" presName="vert1" presStyleCnt="0"/>
      <dgm:spPr/>
    </dgm:pt>
    <dgm:pt modelId="{6B4E9D7A-1172-4CEA-B3C2-D6C1664DF6CF}" type="pres">
      <dgm:prSet presAssocID="{88FBC3D7-C61F-480C-AF21-AD89DA4267AD}" presName="thickLine" presStyleLbl="alignNode1" presStyleIdx="2" presStyleCnt="4"/>
      <dgm:spPr/>
    </dgm:pt>
    <dgm:pt modelId="{605C1815-D085-4FE6-8824-9690E65DD001}" type="pres">
      <dgm:prSet presAssocID="{88FBC3D7-C61F-480C-AF21-AD89DA4267AD}" presName="horz1" presStyleCnt="0"/>
      <dgm:spPr/>
    </dgm:pt>
    <dgm:pt modelId="{D1926799-09B6-41B4-9EFE-F48157025387}" type="pres">
      <dgm:prSet presAssocID="{88FBC3D7-C61F-480C-AF21-AD89DA4267AD}" presName="tx1" presStyleLbl="revTx" presStyleIdx="2" presStyleCnt="4"/>
      <dgm:spPr/>
    </dgm:pt>
    <dgm:pt modelId="{17946F08-53B4-4408-8468-C1EC84408D19}" type="pres">
      <dgm:prSet presAssocID="{88FBC3D7-C61F-480C-AF21-AD89DA4267AD}" presName="vert1" presStyleCnt="0"/>
      <dgm:spPr/>
    </dgm:pt>
    <dgm:pt modelId="{67EF20D0-44F6-40FB-AEAB-24A765B1AF5A}" type="pres">
      <dgm:prSet presAssocID="{492E938C-11A2-4F3A-8F1C-99C84C5B1048}" presName="thickLine" presStyleLbl="alignNode1" presStyleIdx="3" presStyleCnt="4"/>
      <dgm:spPr/>
    </dgm:pt>
    <dgm:pt modelId="{C2A57B0E-2852-4DC6-9BA7-A9C378252391}" type="pres">
      <dgm:prSet presAssocID="{492E938C-11A2-4F3A-8F1C-99C84C5B1048}" presName="horz1" presStyleCnt="0"/>
      <dgm:spPr/>
    </dgm:pt>
    <dgm:pt modelId="{41493777-3708-497C-AAEF-C88837361541}" type="pres">
      <dgm:prSet presAssocID="{492E938C-11A2-4F3A-8F1C-99C84C5B1048}" presName="tx1" presStyleLbl="revTx" presStyleIdx="3" presStyleCnt="4"/>
      <dgm:spPr/>
    </dgm:pt>
    <dgm:pt modelId="{84335E60-501A-4484-A3D4-4CA25D2B5556}" type="pres">
      <dgm:prSet presAssocID="{492E938C-11A2-4F3A-8F1C-99C84C5B1048}" presName="vert1" presStyleCnt="0"/>
      <dgm:spPr/>
    </dgm:pt>
  </dgm:ptLst>
  <dgm:cxnLst>
    <dgm:cxn modelId="{68747464-B957-49ED-A4D3-812936CB2389}" srcId="{7714F0ED-E1AB-410C-8EB7-DC9D8C0BC038}" destId="{B17DC220-E97F-4EDA-81B5-D71FC836D616}" srcOrd="0" destOrd="0" parTransId="{E7D9D46B-7B0C-4A64-AA6A-6421490367BD}" sibTransId="{9E25E2CD-7B05-43AC-800C-EFB6A56829B5}"/>
    <dgm:cxn modelId="{839CA1A4-CB00-400E-AB1C-795DFF00A398}" srcId="{7714F0ED-E1AB-410C-8EB7-DC9D8C0BC038}" destId="{3DD34EFF-59BE-419E-BD7F-F7A7FC7D84AC}" srcOrd="1" destOrd="0" parTransId="{330786E7-3046-42D9-9B8F-C26A293F9CC8}" sibTransId="{96BA47C9-E0D5-4F4A-82D2-3A07B28E23A7}"/>
    <dgm:cxn modelId="{A6D68EBA-6930-449E-8976-7F96E7561193}" type="presOf" srcId="{7714F0ED-E1AB-410C-8EB7-DC9D8C0BC038}" destId="{78726636-04FF-46BD-AA10-879977726CF7}" srcOrd="0" destOrd="0" presId="urn:microsoft.com/office/officeart/2008/layout/LinedList"/>
    <dgm:cxn modelId="{F443EBC3-51D1-4822-9DB6-8104B35502DA}" srcId="{7714F0ED-E1AB-410C-8EB7-DC9D8C0BC038}" destId="{492E938C-11A2-4F3A-8F1C-99C84C5B1048}" srcOrd="3" destOrd="0" parTransId="{86EB6EDC-403A-4779-9B40-30B01192CBE2}" sibTransId="{7402FF4E-24C6-437B-AA93-0F8833A2C4BB}"/>
    <dgm:cxn modelId="{6605EFD0-BD77-4B0A-BB9C-26AC5E5751DA}" type="presOf" srcId="{B17DC220-E97F-4EDA-81B5-D71FC836D616}" destId="{F3D888D0-BBE0-436D-9054-14A09A06DBEB}" srcOrd="0" destOrd="0" presId="urn:microsoft.com/office/officeart/2008/layout/LinedList"/>
    <dgm:cxn modelId="{647708E4-8CFF-40A3-B98D-89552E204ABB}" type="presOf" srcId="{88FBC3D7-C61F-480C-AF21-AD89DA4267AD}" destId="{D1926799-09B6-41B4-9EFE-F48157025387}" srcOrd="0" destOrd="0" presId="urn:microsoft.com/office/officeart/2008/layout/LinedList"/>
    <dgm:cxn modelId="{BF1861E6-DE47-437F-8BCE-15419B52636E}" type="presOf" srcId="{3DD34EFF-59BE-419E-BD7F-F7A7FC7D84AC}" destId="{CEFDF714-5071-419D-A57A-13F2B82F09BA}" srcOrd="0" destOrd="0" presId="urn:microsoft.com/office/officeart/2008/layout/LinedList"/>
    <dgm:cxn modelId="{B22B70F3-67E3-43CA-AD4B-2EC44CA0623C}" srcId="{7714F0ED-E1AB-410C-8EB7-DC9D8C0BC038}" destId="{88FBC3D7-C61F-480C-AF21-AD89DA4267AD}" srcOrd="2" destOrd="0" parTransId="{8D58301F-20C8-48E4-8948-486EAF5059DD}" sibTransId="{1E6D18D7-DA35-4203-8A70-6C5CEA25C75B}"/>
    <dgm:cxn modelId="{4AE42FF7-8F3C-4744-B841-3E614C85A8DC}" type="presOf" srcId="{492E938C-11A2-4F3A-8F1C-99C84C5B1048}" destId="{41493777-3708-497C-AAEF-C88837361541}" srcOrd="0" destOrd="0" presId="urn:microsoft.com/office/officeart/2008/layout/LinedList"/>
    <dgm:cxn modelId="{BA4870B9-E4DC-4EBE-886F-F207A80F73F6}" type="presParOf" srcId="{78726636-04FF-46BD-AA10-879977726CF7}" destId="{CEB0600B-451A-42DB-AB85-D5D76A97F59C}" srcOrd="0" destOrd="0" presId="urn:microsoft.com/office/officeart/2008/layout/LinedList"/>
    <dgm:cxn modelId="{0C86F89A-5533-40CB-ABE9-5A9D4F2EEFD1}" type="presParOf" srcId="{78726636-04FF-46BD-AA10-879977726CF7}" destId="{AB38C534-D205-4910-B50F-17744B576279}" srcOrd="1" destOrd="0" presId="urn:microsoft.com/office/officeart/2008/layout/LinedList"/>
    <dgm:cxn modelId="{F0CE32F4-F36E-46DD-AA16-DFE147BC658E}" type="presParOf" srcId="{AB38C534-D205-4910-B50F-17744B576279}" destId="{F3D888D0-BBE0-436D-9054-14A09A06DBEB}" srcOrd="0" destOrd="0" presId="urn:microsoft.com/office/officeart/2008/layout/LinedList"/>
    <dgm:cxn modelId="{A2F5960E-F760-40B2-9129-57C700DB9D17}" type="presParOf" srcId="{AB38C534-D205-4910-B50F-17744B576279}" destId="{3EF28433-9370-491E-8A6E-991313D196E5}" srcOrd="1" destOrd="0" presId="urn:microsoft.com/office/officeart/2008/layout/LinedList"/>
    <dgm:cxn modelId="{3EC97FF0-4A8F-44E1-B95C-EF236D1C9E75}" type="presParOf" srcId="{78726636-04FF-46BD-AA10-879977726CF7}" destId="{ED9F9C8F-4E0F-4EB9-A1E7-F72757CE5B4B}" srcOrd="2" destOrd="0" presId="urn:microsoft.com/office/officeart/2008/layout/LinedList"/>
    <dgm:cxn modelId="{F8EEBAAA-BFD5-4FD5-BB67-C9D893BA2B30}" type="presParOf" srcId="{78726636-04FF-46BD-AA10-879977726CF7}" destId="{5FEE5002-0AF9-46ED-8D19-B05F90D40D3D}" srcOrd="3" destOrd="0" presId="urn:microsoft.com/office/officeart/2008/layout/LinedList"/>
    <dgm:cxn modelId="{9DE8970A-ED1B-4223-888B-1046E85A9942}" type="presParOf" srcId="{5FEE5002-0AF9-46ED-8D19-B05F90D40D3D}" destId="{CEFDF714-5071-419D-A57A-13F2B82F09BA}" srcOrd="0" destOrd="0" presId="urn:microsoft.com/office/officeart/2008/layout/LinedList"/>
    <dgm:cxn modelId="{532B1C6E-77BE-4543-B669-685BFB4B4F4D}" type="presParOf" srcId="{5FEE5002-0AF9-46ED-8D19-B05F90D40D3D}" destId="{ABD2AC7D-EB6A-4298-A2B9-33009FE95BBD}" srcOrd="1" destOrd="0" presId="urn:microsoft.com/office/officeart/2008/layout/LinedList"/>
    <dgm:cxn modelId="{BD2F58B2-FED0-49E4-8479-690F95D4655D}" type="presParOf" srcId="{78726636-04FF-46BD-AA10-879977726CF7}" destId="{6B4E9D7A-1172-4CEA-B3C2-D6C1664DF6CF}" srcOrd="4" destOrd="0" presId="urn:microsoft.com/office/officeart/2008/layout/LinedList"/>
    <dgm:cxn modelId="{2B2F670A-03BF-4F84-A6C3-D90CFCF85A00}" type="presParOf" srcId="{78726636-04FF-46BD-AA10-879977726CF7}" destId="{605C1815-D085-4FE6-8824-9690E65DD001}" srcOrd="5" destOrd="0" presId="urn:microsoft.com/office/officeart/2008/layout/LinedList"/>
    <dgm:cxn modelId="{2C84B781-0853-458A-8B2F-77CB26606C2C}" type="presParOf" srcId="{605C1815-D085-4FE6-8824-9690E65DD001}" destId="{D1926799-09B6-41B4-9EFE-F48157025387}" srcOrd="0" destOrd="0" presId="urn:microsoft.com/office/officeart/2008/layout/LinedList"/>
    <dgm:cxn modelId="{20B78D83-956E-4B18-9208-9CB1617E4EC9}" type="presParOf" srcId="{605C1815-D085-4FE6-8824-9690E65DD001}" destId="{17946F08-53B4-4408-8468-C1EC84408D19}" srcOrd="1" destOrd="0" presId="urn:microsoft.com/office/officeart/2008/layout/LinedList"/>
    <dgm:cxn modelId="{45AAFD0C-22CD-4E22-BAB3-30D1BCB7E53A}" type="presParOf" srcId="{78726636-04FF-46BD-AA10-879977726CF7}" destId="{67EF20D0-44F6-40FB-AEAB-24A765B1AF5A}" srcOrd="6" destOrd="0" presId="urn:microsoft.com/office/officeart/2008/layout/LinedList"/>
    <dgm:cxn modelId="{FF0EE8F3-8B7D-426F-BF98-8FF8D4246108}" type="presParOf" srcId="{78726636-04FF-46BD-AA10-879977726CF7}" destId="{C2A57B0E-2852-4DC6-9BA7-A9C378252391}" srcOrd="7" destOrd="0" presId="urn:microsoft.com/office/officeart/2008/layout/LinedList"/>
    <dgm:cxn modelId="{6F94CB0C-7772-4738-AA29-89472F178B9C}" type="presParOf" srcId="{C2A57B0E-2852-4DC6-9BA7-A9C378252391}" destId="{41493777-3708-497C-AAEF-C88837361541}" srcOrd="0" destOrd="0" presId="urn:microsoft.com/office/officeart/2008/layout/LinedList"/>
    <dgm:cxn modelId="{E5D87859-EC87-4743-8E73-56B298427FF8}" type="presParOf" srcId="{C2A57B0E-2852-4DC6-9BA7-A9C378252391}" destId="{84335E60-501A-4484-A3D4-4CA25D2B555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948E97-19B5-4763-A989-3F41F8CAC186}"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2BDA3A45-D026-4474-BFCF-E93BD89FFD28}">
      <dgm:prSet/>
      <dgm:spPr/>
      <dgm:t>
        <a:bodyPr/>
        <a:lstStyle/>
        <a:p>
          <a:r>
            <a:rPr lang="en-US"/>
            <a:t>How are you involved in the development of the GCCA? </a:t>
          </a:r>
        </a:p>
      </dgm:t>
    </dgm:pt>
    <dgm:pt modelId="{F61CD772-B6A3-4D2F-8D13-2D1D4E397CB9}" type="parTrans" cxnId="{C60AF69E-A3F6-419E-9E94-8FA6044FC3D1}">
      <dgm:prSet/>
      <dgm:spPr/>
      <dgm:t>
        <a:bodyPr/>
        <a:lstStyle/>
        <a:p>
          <a:endParaRPr lang="en-US"/>
        </a:p>
      </dgm:t>
    </dgm:pt>
    <dgm:pt modelId="{FA206F63-78A7-41DC-98A5-0A54F208A662}" type="sibTrans" cxnId="{C60AF69E-A3F6-419E-9E94-8FA6044FC3D1}">
      <dgm:prSet/>
      <dgm:spPr/>
      <dgm:t>
        <a:bodyPr/>
        <a:lstStyle/>
        <a:p>
          <a:endParaRPr lang="en-US"/>
        </a:p>
      </dgm:t>
    </dgm:pt>
    <dgm:pt modelId="{AD67760F-9C7B-4D80-841D-BE3483AB63B4}">
      <dgm:prSet/>
      <dgm:spPr/>
      <dgm:t>
        <a:bodyPr/>
        <a:lstStyle/>
        <a:p>
          <a:r>
            <a:rPr lang="en-US"/>
            <a:t>Do you feel the GCCA serves a role in economic development? </a:t>
          </a:r>
        </a:p>
      </dgm:t>
    </dgm:pt>
    <dgm:pt modelId="{1DD38FD3-B791-4AB5-9C4B-CA109472818E}" type="parTrans" cxnId="{9F5CFEFF-5E08-46F5-9618-779A87FBF613}">
      <dgm:prSet/>
      <dgm:spPr/>
      <dgm:t>
        <a:bodyPr/>
        <a:lstStyle/>
        <a:p>
          <a:endParaRPr lang="en-US"/>
        </a:p>
      </dgm:t>
    </dgm:pt>
    <dgm:pt modelId="{F8F317C0-F004-4719-A8F4-ED8D78970AF3}" type="sibTrans" cxnId="{9F5CFEFF-5E08-46F5-9618-779A87FBF613}">
      <dgm:prSet/>
      <dgm:spPr/>
      <dgm:t>
        <a:bodyPr/>
        <a:lstStyle/>
        <a:p>
          <a:endParaRPr lang="en-US"/>
        </a:p>
      </dgm:t>
    </dgm:pt>
    <dgm:pt modelId="{1DD55F9D-645E-4865-81C2-250C510B3B02}">
      <dgm:prSet/>
      <dgm:spPr/>
      <dgm:t>
        <a:bodyPr/>
        <a:lstStyle/>
        <a:p>
          <a:r>
            <a:rPr lang="en-US"/>
            <a:t>Describe how your business/industry, organization has a presence in the GCCA. </a:t>
          </a:r>
        </a:p>
      </dgm:t>
    </dgm:pt>
    <dgm:pt modelId="{F033D634-0F94-4CD3-9044-FBF887230687}" type="parTrans" cxnId="{FD2B9D8E-1997-4629-B442-F9F4509C580E}">
      <dgm:prSet/>
      <dgm:spPr/>
      <dgm:t>
        <a:bodyPr/>
        <a:lstStyle/>
        <a:p>
          <a:endParaRPr lang="en-US"/>
        </a:p>
      </dgm:t>
    </dgm:pt>
    <dgm:pt modelId="{AC0CEE5D-7FEE-42E1-B413-F7C670A779F4}" type="sibTrans" cxnId="{FD2B9D8E-1997-4629-B442-F9F4509C580E}">
      <dgm:prSet/>
      <dgm:spPr/>
      <dgm:t>
        <a:bodyPr/>
        <a:lstStyle/>
        <a:p>
          <a:endParaRPr lang="en-US"/>
        </a:p>
      </dgm:t>
    </dgm:pt>
    <dgm:pt modelId="{2319B620-E6F2-46F1-B876-AF75B5A2534C}">
      <dgm:prSet/>
      <dgm:spPr/>
      <dgm:t>
        <a:bodyPr/>
        <a:lstStyle/>
        <a:p>
          <a:r>
            <a:rPr lang="en-US"/>
            <a:t>Are the students you hire prepared for the work force? Do they have needed soft skills/work ethics? </a:t>
          </a:r>
        </a:p>
      </dgm:t>
    </dgm:pt>
    <dgm:pt modelId="{2344FC16-5E4B-402B-A22B-6A288824DFC1}" type="parTrans" cxnId="{4582ADBF-4654-4BE2-B548-1958305E4D09}">
      <dgm:prSet/>
      <dgm:spPr/>
      <dgm:t>
        <a:bodyPr/>
        <a:lstStyle/>
        <a:p>
          <a:endParaRPr lang="en-US"/>
        </a:p>
      </dgm:t>
    </dgm:pt>
    <dgm:pt modelId="{4A92D854-B07B-447A-B764-6C8084F33E02}" type="sibTrans" cxnId="{4582ADBF-4654-4BE2-B548-1958305E4D09}">
      <dgm:prSet/>
      <dgm:spPr/>
      <dgm:t>
        <a:bodyPr/>
        <a:lstStyle/>
        <a:p>
          <a:endParaRPr lang="en-US"/>
        </a:p>
      </dgm:t>
    </dgm:pt>
    <dgm:pt modelId="{7DB2DEE7-E9B2-4EDD-9A9B-BDF09177F788}">
      <dgm:prSet/>
      <dgm:spPr/>
      <dgm:t>
        <a:bodyPr/>
        <a:lstStyle/>
        <a:p>
          <a:r>
            <a:rPr lang="en-US"/>
            <a:t>Describe The collaboration between the GCCA and business and industry to develop work-based learning opportunities for students, faculty and staff. </a:t>
          </a:r>
        </a:p>
      </dgm:t>
    </dgm:pt>
    <dgm:pt modelId="{61545DD1-C4A4-460C-8582-24F80A196379}" type="parTrans" cxnId="{3297E734-0704-4825-A044-CC5BA2EFA2F5}">
      <dgm:prSet/>
      <dgm:spPr/>
      <dgm:t>
        <a:bodyPr/>
        <a:lstStyle/>
        <a:p>
          <a:endParaRPr lang="en-US"/>
        </a:p>
      </dgm:t>
    </dgm:pt>
    <dgm:pt modelId="{51C33203-8E3C-426A-8C46-E1761646459C}" type="sibTrans" cxnId="{3297E734-0704-4825-A044-CC5BA2EFA2F5}">
      <dgm:prSet/>
      <dgm:spPr/>
      <dgm:t>
        <a:bodyPr/>
        <a:lstStyle/>
        <a:p>
          <a:endParaRPr lang="en-US"/>
        </a:p>
      </dgm:t>
    </dgm:pt>
    <dgm:pt modelId="{8717AE4A-9E77-4166-B849-AD30568301E6}">
      <dgm:prSet/>
      <dgm:spPr/>
      <dgm:t>
        <a:bodyPr/>
        <a:lstStyle/>
        <a:p>
          <a:r>
            <a:rPr lang="en-US"/>
            <a:t>What are your local workforce development needs? And, how does the GCCA contribute to meeting those needs</a:t>
          </a:r>
        </a:p>
      </dgm:t>
    </dgm:pt>
    <dgm:pt modelId="{6955EBBD-F5E2-4329-914A-2DC3AB80D8F4}" type="parTrans" cxnId="{137CA3EE-48B7-4D4B-B221-EBEB766DDD6A}">
      <dgm:prSet/>
      <dgm:spPr/>
      <dgm:t>
        <a:bodyPr/>
        <a:lstStyle/>
        <a:p>
          <a:endParaRPr lang="en-US"/>
        </a:p>
      </dgm:t>
    </dgm:pt>
    <dgm:pt modelId="{E6889DFC-0CCE-409B-ABBF-8AFB54B7638D}" type="sibTrans" cxnId="{137CA3EE-48B7-4D4B-B221-EBEB766DDD6A}">
      <dgm:prSet/>
      <dgm:spPr/>
      <dgm:t>
        <a:bodyPr/>
        <a:lstStyle/>
        <a:p>
          <a:endParaRPr lang="en-US"/>
        </a:p>
      </dgm:t>
    </dgm:pt>
    <dgm:pt modelId="{52A341A5-A036-436A-865D-4928D1D7EE26}" type="pres">
      <dgm:prSet presAssocID="{2B948E97-19B5-4763-A989-3F41F8CAC186}" presName="vert0" presStyleCnt="0">
        <dgm:presLayoutVars>
          <dgm:dir/>
          <dgm:animOne val="branch"/>
          <dgm:animLvl val="lvl"/>
        </dgm:presLayoutVars>
      </dgm:prSet>
      <dgm:spPr/>
    </dgm:pt>
    <dgm:pt modelId="{F3B0424E-9624-4FE1-AD22-86541B61802B}" type="pres">
      <dgm:prSet presAssocID="{2BDA3A45-D026-4474-BFCF-E93BD89FFD28}" presName="thickLine" presStyleLbl="alignNode1" presStyleIdx="0" presStyleCnt="6"/>
      <dgm:spPr/>
    </dgm:pt>
    <dgm:pt modelId="{5988E8A2-3833-4E46-84FA-4DCDAB7FF9E8}" type="pres">
      <dgm:prSet presAssocID="{2BDA3A45-D026-4474-BFCF-E93BD89FFD28}" presName="horz1" presStyleCnt="0"/>
      <dgm:spPr/>
    </dgm:pt>
    <dgm:pt modelId="{E0D75731-B5E2-4DB9-8851-7B3BD635CB25}" type="pres">
      <dgm:prSet presAssocID="{2BDA3A45-D026-4474-BFCF-E93BD89FFD28}" presName="tx1" presStyleLbl="revTx" presStyleIdx="0" presStyleCnt="6"/>
      <dgm:spPr/>
    </dgm:pt>
    <dgm:pt modelId="{297ADBAC-018C-4E8E-A7B7-F8537C9B9D45}" type="pres">
      <dgm:prSet presAssocID="{2BDA3A45-D026-4474-BFCF-E93BD89FFD28}" presName="vert1" presStyleCnt="0"/>
      <dgm:spPr/>
    </dgm:pt>
    <dgm:pt modelId="{E51943AC-8CAC-47BE-8E60-B951F19B1528}" type="pres">
      <dgm:prSet presAssocID="{AD67760F-9C7B-4D80-841D-BE3483AB63B4}" presName="thickLine" presStyleLbl="alignNode1" presStyleIdx="1" presStyleCnt="6"/>
      <dgm:spPr/>
    </dgm:pt>
    <dgm:pt modelId="{9173EAD4-5D8E-4EBB-BB74-444FA7BF55B7}" type="pres">
      <dgm:prSet presAssocID="{AD67760F-9C7B-4D80-841D-BE3483AB63B4}" presName="horz1" presStyleCnt="0"/>
      <dgm:spPr/>
    </dgm:pt>
    <dgm:pt modelId="{6AED7250-C662-4440-8969-E40631ECF7FE}" type="pres">
      <dgm:prSet presAssocID="{AD67760F-9C7B-4D80-841D-BE3483AB63B4}" presName="tx1" presStyleLbl="revTx" presStyleIdx="1" presStyleCnt="6"/>
      <dgm:spPr/>
    </dgm:pt>
    <dgm:pt modelId="{E13FC9FF-03AF-4129-9DDE-343A74227CF9}" type="pres">
      <dgm:prSet presAssocID="{AD67760F-9C7B-4D80-841D-BE3483AB63B4}" presName="vert1" presStyleCnt="0"/>
      <dgm:spPr/>
    </dgm:pt>
    <dgm:pt modelId="{FBE36F78-CC51-4CC1-8606-70FC7EB96106}" type="pres">
      <dgm:prSet presAssocID="{1DD55F9D-645E-4865-81C2-250C510B3B02}" presName="thickLine" presStyleLbl="alignNode1" presStyleIdx="2" presStyleCnt="6"/>
      <dgm:spPr/>
    </dgm:pt>
    <dgm:pt modelId="{EE839EAC-9371-4EED-85D3-298736122062}" type="pres">
      <dgm:prSet presAssocID="{1DD55F9D-645E-4865-81C2-250C510B3B02}" presName="horz1" presStyleCnt="0"/>
      <dgm:spPr/>
    </dgm:pt>
    <dgm:pt modelId="{ACD8A462-A692-411D-A024-A7F68F1DB9D4}" type="pres">
      <dgm:prSet presAssocID="{1DD55F9D-645E-4865-81C2-250C510B3B02}" presName="tx1" presStyleLbl="revTx" presStyleIdx="2" presStyleCnt="6"/>
      <dgm:spPr/>
    </dgm:pt>
    <dgm:pt modelId="{95A5C7CA-8B9A-4924-828D-A7AB669578D2}" type="pres">
      <dgm:prSet presAssocID="{1DD55F9D-645E-4865-81C2-250C510B3B02}" presName="vert1" presStyleCnt="0"/>
      <dgm:spPr/>
    </dgm:pt>
    <dgm:pt modelId="{342CDFE5-0868-4737-A7F6-73D63EF19975}" type="pres">
      <dgm:prSet presAssocID="{2319B620-E6F2-46F1-B876-AF75B5A2534C}" presName="thickLine" presStyleLbl="alignNode1" presStyleIdx="3" presStyleCnt="6"/>
      <dgm:spPr/>
    </dgm:pt>
    <dgm:pt modelId="{9EDC569C-CA02-4386-849F-9AF67B280075}" type="pres">
      <dgm:prSet presAssocID="{2319B620-E6F2-46F1-B876-AF75B5A2534C}" presName="horz1" presStyleCnt="0"/>
      <dgm:spPr/>
    </dgm:pt>
    <dgm:pt modelId="{226B028C-EEAE-46F5-A540-5DF9B0A0B09E}" type="pres">
      <dgm:prSet presAssocID="{2319B620-E6F2-46F1-B876-AF75B5A2534C}" presName="tx1" presStyleLbl="revTx" presStyleIdx="3" presStyleCnt="6"/>
      <dgm:spPr/>
    </dgm:pt>
    <dgm:pt modelId="{BF23444C-3FA0-4906-BC27-EFFE8BAC7E52}" type="pres">
      <dgm:prSet presAssocID="{2319B620-E6F2-46F1-B876-AF75B5A2534C}" presName="vert1" presStyleCnt="0"/>
      <dgm:spPr/>
    </dgm:pt>
    <dgm:pt modelId="{2C13BE48-17CB-47F1-88B5-D5BEFD73515C}" type="pres">
      <dgm:prSet presAssocID="{7DB2DEE7-E9B2-4EDD-9A9B-BDF09177F788}" presName="thickLine" presStyleLbl="alignNode1" presStyleIdx="4" presStyleCnt="6"/>
      <dgm:spPr/>
    </dgm:pt>
    <dgm:pt modelId="{288DA37D-1AE6-46EB-A323-359E151D93A8}" type="pres">
      <dgm:prSet presAssocID="{7DB2DEE7-E9B2-4EDD-9A9B-BDF09177F788}" presName="horz1" presStyleCnt="0"/>
      <dgm:spPr/>
    </dgm:pt>
    <dgm:pt modelId="{7FB559B1-0098-4055-B0D5-0579A54F565F}" type="pres">
      <dgm:prSet presAssocID="{7DB2DEE7-E9B2-4EDD-9A9B-BDF09177F788}" presName="tx1" presStyleLbl="revTx" presStyleIdx="4" presStyleCnt="6"/>
      <dgm:spPr/>
    </dgm:pt>
    <dgm:pt modelId="{7172E4F6-8072-4257-9BB5-5355849C1203}" type="pres">
      <dgm:prSet presAssocID="{7DB2DEE7-E9B2-4EDD-9A9B-BDF09177F788}" presName="vert1" presStyleCnt="0"/>
      <dgm:spPr/>
    </dgm:pt>
    <dgm:pt modelId="{758475A4-8D32-48D0-92AD-3E02EC0991D3}" type="pres">
      <dgm:prSet presAssocID="{8717AE4A-9E77-4166-B849-AD30568301E6}" presName="thickLine" presStyleLbl="alignNode1" presStyleIdx="5" presStyleCnt="6"/>
      <dgm:spPr/>
    </dgm:pt>
    <dgm:pt modelId="{EA6B34F1-C246-4B7E-B4BD-4AA5CEF4CF5A}" type="pres">
      <dgm:prSet presAssocID="{8717AE4A-9E77-4166-B849-AD30568301E6}" presName="horz1" presStyleCnt="0"/>
      <dgm:spPr/>
    </dgm:pt>
    <dgm:pt modelId="{93A9C56B-9768-4B9A-87A2-967FF6C8F378}" type="pres">
      <dgm:prSet presAssocID="{8717AE4A-9E77-4166-B849-AD30568301E6}" presName="tx1" presStyleLbl="revTx" presStyleIdx="5" presStyleCnt="6"/>
      <dgm:spPr/>
    </dgm:pt>
    <dgm:pt modelId="{417F6BB2-2A09-4092-A75A-4624B46FCEDE}" type="pres">
      <dgm:prSet presAssocID="{8717AE4A-9E77-4166-B849-AD30568301E6}" presName="vert1" presStyleCnt="0"/>
      <dgm:spPr/>
    </dgm:pt>
  </dgm:ptLst>
  <dgm:cxnLst>
    <dgm:cxn modelId="{03613B10-2779-410B-B8AE-B8532B04A4EF}" type="presOf" srcId="{1DD55F9D-645E-4865-81C2-250C510B3B02}" destId="{ACD8A462-A692-411D-A024-A7F68F1DB9D4}" srcOrd="0" destOrd="0" presId="urn:microsoft.com/office/officeart/2008/layout/LinedList"/>
    <dgm:cxn modelId="{2CF47618-F642-41B2-AB5B-76E53466B354}" type="presOf" srcId="{2BDA3A45-D026-4474-BFCF-E93BD89FFD28}" destId="{E0D75731-B5E2-4DB9-8851-7B3BD635CB25}" srcOrd="0" destOrd="0" presId="urn:microsoft.com/office/officeart/2008/layout/LinedList"/>
    <dgm:cxn modelId="{3297E734-0704-4825-A044-CC5BA2EFA2F5}" srcId="{2B948E97-19B5-4763-A989-3F41F8CAC186}" destId="{7DB2DEE7-E9B2-4EDD-9A9B-BDF09177F788}" srcOrd="4" destOrd="0" parTransId="{61545DD1-C4A4-460C-8582-24F80A196379}" sibTransId="{51C33203-8E3C-426A-8C46-E1761646459C}"/>
    <dgm:cxn modelId="{9B889252-7533-49B5-AFDF-67C11D917884}" type="presOf" srcId="{8717AE4A-9E77-4166-B849-AD30568301E6}" destId="{93A9C56B-9768-4B9A-87A2-967FF6C8F378}" srcOrd="0" destOrd="0" presId="urn:microsoft.com/office/officeart/2008/layout/LinedList"/>
    <dgm:cxn modelId="{77C65C85-CBDF-4A06-BC6D-F8442AF97670}" type="presOf" srcId="{2B948E97-19B5-4763-A989-3F41F8CAC186}" destId="{52A341A5-A036-436A-865D-4928D1D7EE26}" srcOrd="0" destOrd="0" presId="urn:microsoft.com/office/officeart/2008/layout/LinedList"/>
    <dgm:cxn modelId="{FD2B9D8E-1997-4629-B442-F9F4509C580E}" srcId="{2B948E97-19B5-4763-A989-3F41F8CAC186}" destId="{1DD55F9D-645E-4865-81C2-250C510B3B02}" srcOrd="2" destOrd="0" parTransId="{F033D634-0F94-4CD3-9044-FBF887230687}" sibTransId="{AC0CEE5D-7FEE-42E1-B413-F7C670A779F4}"/>
    <dgm:cxn modelId="{C60AF69E-A3F6-419E-9E94-8FA6044FC3D1}" srcId="{2B948E97-19B5-4763-A989-3F41F8CAC186}" destId="{2BDA3A45-D026-4474-BFCF-E93BD89FFD28}" srcOrd="0" destOrd="0" parTransId="{F61CD772-B6A3-4D2F-8D13-2D1D4E397CB9}" sibTransId="{FA206F63-78A7-41DC-98A5-0A54F208A662}"/>
    <dgm:cxn modelId="{434A66B6-D3CE-47E8-ADA0-6C73C7E3581B}" type="presOf" srcId="{AD67760F-9C7B-4D80-841D-BE3483AB63B4}" destId="{6AED7250-C662-4440-8969-E40631ECF7FE}" srcOrd="0" destOrd="0" presId="urn:microsoft.com/office/officeart/2008/layout/LinedList"/>
    <dgm:cxn modelId="{4582ADBF-4654-4BE2-B548-1958305E4D09}" srcId="{2B948E97-19B5-4763-A989-3F41F8CAC186}" destId="{2319B620-E6F2-46F1-B876-AF75B5A2534C}" srcOrd="3" destOrd="0" parTransId="{2344FC16-5E4B-402B-A22B-6A288824DFC1}" sibTransId="{4A92D854-B07B-447A-B764-6C8084F33E02}"/>
    <dgm:cxn modelId="{1C4E68C2-A2A1-4FA9-956F-190E60149C70}" type="presOf" srcId="{7DB2DEE7-E9B2-4EDD-9A9B-BDF09177F788}" destId="{7FB559B1-0098-4055-B0D5-0579A54F565F}" srcOrd="0" destOrd="0" presId="urn:microsoft.com/office/officeart/2008/layout/LinedList"/>
    <dgm:cxn modelId="{6E1E3EC9-DA4D-4904-AC5D-71508D60A7CC}" type="presOf" srcId="{2319B620-E6F2-46F1-B876-AF75B5A2534C}" destId="{226B028C-EEAE-46F5-A540-5DF9B0A0B09E}" srcOrd="0" destOrd="0" presId="urn:microsoft.com/office/officeart/2008/layout/LinedList"/>
    <dgm:cxn modelId="{137CA3EE-48B7-4D4B-B221-EBEB766DDD6A}" srcId="{2B948E97-19B5-4763-A989-3F41F8CAC186}" destId="{8717AE4A-9E77-4166-B849-AD30568301E6}" srcOrd="5" destOrd="0" parTransId="{6955EBBD-F5E2-4329-914A-2DC3AB80D8F4}" sibTransId="{E6889DFC-0CCE-409B-ABBF-8AFB54B7638D}"/>
    <dgm:cxn modelId="{9F5CFEFF-5E08-46F5-9618-779A87FBF613}" srcId="{2B948E97-19B5-4763-A989-3F41F8CAC186}" destId="{AD67760F-9C7B-4D80-841D-BE3483AB63B4}" srcOrd="1" destOrd="0" parTransId="{1DD38FD3-B791-4AB5-9C4B-CA109472818E}" sibTransId="{F8F317C0-F004-4719-A8F4-ED8D78970AF3}"/>
    <dgm:cxn modelId="{8E9D15DD-5DFA-4A03-A1F8-6ABA61695AD1}" type="presParOf" srcId="{52A341A5-A036-436A-865D-4928D1D7EE26}" destId="{F3B0424E-9624-4FE1-AD22-86541B61802B}" srcOrd="0" destOrd="0" presId="urn:microsoft.com/office/officeart/2008/layout/LinedList"/>
    <dgm:cxn modelId="{B63628A5-DB8D-42B0-95CC-1E1A84D3BA52}" type="presParOf" srcId="{52A341A5-A036-436A-865D-4928D1D7EE26}" destId="{5988E8A2-3833-4E46-84FA-4DCDAB7FF9E8}" srcOrd="1" destOrd="0" presId="urn:microsoft.com/office/officeart/2008/layout/LinedList"/>
    <dgm:cxn modelId="{2E63C93B-56A7-4653-9FA4-8BD5FE4561FD}" type="presParOf" srcId="{5988E8A2-3833-4E46-84FA-4DCDAB7FF9E8}" destId="{E0D75731-B5E2-4DB9-8851-7B3BD635CB25}" srcOrd="0" destOrd="0" presId="urn:microsoft.com/office/officeart/2008/layout/LinedList"/>
    <dgm:cxn modelId="{1C1B562E-7B0F-453B-9753-D889203033C1}" type="presParOf" srcId="{5988E8A2-3833-4E46-84FA-4DCDAB7FF9E8}" destId="{297ADBAC-018C-4E8E-A7B7-F8537C9B9D45}" srcOrd="1" destOrd="0" presId="urn:microsoft.com/office/officeart/2008/layout/LinedList"/>
    <dgm:cxn modelId="{1C753A82-37A1-460D-9A94-D69CF0487626}" type="presParOf" srcId="{52A341A5-A036-436A-865D-4928D1D7EE26}" destId="{E51943AC-8CAC-47BE-8E60-B951F19B1528}" srcOrd="2" destOrd="0" presId="urn:microsoft.com/office/officeart/2008/layout/LinedList"/>
    <dgm:cxn modelId="{FEB4D128-6259-44C6-8EA4-0AEBD6BC32C3}" type="presParOf" srcId="{52A341A5-A036-436A-865D-4928D1D7EE26}" destId="{9173EAD4-5D8E-4EBB-BB74-444FA7BF55B7}" srcOrd="3" destOrd="0" presId="urn:microsoft.com/office/officeart/2008/layout/LinedList"/>
    <dgm:cxn modelId="{0C2EA3E5-0D4D-43DD-B8BF-645CFD532339}" type="presParOf" srcId="{9173EAD4-5D8E-4EBB-BB74-444FA7BF55B7}" destId="{6AED7250-C662-4440-8969-E40631ECF7FE}" srcOrd="0" destOrd="0" presId="urn:microsoft.com/office/officeart/2008/layout/LinedList"/>
    <dgm:cxn modelId="{D91C48A4-E95E-4797-8DF7-22B294ABA61D}" type="presParOf" srcId="{9173EAD4-5D8E-4EBB-BB74-444FA7BF55B7}" destId="{E13FC9FF-03AF-4129-9DDE-343A74227CF9}" srcOrd="1" destOrd="0" presId="urn:microsoft.com/office/officeart/2008/layout/LinedList"/>
    <dgm:cxn modelId="{11D50F71-D25B-43DE-947B-A9300110F954}" type="presParOf" srcId="{52A341A5-A036-436A-865D-4928D1D7EE26}" destId="{FBE36F78-CC51-4CC1-8606-70FC7EB96106}" srcOrd="4" destOrd="0" presId="urn:microsoft.com/office/officeart/2008/layout/LinedList"/>
    <dgm:cxn modelId="{C8274E38-70FE-43F9-B190-7B83ADFE5939}" type="presParOf" srcId="{52A341A5-A036-436A-865D-4928D1D7EE26}" destId="{EE839EAC-9371-4EED-85D3-298736122062}" srcOrd="5" destOrd="0" presId="urn:microsoft.com/office/officeart/2008/layout/LinedList"/>
    <dgm:cxn modelId="{B0BE25CF-282B-482C-B9DE-87581138D992}" type="presParOf" srcId="{EE839EAC-9371-4EED-85D3-298736122062}" destId="{ACD8A462-A692-411D-A024-A7F68F1DB9D4}" srcOrd="0" destOrd="0" presId="urn:microsoft.com/office/officeart/2008/layout/LinedList"/>
    <dgm:cxn modelId="{4102BBE9-9D4C-48B1-8DA0-A9DB68CC24B2}" type="presParOf" srcId="{EE839EAC-9371-4EED-85D3-298736122062}" destId="{95A5C7CA-8B9A-4924-828D-A7AB669578D2}" srcOrd="1" destOrd="0" presId="urn:microsoft.com/office/officeart/2008/layout/LinedList"/>
    <dgm:cxn modelId="{3E018DF8-EFF8-402B-807E-3D266C85C2D6}" type="presParOf" srcId="{52A341A5-A036-436A-865D-4928D1D7EE26}" destId="{342CDFE5-0868-4737-A7F6-73D63EF19975}" srcOrd="6" destOrd="0" presId="urn:microsoft.com/office/officeart/2008/layout/LinedList"/>
    <dgm:cxn modelId="{555F29DC-A5B9-4348-A0EA-EEC6094BFF75}" type="presParOf" srcId="{52A341A5-A036-436A-865D-4928D1D7EE26}" destId="{9EDC569C-CA02-4386-849F-9AF67B280075}" srcOrd="7" destOrd="0" presId="urn:microsoft.com/office/officeart/2008/layout/LinedList"/>
    <dgm:cxn modelId="{B7E54D7A-2E60-45E7-812A-A9DE2D3BE604}" type="presParOf" srcId="{9EDC569C-CA02-4386-849F-9AF67B280075}" destId="{226B028C-EEAE-46F5-A540-5DF9B0A0B09E}" srcOrd="0" destOrd="0" presId="urn:microsoft.com/office/officeart/2008/layout/LinedList"/>
    <dgm:cxn modelId="{629ECBAE-789E-4803-889A-5D49EE1D21FC}" type="presParOf" srcId="{9EDC569C-CA02-4386-849F-9AF67B280075}" destId="{BF23444C-3FA0-4906-BC27-EFFE8BAC7E52}" srcOrd="1" destOrd="0" presId="urn:microsoft.com/office/officeart/2008/layout/LinedList"/>
    <dgm:cxn modelId="{6B407955-0FEB-48D0-B799-3059C90A2FE5}" type="presParOf" srcId="{52A341A5-A036-436A-865D-4928D1D7EE26}" destId="{2C13BE48-17CB-47F1-88B5-D5BEFD73515C}" srcOrd="8" destOrd="0" presId="urn:microsoft.com/office/officeart/2008/layout/LinedList"/>
    <dgm:cxn modelId="{69FB4A4C-0932-4AF6-A54C-2EDC33D58578}" type="presParOf" srcId="{52A341A5-A036-436A-865D-4928D1D7EE26}" destId="{288DA37D-1AE6-46EB-A323-359E151D93A8}" srcOrd="9" destOrd="0" presId="urn:microsoft.com/office/officeart/2008/layout/LinedList"/>
    <dgm:cxn modelId="{46C96BF0-3499-4B6F-A5CB-A012E7EE476A}" type="presParOf" srcId="{288DA37D-1AE6-46EB-A323-359E151D93A8}" destId="{7FB559B1-0098-4055-B0D5-0579A54F565F}" srcOrd="0" destOrd="0" presId="urn:microsoft.com/office/officeart/2008/layout/LinedList"/>
    <dgm:cxn modelId="{4E17F89F-454A-4FDB-90EF-2857C3494ECC}" type="presParOf" srcId="{288DA37D-1AE6-46EB-A323-359E151D93A8}" destId="{7172E4F6-8072-4257-9BB5-5355849C1203}" srcOrd="1" destOrd="0" presId="urn:microsoft.com/office/officeart/2008/layout/LinedList"/>
    <dgm:cxn modelId="{959C011D-53A9-49A1-9076-089E95412E1C}" type="presParOf" srcId="{52A341A5-A036-436A-865D-4928D1D7EE26}" destId="{758475A4-8D32-48D0-92AD-3E02EC0991D3}" srcOrd="10" destOrd="0" presId="urn:microsoft.com/office/officeart/2008/layout/LinedList"/>
    <dgm:cxn modelId="{06F5E4E5-1466-4BF4-848E-E57F5A23A331}" type="presParOf" srcId="{52A341A5-A036-436A-865D-4928D1D7EE26}" destId="{EA6B34F1-C246-4B7E-B4BD-4AA5CEF4CF5A}" srcOrd="11" destOrd="0" presId="urn:microsoft.com/office/officeart/2008/layout/LinedList"/>
    <dgm:cxn modelId="{85DA2B13-D652-417C-852C-7F3363ACA70D}" type="presParOf" srcId="{EA6B34F1-C246-4B7E-B4BD-4AA5CEF4CF5A}" destId="{93A9C56B-9768-4B9A-87A2-967FF6C8F378}" srcOrd="0" destOrd="0" presId="urn:microsoft.com/office/officeart/2008/layout/LinedList"/>
    <dgm:cxn modelId="{369CA7AE-B87F-4306-8A0F-65ADB2F12431}" type="presParOf" srcId="{EA6B34F1-C246-4B7E-B4BD-4AA5CEF4CF5A}" destId="{417F6BB2-2A09-4092-A75A-4624B46FCED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0600B-451A-42DB-AB85-D5D76A97F59C}">
      <dsp:nvSpPr>
        <dsp:cNvPr id="0" name=""/>
        <dsp:cNvSpPr/>
      </dsp:nvSpPr>
      <dsp:spPr>
        <a:xfrm>
          <a:off x="0" y="0"/>
          <a:ext cx="46863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D888D0-BBE0-436D-9054-14A09A06DBEB}">
      <dsp:nvSpPr>
        <dsp:cNvPr id="0" name=""/>
        <dsp:cNvSpPr/>
      </dsp:nvSpPr>
      <dsp:spPr>
        <a:xfrm>
          <a:off x="0" y="0"/>
          <a:ext cx="4686300" cy="1414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#1</a:t>
          </a:r>
        </a:p>
        <a:p>
          <a:pPr marL="0" lvl="0" indent="0" algn="l" defTabSz="1200150">
            <a:lnSpc>
              <a:spcPct val="90000"/>
            </a:lnSpc>
            <a:spcBef>
              <a:spcPct val="0"/>
            </a:spcBef>
            <a:spcAft>
              <a:spcPct val="35000"/>
            </a:spcAft>
            <a:buNone/>
          </a:pPr>
          <a:r>
            <a:rPr lang="en-US" sz="2700" kern="1200" dirty="0"/>
            <a:t>Teaching and Assessing for Learning	</a:t>
          </a:r>
        </a:p>
      </dsp:txBody>
      <dsp:txXfrm>
        <a:off x="0" y="0"/>
        <a:ext cx="4686300" cy="1414065"/>
      </dsp:txXfrm>
    </dsp:sp>
    <dsp:sp modelId="{ED9F9C8F-4E0F-4EB9-A1E7-F72757CE5B4B}">
      <dsp:nvSpPr>
        <dsp:cNvPr id="0" name=""/>
        <dsp:cNvSpPr/>
      </dsp:nvSpPr>
      <dsp:spPr>
        <a:xfrm>
          <a:off x="0" y="1414065"/>
          <a:ext cx="4686300" cy="0"/>
        </a:xfrm>
        <a:prstGeom prst="line">
          <a:avLst/>
        </a:prstGeom>
        <a:solidFill>
          <a:schemeClr val="accent2">
            <a:hueOff val="-505605"/>
            <a:satOff val="-28427"/>
            <a:lumOff val="3334"/>
            <a:alphaOff val="0"/>
          </a:schemeClr>
        </a:solidFill>
        <a:ln w="25400" cap="flat" cmpd="sng" algn="ctr">
          <a:solidFill>
            <a:schemeClr val="accent2">
              <a:hueOff val="-505605"/>
              <a:satOff val="-284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DF714-5071-419D-A57A-13F2B82F09BA}">
      <dsp:nvSpPr>
        <dsp:cNvPr id="0" name=""/>
        <dsp:cNvSpPr/>
      </dsp:nvSpPr>
      <dsp:spPr>
        <a:xfrm>
          <a:off x="0" y="1414065"/>
          <a:ext cx="4686300" cy="1414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#2</a:t>
          </a:r>
        </a:p>
        <a:p>
          <a:pPr marL="0" lvl="0" indent="0" algn="l" defTabSz="1200150">
            <a:lnSpc>
              <a:spcPct val="90000"/>
            </a:lnSpc>
            <a:spcBef>
              <a:spcPct val="0"/>
            </a:spcBef>
            <a:spcAft>
              <a:spcPct val="35000"/>
            </a:spcAft>
            <a:buNone/>
          </a:pPr>
          <a:r>
            <a:rPr lang="en-US" sz="2700" kern="1200" dirty="0"/>
            <a:t>Economic and Workforce Development</a:t>
          </a:r>
        </a:p>
      </dsp:txBody>
      <dsp:txXfrm>
        <a:off x="0" y="1414065"/>
        <a:ext cx="4686300" cy="1414065"/>
      </dsp:txXfrm>
    </dsp:sp>
    <dsp:sp modelId="{6B4E9D7A-1172-4CEA-B3C2-D6C1664DF6CF}">
      <dsp:nvSpPr>
        <dsp:cNvPr id="0" name=""/>
        <dsp:cNvSpPr/>
      </dsp:nvSpPr>
      <dsp:spPr>
        <a:xfrm>
          <a:off x="0" y="2828131"/>
          <a:ext cx="4686300" cy="0"/>
        </a:xfrm>
        <a:prstGeom prst="line">
          <a:avLst/>
        </a:prstGeom>
        <a:solidFill>
          <a:schemeClr val="accent2">
            <a:hueOff val="-1011211"/>
            <a:satOff val="-56854"/>
            <a:lumOff val="6667"/>
            <a:alphaOff val="0"/>
          </a:schemeClr>
        </a:solidFill>
        <a:ln w="25400" cap="flat" cmpd="sng" algn="ctr">
          <a:solidFill>
            <a:schemeClr val="accent2">
              <a:hueOff val="-1011211"/>
              <a:satOff val="-56854"/>
              <a:lumOff val="666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926799-09B6-41B4-9EFE-F48157025387}">
      <dsp:nvSpPr>
        <dsp:cNvPr id="0" name=""/>
        <dsp:cNvSpPr/>
      </dsp:nvSpPr>
      <dsp:spPr>
        <a:xfrm>
          <a:off x="0" y="2828131"/>
          <a:ext cx="4686300" cy="1414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#3</a:t>
          </a:r>
        </a:p>
        <a:p>
          <a:pPr marL="0" lvl="0" indent="0" algn="l" defTabSz="1200150">
            <a:lnSpc>
              <a:spcPct val="90000"/>
            </a:lnSpc>
            <a:spcBef>
              <a:spcPct val="0"/>
            </a:spcBef>
            <a:spcAft>
              <a:spcPct val="35000"/>
            </a:spcAft>
            <a:buNone/>
          </a:pPr>
          <a:r>
            <a:rPr lang="en-US" sz="2700" kern="1200" dirty="0"/>
            <a:t>Strategic Planning and Sustainability</a:t>
          </a:r>
        </a:p>
      </dsp:txBody>
      <dsp:txXfrm>
        <a:off x="0" y="2828131"/>
        <a:ext cx="4686300" cy="1414065"/>
      </dsp:txXfrm>
    </dsp:sp>
    <dsp:sp modelId="{67EF20D0-44F6-40FB-AEAB-24A765B1AF5A}">
      <dsp:nvSpPr>
        <dsp:cNvPr id="0" name=""/>
        <dsp:cNvSpPr/>
      </dsp:nvSpPr>
      <dsp:spPr>
        <a:xfrm>
          <a:off x="0" y="4242197"/>
          <a:ext cx="4686300" cy="0"/>
        </a:xfrm>
        <a:prstGeom prst="line">
          <a:avLst/>
        </a:prstGeom>
        <a:solidFill>
          <a:schemeClr val="accent2">
            <a:hueOff val="-1516816"/>
            <a:satOff val="-85281"/>
            <a:lumOff val="10001"/>
            <a:alphaOff val="0"/>
          </a:schemeClr>
        </a:solidFill>
        <a:ln w="25400" cap="flat" cmpd="sng" algn="ctr">
          <a:solidFill>
            <a:schemeClr val="accent2">
              <a:hueOff val="-1516816"/>
              <a:satOff val="-85281"/>
              <a:lumOff val="1000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493777-3708-497C-AAEF-C88837361541}">
      <dsp:nvSpPr>
        <dsp:cNvPr id="0" name=""/>
        <dsp:cNvSpPr/>
      </dsp:nvSpPr>
      <dsp:spPr>
        <a:xfrm>
          <a:off x="0" y="4242197"/>
          <a:ext cx="4686300" cy="1414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#4</a:t>
          </a:r>
        </a:p>
        <a:p>
          <a:pPr marL="0" lvl="0" indent="0" algn="l" defTabSz="1200150">
            <a:lnSpc>
              <a:spcPct val="90000"/>
            </a:lnSpc>
            <a:spcBef>
              <a:spcPct val="0"/>
            </a:spcBef>
            <a:spcAft>
              <a:spcPct val="35000"/>
            </a:spcAft>
            <a:buNone/>
          </a:pPr>
          <a:r>
            <a:rPr lang="en-US" sz="2700" kern="1200" dirty="0"/>
            <a:t>Governance and Leadership</a:t>
          </a:r>
        </a:p>
      </dsp:txBody>
      <dsp:txXfrm>
        <a:off x="0" y="4242197"/>
        <a:ext cx="4686300" cy="1414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0424E-9624-4FE1-AD22-86541B61802B}">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75731-B5E2-4DB9-8851-7B3BD635CB25}">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How are you involved in the development of the GCCA? </a:t>
          </a:r>
        </a:p>
      </dsp:txBody>
      <dsp:txXfrm>
        <a:off x="0" y="2703"/>
        <a:ext cx="6900512" cy="921789"/>
      </dsp:txXfrm>
    </dsp:sp>
    <dsp:sp modelId="{E51943AC-8CAC-47BE-8E60-B951F19B1528}">
      <dsp:nvSpPr>
        <dsp:cNvPr id="0" name=""/>
        <dsp:cNvSpPr/>
      </dsp:nvSpPr>
      <dsp:spPr>
        <a:xfrm>
          <a:off x="0" y="924492"/>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ED7250-C662-4440-8969-E40631ECF7FE}">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Do you feel the GCCA serves a role in economic development? </a:t>
          </a:r>
        </a:p>
      </dsp:txBody>
      <dsp:txXfrm>
        <a:off x="0" y="924492"/>
        <a:ext cx="6900512" cy="921789"/>
      </dsp:txXfrm>
    </dsp:sp>
    <dsp:sp modelId="{FBE36F78-CC51-4CC1-8606-70FC7EB96106}">
      <dsp:nvSpPr>
        <dsp:cNvPr id="0" name=""/>
        <dsp:cNvSpPr/>
      </dsp:nvSpPr>
      <dsp:spPr>
        <a:xfrm>
          <a:off x="0" y="184628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D8A462-A692-411D-A024-A7F68F1DB9D4}">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Describe how your business/industry, organization has a presence in the GCCA. </a:t>
          </a:r>
        </a:p>
      </dsp:txBody>
      <dsp:txXfrm>
        <a:off x="0" y="1846281"/>
        <a:ext cx="6900512" cy="921789"/>
      </dsp:txXfrm>
    </dsp:sp>
    <dsp:sp modelId="{342CDFE5-0868-4737-A7F6-73D63EF19975}">
      <dsp:nvSpPr>
        <dsp:cNvPr id="0" name=""/>
        <dsp:cNvSpPr/>
      </dsp:nvSpPr>
      <dsp:spPr>
        <a:xfrm>
          <a:off x="0" y="2768070"/>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B028C-EEAE-46F5-A540-5DF9B0A0B09E}">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Are the students you hire prepared for the work force? Do they have needed soft skills/work ethics? </a:t>
          </a:r>
        </a:p>
      </dsp:txBody>
      <dsp:txXfrm>
        <a:off x="0" y="2768070"/>
        <a:ext cx="6900512" cy="921789"/>
      </dsp:txXfrm>
    </dsp:sp>
    <dsp:sp modelId="{2C13BE48-17CB-47F1-88B5-D5BEFD73515C}">
      <dsp:nvSpPr>
        <dsp:cNvPr id="0" name=""/>
        <dsp:cNvSpPr/>
      </dsp:nvSpPr>
      <dsp:spPr>
        <a:xfrm>
          <a:off x="0" y="3689859"/>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559B1-0098-4055-B0D5-0579A54F565F}">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Describe The collaboration between the GCCA and business and industry to develop work-based learning opportunities for students, faculty and staff. </a:t>
          </a:r>
        </a:p>
      </dsp:txBody>
      <dsp:txXfrm>
        <a:off x="0" y="3689859"/>
        <a:ext cx="6900512" cy="921789"/>
      </dsp:txXfrm>
    </dsp:sp>
    <dsp:sp modelId="{758475A4-8D32-48D0-92AD-3E02EC0991D3}">
      <dsp:nvSpPr>
        <dsp:cNvPr id="0" name=""/>
        <dsp:cNvSpPr/>
      </dsp:nvSpPr>
      <dsp:spPr>
        <a:xfrm>
          <a:off x="0" y="4611648"/>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9C56B-9768-4B9A-87A2-967FF6C8F378}">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What are your local workforce development needs? And, how does the GCCA contribute to meeting those needs</a:t>
          </a:r>
        </a:p>
      </dsp:txBody>
      <dsp:txXfrm>
        <a:off x="0" y="4611648"/>
        <a:ext cx="6900512" cy="9217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91" name="Google Shape;19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DCA83143-F283-F8B8-8A49-B2CBFD3D9E9E}"/>
            </a:ext>
          </a:extLst>
        </p:cNvPr>
        <p:cNvGrpSpPr/>
        <p:nvPr/>
      </p:nvGrpSpPr>
      <p:grpSpPr>
        <a:xfrm>
          <a:off x="0" y="0"/>
          <a:ext cx="0" cy="0"/>
          <a:chOff x="0" y="0"/>
          <a:chExt cx="0" cy="0"/>
        </a:xfrm>
      </p:grpSpPr>
      <p:sp>
        <p:nvSpPr>
          <p:cNvPr id="219" name="Google Shape;219;p3:notes">
            <a:extLst>
              <a:ext uri="{FF2B5EF4-FFF2-40B4-BE49-F238E27FC236}">
                <a16:creationId xmlns:a16="http://schemas.microsoft.com/office/drawing/2014/main" id="{2B93D4D5-4A7A-7C6A-B277-E4B1C2959A4B}"/>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3:notes">
            <a:extLst>
              <a:ext uri="{FF2B5EF4-FFF2-40B4-BE49-F238E27FC236}">
                <a16:creationId xmlns:a16="http://schemas.microsoft.com/office/drawing/2014/main" id="{85067231-4673-C23A-5572-66562FE01EBD}"/>
              </a:ext>
            </a:extLst>
          </p:cNvPr>
          <p:cNvSpPr txBox="1">
            <a:spLocks noGrp="1"/>
          </p:cNvSpPr>
          <p:nvPr>
            <p:ph type="body" idx="1"/>
          </p:nvPr>
        </p:nvSpPr>
        <p:spPr>
          <a:xfrm>
            <a:off x="702949" y="4479690"/>
            <a:ext cx="5617208" cy="3665776"/>
          </a:xfrm>
          <a:prstGeom prst="rect">
            <a:avLst/>
          </a:prstGeom>
          <a:noFill/>
          <a:ln>
            <a:noFill/>
          </a:ln>
        </p:spPr>
        <p:txBody>
          <a:bodyPr spcFirstLastPara="1" wrap="square" lIns="91550" tIns="45775" rIns="91550" bIns="45775" anchor="t" anchorCtr="0">
            <a:noAutofit/>
          </a:bodyPr>
          <a:lstStyle/>
          <a:p>
            <a:pPr marL="346981" marR="0" lvl="0" indent="-346981" algn="l" defTabSz="914400" rtl="0" eaLnBrk="1" fontAlgn="auto" latinLnBrk="0" hangingPunct="1">
              <a:lnSpc>
                <a:spcPct val="150000"/>
              </a:lnSpc>
              <a:spcBef>
                <a:spcPts val="0"/>
              </a:spcBef>
              <a:spcAft>
                <a:spcPts val="0"/>
              </a:spcAft>
              <a:buClr>
                <a:srgbClr val="000000"/>
              </a:buClr>
              <a:buSzPts val="1400"/>
              <a:buFont typeface="Symbol" panose="05050102010706020507" pitchFamily="18" charset="2"/>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t>Good evening everyone and thank you for your active involvement and feedback throughout the the FY 26 budget process.  We completed staffing conferences yesterday which places us at Step 8 – the final budget approval meeting.</a:t>
            </a:r>
          </a:p>
          <a:p>
            <a:pPr marL="346981" lvl="0" indent="-219981" algn="l" rtl="0">
              <a:lnSpc>
                <a:spcPct val="150000"/>
              </a:lnSpc>
              <a:spcBef>
                <a:spcPts val="0"/>
              </a:spcBef>
              <a:spcAft>
                <a:spcPts val="0"/>
              </a:spcAft>
              <a:buClr>
                <a:schemeClr val="dk1"/>
              </a:buClr>
              <a:buSzPts val="2000"/>
              <a:buFont typeface="Noto Sans Symbols"/>
              <a:buNone/>
            </a:pPr>
            <a:endParaRPr sz="2000" dirty="0">
              <a:latin typeface="Calibri"/>
              <a:ea typeface="Calibri"/>
              <a:cs typeface="Calibri"/>
              <a:sym typeface="Calibri"/>
            </a:endParaRPr>
          </a:p>
        </p:txBody>
      </p:sp>
      <p:sp>
        <p:nvSpPr>
          <p:cNvPr id="221" name="Google Shape;221;p3:notes">
            <a:extLst>
              <a:ext uri="{FF2B5EF4-FFF2-40B4-BE49-F238E27FC236}">
                <a16:creationId xmlns:a16="http://schemas.microsoft.com/office/drawing/2014/main" id="{6E73D744-7A79-21FA-2AE6-633E7ABC8B79}"/>
              </a:ext>
            </a:extLst>
          </p:cNvPr>
          <p:cNvSpPr txBox="1">
            <a:spLocks noGrp="1"/>
          </p:cNvSpPr>
          <p:nvPr>
            <p:ph type="sldNum" idx="12"/>
          </p:nvPr>
        </p:nvSpPr>
        <p:spPr>
          <a:xfrm>
            <a:off x="3977534" y="8841740"/>
            <a:ext cx="3043979" cy="467363"/>
          </a:xfrm>
          <a:prstGeom prst="rect">
            <a:avLst/>
          </a:prstGeom>
          <a:noFill/>
          <a:ln>
            <a:noFill/>
          </a:ln>
        </p:spPr>
        <p:txBody>
          <a:bodyPr spcFirstLastPara="1" wrap="square" lIns="91550" tIns="45775" rIns="91550" bIns="457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957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3:notes"/>
          <p:cNvSpPr txBox="1">
            <a:spLocks noGrp="1"/>
          </p:cNvSpPr>
          <p:nvPr>
            <p:ph type="body" idx="1"/>
          </p:nvPr>
        </p:nvSpPr>
        <p:spPr>
          <a:xfrm>
            <a:off x="702632" y="4479904"/>
            <a:ext cx="5617912" cy="3665858"/>
          </a:xfrm>
          <a:prstGeom prst="rect">
            <a:avLst/>
          </a:prstGeom>
          <a:noFill/>
          <a:ln>
            <a:noFill/>
          </a:ln>
        </p:spPr>
        <p:txBody>
          <a:bodyPr spcFirstLastPara="1" wrap="square" lIns="92500" tIns="92500" rIns="92500" bIns="925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During today’s budget approval meeting, I will share feedback and recommendations received from district leaders at staffing conferences.  If all is well, our task today is to approve the budget for the 2025-26 school year. </a:t>
            </a:r>
          </a:p>
          <a:p>
            <a:pPr marL="0" lvl="0" indent="0" algn="l" rtl="0">
              <a:spcBef>
                <a:spcPts val="0"/>
              </a:spcBef>
              <a:spcAft>
                <a:spcPts val="0"/>
              </a:spcAft>
              <a:buNone/>
            </a:pPr>
            <a:endParaRPr dirty="0"/>
          </a:p>
        </p:txBody>
      </p:sp>
      <p:sp>
        <p:nvSpPr>
          <p:cNvPr id="326" name="Google Shape;326;p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5631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710" rtl="0" eaLnBrk="1" fontAlgn="auto" latinLnBrk="0" hangingPunct="1">
              <a:lnSpc>
                <a:spcPct val="100000"/>
              </a:lnSpc>
              <a:spcBef>
                <a:spcPts val="0"/>
              </a:spcBef>
              <a:spcAft>
                <a:spcPts val="0"/>
              </a:spcAft>
              <a:buClrTx/>
              <a:buSzTx/>
              <a:buFontTx/>
              <a:buNone/>
              <a:tabLst/>
              <a:defRPr/>
            </a:pPr>
            <a:r>
              <a:rPr lang="en-US" dirty="0"/>
              <a:t>Before we jump into allocations lets first review our school priorities.  During our last meeting held February 13th, the board voted to rank our school’s priorities as pictured on the screen.  Are there any questions or corrections for our approved ranking of priorities?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FECA5B-CB69-434F-96AB-1E7E18E86F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0212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4703E-7C03-0040-7968-ED98F276B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1F3AC-6D77-6A6D-2FCD-A226A7C65C13}"/>
              </a:ext>
            </a:extLst>
          </p:cNvPr>
          <p:cNvSpPr>
            <a:spLocks noGrp="1" noRot="1" noChangeAspect="1"/>
          </p:cNvSpPr>
          <p:nvPr>
            <p:ph type="sldImg"/>
          </p:nvPr>
        </p:nvSpPr>
        <p:spPr>
          <a:xfrm>
            <a:off x="720725" y="1165225"/>
            <a:ext cx="5581650" cy="3140075"/>
          </a:xfrm>
        </p:spPr>
      </p:sp>
      <p:sp>
        <p:nvSpPr>
          <p:cNvPr id="3" name="Notes Placeholder 2">
            <a:extLst>
              <a:ext uri="{FF2B5EF4-FFF2-40B4-BE49-F238E27FC236}">
                <a16:creationId xmlns:a16="http://schemas.microsoft.com/office/drawing/2014/main" id="{E2FF3044-3B60-6254-D376-7059DC9BA8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rPr>
              <a:t>Pictured here is a breakdown of allocated funds.</a:t>
            </a:r>
            <a:r>
              <a:rPr kumimoji="0" lang="en-US" sz="1800" b="0" i="0" u="none" strike="noStrike" kern="0" cap="none" spc="0" normalizeH="0" baseline="0" noProof="0" dirty="0">
                <a:ln>
                  <a:noFill/>
                </a:ln>
                <a:solidFill>
                  <a:srgbClr val="000000"/>
                </a:solidFill>
                <a:effectLst/>
                <a:uLnTx/>
                <a:uFillTx/>
                <a:latin typeface="Calibri"/>
                <a:cs typeface="Calibri"/>
                <a:sym typeface="Calibri"/>
              </a:rPr>
              <a:t> There are no changes to our allocation.  The first column shows the FY 26 allocation, the second column reflects last year’s allocation, and the third column shows the difference between the two.  The proposed budget for the general operations of the school are reflected at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cs typeface="Calibri"/>
                <a:sym typeface="Calibri"/>
              </a:rPr>
              <a:t>$5,000,420</a:t>
            </a:r>
            <a:r>
              <a:rPr kumimoji="0" lang="en-US" sz="2800" b="0" i="0" u="none" strike="noStrike" kern="0" cap="none" spc="0" normalizeH="0" baseline="0" noProof="0" dirty="0">
                <a:ln>
                  <a:noFill/>
                </a:ln>
                <a:solidFill>
                  <a:srgbClr val="000000"/>
                </a:solidFill>
                <a:effectLst/>
                <a:uLnTx/>
                <a:uFillTx/>
                <a:latin typeface="Calibri"/>
                <a:cs typeface="Calibri"/>
                <a:sym typeface="Calibri"/>
              </a:rPr>
              <a:t>.</a:t>
            </a:r>
            <a:r>
              <a:rPr lang="en-US" sz="2800" b="0" i="0" u="none" strike="noStrike" baseline="0" dirty="0">
                <a:solidFill>
                  <a:srgbClr val="000000"/>
                </a:solidFill>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baseline="0" dirty="0">
              <a:solidFill>
                <a:srgbClr val="000000"/>
              </a:solidFill>
              <a:latin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Are there any questions regarding ACCA’s budget 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9250E3D8-FC9E-3B73-B0E1-68E17E03DE3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FECA5B-CB69-434F-96AB-1E7E18E86F8F}"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72404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10">
              <a:defRPr/>
            </a:pPr>
            <a:r>
              <a:rPr lang="en-US" dirty="0"/>
              <a:t>We will now pivot to review how resources were allocated to support our strategic priorities.  During our last meeting I presented two options.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6FECA5B-CB69-434F-96AB-1E7E18E86F8F}"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3599858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by reviewing how we allocated funds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to support strategic priorities </a:t>
            </a:r>
            <a:r>
              <a:rPr lang="en-US" dirty="0"/>
              <a:t>for Option A</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2163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4703">
              <a:defRPr/>
            </a:pPr>
            <a:r>
              <a:rPr lang="en-US" dirty="0"/>
              <a:t>Pictured is funding for Teaching and Assessing for Learning.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6FECA5B-CB69-434F-96AB-1E7E18E86F8F}"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412158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10">
              <a:defRPr/>
            </a:pPr>
            <a:r>
              <a:rPr lang="en-US" dirty="0"/>
              <a:t>Economic and Workforce Development. </a:t>
            </a:r>
            <a:endParaRPr lang="en-US" b="0" i="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6FECA5B-CB69-434F-96AB-1E7E18E86F8F}"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3220327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Strategic Planning and Sustainability</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6FECA5B-CB69-434F-96AB-1E7E18E86F8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0922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97" name="Google Shape;19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Option A will support our ongoing efforts to prioritize dual enrollment, work-based learning, our annual summer exposure camp and support marketing efforts.  If we choose this option it will result in the abolishment of one teacher position.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44770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will review how funds were allocated to support strategic priorities for Option B</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6642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6FC55-0BE6-B778-4396-CA2D25485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8EA09-BB05-E72A-41BD-1983C7596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96D2E-B866-7CF2-1EF5-DEBACF128C2C}"/>
              </a:ext>
            </a:extLst>
          </p:cNvPr>
          <p:cNvSpPr>
            <a:spLocks noGrp="1"/>
          </p:cNvSpPr>
          <p:nvPr>
            <p:ph type="body" idx="1"/>
          </p:nvPr>
        </p:nvSpPr>
        <p:spPr/>
        <p:txBody>
          <a:bodyPr/>
          <a:lstStyle/>
          <a:p>
            <a:pPr defTabSz="923710">
              <a:defRPr/>
            </a:pPr>
            <a:r>
              <a:rPr lang="en-US" dirty="0"/>
              <a:t>So here is how we allocated the budget to support Teaching and Learning for Option B. </a:t>
            </a:r>
          </a:p>
        </p:txBody>
      </p:sp>
      <p:sp>
        <p:nvSpPr>
          <p:cNvPr id="4" name="Slide Number Placeholder 3">
            <a:extLst>
              <a:ext uri="{FF2B5EF4-FFF2-40B4-BE49-F238E27FC236}">
                <a16:creationId xmlns:a16="http://schemas.microsoft.com/office/drawing/2014/main" id="{790FD3E2-D00A-2A4E-DC95-EF59DB94466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6FECA5B-CB69-434F-96AB-1E7E18E86F8F}"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1732144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30542-DC65-7C9B-B2F7-1559D328E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A73F-B6A5-27EE-C57B-5D18F0483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0E0C6-09AE-A538-6788-B5AF7134F80C}"/>
              </a:ext>
            </a:extLst>
          </p:cNvPr>
          <p:cNvSpPr>
            <a:spLocks noGrp="1"/>
          </p:cNvSpPr>
          <p:nvPr>
            <p:ph type="body" idx="1"/>
          </p:nvPr>
        </p:nvSpPr>
        <p:spPr/>
        <p:txBody>
          <a:bodyPr/>
          <a:lstStyle/>
          <a:p>
            <a:pPr defTabSz="923710">
              <a:defRPr/>
            </a:pPr>
            <a:r>
              <a:rPr lang="en-US" b="0" i="0" dirty="0">
                <a:solidFill>
                  <a:srgbClr val="000000"/>
                </a:solidFill>
                <a:effectLst/>
                <a:latin typeface="Aptos" panose="020B0004020202020204" pitchFamily="34" charset="0"/>
              </a:rPr>
              <a:t>Economic and Workforce Development </a:t>
            </a:r>
          </a:p>
        </p:txBody>
      </p:sp>
      <p:sp>
        <p:nvSpPr>
          <p:cNvPr id="4" name="Slide Number Placeholder 3">
            <a:extLst>
              <a:ext uri="{FF2B5EF4-FFF2-40B4-BE49-F238E27FC236}">
                <a16:creationId xmlns:a16="http://schemas.microsoft.com/office/drawing/2014/main" id="{0A369298-383A-7DE2-8F7F-47F9A963B5B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6FECA5B-CB69-434F-96AB-1E7E18E86F8F}" type="slidenum">
              <a:rPr kumimoji="0" lang="en-US" sz="1400" b="0" i="0" u="none" strike="noStrike" kern="0" cap="none" spc="0" normalizeH="0" baseline="0" noProof="0" smtClean="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246828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137B-F5AA-6F39-ED74-60B9B3A5E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E8438-5D05-8655-4BBA-6ABFE6D1C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7EEAE-5ADE-F2CB-3BCC-D128B8F9FAC5}"/>
              </a:ext>
            </a:extLst>
          </p:cNvPr>
          <p:cNvSpPr>
            <a:spLocks noGrp="1"/>
          </p:cNvSpPr>
          <p:nvPr>
            <p:ph type="body" idx="1"/>
          </p:nvPr>
        </p:nvSpPr>
        <p:spPr/>
        <p:txBody>
          <a:bodyPr/>
          <a:lstStyle/>
          <a:p>
            <a:r>
              <a:rPr lang="en-US" dirty="0"/>
              <a:t>And finally, Strategic Planning and Sustainability</a:t>
            </a:r>
          </a:p>
        </p:txBody>
      </p:sp>
      <p:sp>
        <p:nvSpPr>
          <p:cNvPr id="4" name="Slide Number Placeholder 3">
            <a:extLst>
              <a:ext uri="{FF2B5EF4-FFF2-40B4-BE49-F238E27FC236}">
                <a16:creationId xmlns:a16="http://schemas.microsoft.com/office/drawing/2014/main" id="{2C7BE30D-FFC9-9D7C-9433-B20ADB954F6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6FECA5B-CB69-434F-96AB-1E7E18E86F8F}"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2796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53C73-EA5B-ABD5-BB49-A4C956C7A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5DCE0-2359-C90F-C2F6-509FB11DE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3A337-E34B-3C18-560E-E76153D91457}"/>
              </a:ext>
            </a:extLst>
          </p:cNvPr>
          <p:cNvSpPr>
            <a:spLocks noGrp="1"/>
          </p:cNvSpPr>
          <p:nvPr>
            <p:ph type="body" idx="1"/>
          </p:nvPr>
        </p:nvSpPr>
        <p:spPr/>
        <p:txBody>
          <a:bodyPr/>
          <a:lstStyle/>
          <a:p>
            <a:r>
              <a:rPr lang="en-US" dirty="0"/>
              <a:t>To summarize, Option B supports our ongoing efforts to prioritize work-based learning, field trips to industry sites and our annual summer exposure camp activities.   This option also purchases one school funded teacher position to offset the lost FTE.  The trade off is that ACCA will not have funding to support ongoing dual enrollment costs like instructional materials, supplies and equipment replacement or repair.</a:t>
            </a:r>
          </a:p>
        </p:txBody>
      </p:sp>
      <p:sp>
        <p:nvSpPr>
          <p:cNvPr id="4" name="Slide Number Placeholder 3">
            <a:extLst>
              <a:ext uri="{FF2B5EF4-FFF2-40B4-BE49-F238E27FC236}">
                <a16:creationId xmlns:a16="http://schemas.microsoft.com/office/drawing/2014/main" id="{D28EF833-6BFE-4A32-AF98-166F173CB35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9764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During our last meeting we asked the board to share your recommendation - Option A or Option B.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Option A = supports growing dual enrollment costs and abolishes one teacher position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And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Option B = Purchases one teacher position and sacrifices funding to support dual enrollment</a:t>
            </a:r>
          </a:p>
          <a:p>
            <a:endParaRPr lang="en-US" dirty="0"/>
          </a:p>
          <a:p>
            <a:r>
              <a:rPr lang="en-US" dirty="0"/>
              <a:t>Your vote was unanimous with all Board members voting in favor of Option A.  Please note:   Your recommendation was reviewed by our Cluster Superintendent and discussed during staffing conferences.  District leaders appreciate your feedback and support your recommendation to move forward with Option A, which prioritizes funding for dual enrollment and abolishes one teacher position.</a:t>
            </a:r>
          </a:p>
          <a:p>
            <a:endParaRPr lang="en-US" dirty="0"/>
          </a:p>
          <a:p>
            <a:r>
              <a:rPr lang="en-US" dirty="0"/>
              <a:t>Are there any questions or comments? </a:t>
            </a:r>
          </a:p>
          <a:p>
            <a:endParaRPr lang="en-US" dirty="0"/>
          </a:p>
          <a:p>
            <a:r>
              <a:rPr lang="en-US" dirty="0"/>
              <a:t>Madam Chair, I will now turn it back over to you for final board vote and approval.</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1855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Madam Chair.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5245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begin the principals report by sharing a quick update regarding recruitment and end with next steps for our certification visit.</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57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excited to share that we continue to receive many applications for enrollment for next school year.  We are now up to 923 applications for the 2025-26 school year.  This slide highlights applications received from each school.  The final column shows applications received as of February 17</a:t>
            </a:r>
            <a:r>
              <a:rPr lang="en-US" baseline="30000" dirty="0"/>
              <a:t>th</a:t>
            </a:r>
            <a:r>
              <a:rPr lang="en-US" dirty="0"/>
              <a:t>.  As you can see, we have received the most applications from scholars at Douglass, Jackson, and North Atlanta High School.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79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04287-682A-49D2-8897-00CF4AF8B77F}" type="slidenum">
              <a:rPr lang="en-US" smtClean="0"/>
              <a:t>3</a:t>
            </a:fld>
            <a:endParaRPr lang="en-US" dirty="0"/>
          </a:p>
        </p:txBody>
      </p:sp>
    </p:spTree>
    <p:extLst>
      <p:ext uri="{BB962C8B-B14F-4D97-AF65-F5344CB8AC3E}">
        <p14:creationId xmlns:p14="http://schemas.microsoft.com/office/powerpoint/2010/main" val="1388955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closer look at applications we received for pathways on ACCA’s campus.  As you can see, Patient Care continues to lead the way in student interest.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2489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continue to apply until March 7</a:t>
            </a:r>
            <a:r>
              <a:rPr lang="en-US" baseline="30000" dirty="0"/>
              <a:t>th</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40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updates regarding students interested in taking classes that are held on Atlanta Tech’s campus.  As you can see, Aviation Maintenance is leading the way with 32 students interested in signing up to participate during the 2025-26 school year, followed by 30 students interested in Emergency Medical Responder. We’re hoping that Bill and Captain Chatman are pleased.  We want to give a shout out to the Atlanta Tech team for their help with recruitment efforts.  We will continue to recruit students for all pathways until the application deadline closes.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8628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We will now shift to discuss our upcoming certification visit.  The External Certification Team will visit ACCA on Thursday, March 13</a:t>
            </a:r>
            <a:r>
              <a:rPr kumimoji="0" lang="en-US" sz="1200" b="0" i="0" u="none" strike="noStrike" kern="0" cap="none" spc="0" normalizeH="0" baseline="30000" noProof="0" dirty="0">
                <a:ln>
                  <a:noFill/>
                </a:ln>
                <a:solidFill>
                  <a:srgbClr val="000000"/>
                </a:solidFill>
                <a:effectLst/>
                <a:uLnTx/>
                <a:uFillTx/>
                <a:latin typeface="Calibri"/>
                <a:cs typeface="Calibri"/>
                <a:sym typeface="Calibri"/>
              </a:rPr>
              <a:t>th</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This is the final step in our certification renewal process. As previously shared, your participation and involvement is key.  The certification team does require in-person interviews for board members.</a:t>
            </a:r>
            <a:endParaRPr kumimoji="0" lang="en-US" sz="1200" b="0" i="0" u="none" strike="noStrike" kern="0" cap="none" spc="0" normalizeH="0" baseline="30000" noProof="0" dirty="0">
              <a:ln>
                <a:noFill/>
              </a:ln>
              <a:solidFill>
                <a:srgbClr val="000000"/>
              </a:solidFill>
              <a:effectLst/>
              <a:uLnTx/>
              <a:uFillTx/>
              <a:latin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C04287-682A-49D2-8897-00CF4AF8B7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329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snapshot of March 13</a:t>
            </a:r>
            <a:r>
              <a:rPr lang="en-US" baseline="30000" dirty="0"/>
              <a:t>th</a:t>
            </a:r>
            <a:r>
              <a:rPr lang="en-US" dirty="0"/>
              <a:t> ’s agenda. </a:t>
            </a:r>
            <a:r>
              <a:rPr kumimoji="0" lang="en-US" sz="1200" b="0" i="0" u="none" strike="noStrike" kern="0" cap="none" spc="0" normalizeH="0" baseline="0" noProof="0" dirty="0">
                <a:ln>
                  <a:noFill/>
                </a:ln>
                <a:solidFill>
                  <a:srgbClr val="000000"/>
                </a:solidFill>
                <a:effectLst/>
                <a:uLnTx/>
                <a:uFillTx/>
                <a:latin typeface="Calibri"/>
                <a:cs typeface="Calibri"/>
                <a:sym typeface="Calibri"/>
              </a:rPr>
              <a:t>We acknowledge that time is money, so we intentionally scheduled your interviews for early morning so that you can participate and then go about your regular day.</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6372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asking all board members to arrive by 7:45 a.m. on March 13</a:t>
            </a:r>
            <a:r>
              <a:rPr lang="en-US" baseline="30000" dirty="0"/>
              <a:t>th</a:t>
            </a:r>
            <a:r>
              <a:rPr lang="en-US" dirty="0"/>
              <a:t>.  Please park in the staff parking lot which is located behind the building.  We will begin at 8 a.m. with standard meeting protocols (including roll call, approval of the agenda and meeting minutes).  This portion of the meeting will be livestreamed and recorded as required.  Board member interviews will begin promptly at 8:15 a.m.  Please note:  this portion of the meeting will not be livestreamed or recorded.   Interviews conclude at 8:45 a.m. and you are free to leave after that.  The certification team will share their final report at 2 p.m.; however, you do not have to be present during the final report (you are invited to come back, but are not required to do so).  We will share the detailed final report with the entire board once it is finalized.    Are there any questions about March 13</a:t>
            </a:r>
            <a:r>
              <a:rPr lang="en-US" baseline="30000" dirty="0"/>
              <a:t>th</a:t>
            </a:r>
            <a:r>
              <a:rPr lang="en-US" dirty="0"/>
              <a:t>?  </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2521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may be wandering….what are they going to ask us.  Here are some example questions that you can expect during the interview; however, they may ask different questions and request additional information.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2577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help better prepare you for what you can expect during interviews on March 13</a:t>
            </a:r>
            <a:r>
              <a:rPr lang="en-US" baseline="30000" dirty="0"/>
              <a:t>th</a:t>
            </a:r>
            <a:r>
              <a:rPr lang="en-US" dirty="0"/>
              <a:t>, I want to call out the amazing work that all of you are doing to support ACCA.  These are things that the certification team will be listening for and I encourage you to brag on yourselves and how you are supporting ACCA during your interviews.  I want to begin by shouting out Tim and the Metro Atlanta Chamber.  From the very beginning the metro </a:t>
            </a:r>
            <a:r>
              <a:rPr lang="en-US" dirty="0" err="1"/>
              <a:t>atlanta</a:t>
            </a:r>
            <a:r>
              <a:rPr lang="en-US" dirty="0"/>
              <a:t> chamber helped identify pathways that ACCA should offer that meet workforce needs in the metro area, the second year we opened the chamber helped coordinate teacher externships.  The chamber also plays a critical role ensuring we stay aligned to workforce needs by presenting data to the entire board, shout out to Tim &amp; his team for last May’s presentation, hosting meetings at ACCA, like last summer, bringing partners to the table for potential partnerships; publishing the Talent Supply Report which helps guide the work at ACCA; and inviting me to participate on industry tours, like our recent visit to Delta Air Lines.  Speaking of Delta Air Lines, I want to give a shout out to Bill and the entire Delta Air Lines team for all that they are doing to support ACCA. I’ll begin with Bill serving as our board chair for three years leading up to the launch of our Aviation Maintenance Pathway.  For two years we established an Aviation Maintenance planning committee that met monthly to ensure we had a successful launch – Delta Air Lines went as far as funding a consultant to support the launch and provided resources and staff to help recruit for the new pathway.  Delta also continues to support ACCA by allowing our first cohort to visit the Tech Ops headquarters (pictured is our first cohort visiting last semester), helping to recruit next year’s cohort of scholars, and we’re now working with Bill’s team to participate in this year’s summer exposure camp to expose APS middle school students to careers in Aviation Maintenance.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8350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want to shout out Brian and the entire Max Air Mechanical Team for their ongoing support of ACCA.  Our partnership began last year when Max Air took the lead completing our school’s HVAC renovation.  Throughout the renovation, several of the HVAC professionals would stop by the lab and mentor our HVAC students in the technical skills and employability skills that it takes to be successful in the HVAC industry.  Today they continue to support us by participating in our Industry Mentor Days, providing students work based learning opportunities, and hiring students to come and work for their company upon graduation.  P</a:t>
            </a:r>
            <a:r>
              <a:rPr kumimoji="0" lang="en-US" sz="1200" b="0" i="0" u="none" strike="noStrike" kern="0" cap="none" spc="0" normalizeH="0" baseline="0" noProof="0" dirty="0" err="1">
                <a:ln>
                  <a:noFill/>
                </a:ln>
                <a:solidFill>
                  <a:srgbClr val="000000"/>
                </a:solidFill>
                <a:effectLst/>
                <a:uLnTx/>
                <a:uFillTx/>
                <a:latin typeface="Calibri"/>
                <a:cs typeface="Calibri"/>
                <a:sym typeface="Calibri"/>
              </a:rPr>
              <a:t>ictured</a:t>
            </a:r>
            <a:r>
              <a:rPr kumimoji="0" lang="en-US" sz="1200" b="0" i="0" u="none" strike="noStrike" kern="0" cap="none" spc="0" normalizeH="0" baseline="0" noProof="0" dirty="0">
                <a:ln>
                  <a:noFill/>
                </a:ln>
                <a:solidFill>
                  <a:srgbClr val="000000"/>
                </a:solidFill>
                <a:effectLst/>
                <a:uLnTx/>
                <a:uFillTx/>
                <a:latin typeface="Calibri"/>
                <a:cs typeface="Calibri"/>
                <a:sym typeface="Calibri"/>
              </a:rPr>
              <a:t> here is Brian mentoring our HVAC scholars and also a tweet highlighting one of our recent graduates and HVAC pathway completer,  </a:t>
            </a:r>
            <a:r>
              <a:rPr lang="en-US" dirty="0"/>
              <a:t>Isaac Sanchez.  Isaac passed his End of Pathway Assessment, received his universal certification and was hired by </a:t>
            </a:r>
            <a:r>
              <a:rPr lang="en-US" dirty="0" err="1"/>
              <a:t>MaxAir</a:t>
            </a:r>
            <a:r>
              <a:rPr lang="en-US" dirty="0"/>
              <a:t> shortly thereafter.  A few months after graduating he showed in the front office to sign in as an official employee of </a:t>
            </a:r>
            <a:r>
              <a:rPr lang="en-US" dirty="0" err="1"/>
              <a:t>MaxAir</a:t>
            </a:r>
            <a:r>
              <a:rPr lang="en-US" dirty="0"/>
              <a:t> and we stopped our entire day to celebrate him (and that’s what you see in that picture).  So thank you Brian for your company’s continued support of ACCA.  The certification team wants to know that our industry partners are engaging with students, our industry partners are providing work based learning opportunities for students, our industry partners are hiring our students to fill workforce needs within their organization.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67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work based learning, must give a shout out to Sarah and Grady Health for not only providing work based learning opportunities, but also hiring students upon graduation (like Taylor in this tweet), and helping her pay for nursing grad school.  We are also excited to share that Grady sends one of their </a:t>
            </a:r>
            <a:r>
              <a:rPr lang="en-US" dirty="0">
                <a:solidFill>
                  <a:srgbClr val="000000"/>
                </a:solidFill>
                <a:effectLst/>
              </a:rPr>
              <a:t>Clinical Nurse Educators </a:t>
            </a:r>
            <a:r>
              <a:rPr lang="en-US" dirty="0"/>
              <a:t>to coteach with our patient care teacher twice a week.  So Sarah, please, don’t be shy sharing all of the amazing support Grady is providing to our patient care program.  We  appreciate you all so much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5259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9756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 special thank you to Captain Chatman and the entire Atlanta Fire Department for attending all of our recruitment events to help recruit scholars for careers in public safety!  And also, Captain Chatman, I want to encourage you to brag on the career event we held a few years ago when you brought an entire team of professionals from Atlanta Fire to share the various career opportunities that you all offer to graduating seniors.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62362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big shout out to Dr. McCoy-Wilson, Ms. Eady and the entire Atlanta Tech team for serving as our primary post-secondary partners.  We are very thankful for all of your help recruiting students, providing instructors for our Early College Essentials Pathway, certifying our teachers so that we can award students college credit for participation in classes held on our campus, and opening your campus for students to come and learn.   We appreciate you!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9897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but not least, I have to give a shout out to Ms. Katie Howard, Ms. Goodrum, Dr. Freeman and the entire Atlanta Public Schools team for their amazing support of ACCA!  During our pre-certification visit five years ago, the certification team shared a concern</a:t>
            </a:r>
            <a:r>
              <a:rPr lang="en-US" b="0" i="0" dirty="0">
                <a:solidFill>
                  <a:srgbClr val="000000"/>
                </a:solidFill>
                <a:effectLst/>
                <a:latin typeface="Times New Roman" panose="02020603050405020304" pitchFamily="18" charset="0"/>
              </a:rPr>
              <a:t> that there seems to be a disconnect between the ACCA Board of Directors and the Atlanta Public Schools governing board. So we are so excited that we now have Katie Howard, who serves on the Atlanta Board of Education representing District 1, that serves on our Board of Directors.  And Katie is always advocating on our behalf – thank you so much Katie for all of your support.  We are also blessed to have the cluster superintendent over non-traditional schools, Ms. Shelly Goodrum, on our board.  Ms. Goodrum ensures we have everything we need and serves as our representative on the Atlanta </a:t>
            </a:r>
            <a:r>
              <a:rPr lang="en-US" b="0" i="0" dirty="0" err="1">
                <a:solidFill>
                  <a:srgbClr val="000000"/>
                </a:solidFill>
                <a:effectLst/>
                <a:latin typeface="Times New Roman" panose="02020603050405020304" pitchFamily="18" charset="0"/>
              </a:rPr>
              <a:t>Worksource</a:t>
            </a:r>
            <a:r>
              <a:rPr lang="en-US" b="0" i="0" dirty="0">
                <a:solidFill>
                  <a:srgbClr val="000000"/>
                </a:solidFill>
                <a:effectLst/>
                <a:latin typeface="Times New Roman" panose="02020603050405020304" pitchFamily="18" charset="0"/>
              </a:rPr>
              <a:t> Board of Directors.  We also are very thankful to have the CTAE Director of Atlanta Public Schools, Dr. Dwionne Freeman, on our board.  Dr. Freeman supports our work in many ways from securing funding to support our high school pathways, providing professional learning and teacher externships for ACCA teachers, and coordinating all of our work based learning placements.</a:t>
            </a:r>
            <a:r>
              <a:rPr lang="en-US" dirty="0"/>
              <a:t>.  So to the entire board I say thank you, thank you, thank you!  And please, brag on your support of ACCA during your interview, don’t be shy, the certification team wants to hear how you’re engaged and how you’re supporting the work.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7225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Questions/Comments?  If none, we will turn it back over to the chair for the next item on the agenda</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43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0475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6468">
              <a:defRPr/>
            </a:pPr>
            <a:fld id="{06FECA5B-CB69-434F-96AB-1E7E18E86F8F}" type="slidenum">
              <a:rPr lang="en-US">
                <a:solidFill>
                  <a:prstClr val="black"/>
                </a:solidFill>
                <a:latin typeface="Calibri"/>
              </a:rPr>
              <a:pPr defTabSz="456468">
                <a:defRPr/>
              </a:pPr>
              <a:t>44</a:t>
            </a:fld>
            <a:endParaRPr lang="en-US" dirty="0">
              <a:solidFill>
                <a:prstClr val="black"/>
              </a:solidFill>
              <a:latin typeface="Calibri"/>
            </a:endParaRPr>
          </a:p>
        </p:txBody>
      </p:sp>
    </p:spTree>
    <p:extLst>
      <p:ext uri="{BB962C8B-B14F-4D97-AF65-F5344CB8AC3E}">
        <p14:creationId xmlns:p14="http://schemas.microsoft.com/office/powerpoint/2010/main" val="366901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have one reminder from the GOTeam office: please complete all required GO Team trainings so our board can remain in compliance.</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45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4522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ECA5B-CB69-434F-96AB-1E7E18E86F8F}" type="slidenum">
              <a:rPr lang="en-US" smtClean="0"/>
              <a:t>46</a:t>
            </a:fld>
            <a:endParaRPr lang="en-US" dirty="0"/>
          </a:p>
        </p:txBody>
      </p:sp>
    </p:spTree>
    <p:extLst>
      <p:ext uri="{BB962C8B-B14F-4D97-AF65-F5344CB8AC3E}">
        <p14:creationId xmlns:p14="http://schemas.microsoft.com/office/powerpoint/2010/main" val="3160891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430" name="Google Shape;430;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03" name="Google Shape;20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38" name="Google Shape;23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124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a:extLst>
            <a:ext uri="{FF2B5EF4-FFF2-40B4-BE49-F238E27FC236}">
              <a16:creationId xmlns:a16="http://schemas.microsoft.com/office/drawing/2014/main" id="{D94EC768-AF52-EEAE-A38A-CA6309AA419F}"/>
            </a:ext>
          </a:extLst>
        </p:cNvPr>
        <p:cNvGrpSpPr/>
        <p:nvPr/>
      </p:nvGrpSpPr>
      <p:grpSpPr>
        <a:xfrm>
          <a:off x="0" y="0"/>
          <a:ext cx="0" cy="0"/>
          <a:chOff x="0" y="0"/>
          <a:chExt cx="0" cy="0"/>
        </a:xfrm>
      </p:grpSpPr>
      <p:sp>
        <p:nvSpPr>
          <p:cNvPr id="237" name="Google Shape;237;p5:notes">
            <a:extLst>
              <a:ext uri="{FF2B5EF4-FFF2-40B4-BE49-F238E27FC236}">
                <a16:creationId xmlns:a16="http://schemas.microsoft.com/office/drawing/2014/main" id="{C5712B2A-7749-A849-AE66-9F747399A3FB}"/>
              </a:ext>
            </a:extLst>
          </p:cNvPr>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38" name="Google Shape;238;p5:notes">
            <a:extLst>
              <a:ext uri="{FF2B5EF4-FFF2-40B4-BE49-F238E27FC236}">
                <a16:creationId xmlns:a16="http://schemas.microsoft.com/office/drawing/2014/main" id="{B6433455-F971-441E-4271-C82B407C5473}"/>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658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79" name="Google Shape;27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3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3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3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8000"/>
              <a:buFont typeface="Calibri"/>
              <a:buNone/>
              <a:defRPr sz="8000">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rgbClr val="000000"/>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3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3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cxnSp>
        <p:nvCxnSpPr>
          <p:cNvPr id="26" name="Google Shape;26;p32"/>
          <p:cNvCxnSpPr/>
          <p:nvPr/>
        </p:nvCxnSpPr>
        <p:spPr>
          <a:xfrm>
            <a:off x="1207658" y="4343400"/>
            <a:ext cx="9875520" cy="0"/>
          </a:xfrm>
          <a:prstGeom prst="straightConnector1">
            <a:avLst/>
          </a:prstGeom>
          <a:noFill/>
          <a:ln w="9525" cap="flat" cmpd="sng">
            <a:solidFill>
              <a:srgbClr val="0D85AB"/>
            </a:solidFill>
            <a:prstDash val="solid"/>
            <a:round/>
            <a:headEnd type="none" w="sm" len="sm"/>
            <a:tailEnd type="none" w="sm" len="sm"/>
          </a:ln>
        </p:spPr>
      </p:cxnSp>
      <p:pic>
        <p:nvPicPr>
          <p:cNvPr id="27" name="Google Shape;27;p32"/>
          <p:cNvPicPr preferRelativeResize="0"/>
          <p:nvPr/>
        </p:nvPicPr>
        <p:blipFill rotWithShape="1">
          <a:blip r:embed="rId2">
            <a:alphaModFix/>
          </a:blip>
          <a:srcRect/>
          <a:stretch/>
        </p:blipFill>
        <p:spPr>
          <a:xfrm>
            <a:off x="4913274" y="759070"/>
            <a:ext cx="2365453" cy="137171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DD2E2-1921-6EC2-845B-5FD8C8191C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17D4CD-7A70-E452-6BFC-93A00ED6C6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AF5642-3BDB-F3FC-B878-DB121F8F89FC}"/>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5" name="Footer Placeholder 4">
            <a:extLst>
              <a:ext uri="{FF2B5EF4-FFF2-40B4-BE49-F238E27FC236}">
                <a16:creationId xmlns:a16="http://schemas.microsoft.com/office/drawing/2014/main" id="{376BE1FE-CC17-C541-DC13-983C9478A1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7CFB8-8330-F7CB-AEA5-3B355DDA350D}"/>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87312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1DBB6-FF80-AE5E-61AA-32A7C38554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0745B-E23B-BCA0-2C41-5978BBF40A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76470C-296F-5129-B91A-3C7AA3D3A3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CDF63F-8FAE-CCFA-F352-156BC3073127}"/>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6" name="Footer Placeholder 5">
            <a:extLst>
              <a:ext uri="{FF2B5EF4-FFF2-40B4-BE49-F238E27FC236}">
                <a16:creationId xmlns:a16="http://schemas.microsoft.com/office/drawing/2014/main" id="{20B04588-B7BB-FD4F-D128-2D770409A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F2335-099A-46E9-7430-A689F76B82DF}"/>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4140504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C1C5-3FF3-CD20-9179-47EB4788AE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F8A3ED-7174-EBC2-2E47-847FEEDDFA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6C3797-4C50-9C31-5BA0-295500E33A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BEB1C-C39A-24EE-E0A3-A64B12F55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5BF6EC-B495-D151-EC01-63DA580F4C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E9A59A-EA76-5767-CE8A-1731845210FA}"/>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8" name="Footer Placeholder 7">
            <a:extLst>
              <a:ext uri="{FF2B5EF4-FFF2-40B4-BE49-F238E27FC236}">
                <a16:creationId xmlns:a16="http://schemas.microsoft.com/office/drawing/2014/main" id="{3944E5F6-7B0E-F0A5-ED50-26BFA3AFC4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1897D8-AAFE-BC9D-061C-756878709CC2}"/>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335816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E09A8-37FA-1F3E-C7E5-D82DFF4E22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6A61F-8AB7-58D0-49EB-4B624955AD78}"/>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4" name="Footer Placeholder 3">
            <a:extLst>
              <a:ext uri="{FF2B5EF4-FFF2-40B4-BE49-F238E27FC236}">
                <a16:creationId xmlns:a16="http://schemas.microsoft.com/office/drawing/2014/main" id="{1E71878E-D70F-C538-259A-1E499E6152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8F4EB6-D995-DE4C-C776-B6F3E72FE4B0}"/>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146800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5682DC-6880-AE90-5BE0-C63AD1D44A5B}"/>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3" name="Footer Placeholder 2">
            <a:extLst>
              <a:ext uri="{FF2B5EF4-FFF2-40B4-BE49-F238E27FC236}">
                <a16:creationId xmlns:a16="http://schemas.microsoft.com/office/drawing/2014/main" id="{906AEE9F-F0B2-1F04-4BAC-30E18CF314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3A1D57-0750-6E04-DE88-97AF61D7920B}"/>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1574654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207E-19F7-B046-06AF-8C71D88C9C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C7E666-5760-0350-712D-3F6F520F0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89C877-66F6-3748-2A85-00B69C820A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8C4F1-2DBF-9CC6-B5EC-615EC1164C3F}"/>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6" name="Footer Placeholder 5">
            <a:extLst>
              <a:ext uri="{FF2B5EF4-FFF2-40B4-BE49-F238E27FC236}">
                <a16:creationId xmlns:a16="http://schemas.microsoft.com/office/drawing/2014/main" id="{F82BAB53-C051-5C3E-D52D-D0B5206CB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868046-7704-1BA2-CFDF-03818A27F850}"/>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1338309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83E7-B46E-533D-12C7-54042EE46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06DC44-4949-C93B-3B9F-DAFFB2AB8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AA9998-9405-8868-6666-5B9B971390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63FB3B-B61A-FC37-8B45-4130337AD751}"/>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6" name="Footer Placeholder 5">
            <a:extLst>
              <a:ext uri="{FF2B5EF4-FFF2-40B4-BE49-F238E27FC236}">
                <a16:creationId xmlns:a16="http://schemas.microsoft.com/office/drawing/2014/main" id="{E6B9DC35-B85A-E11D-26A9-D30E7DBDE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4CA97-12C5-00FC-858B-D8453F808C28}"/>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215351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22E0-AAE5-B7DB-D689-A86AD5E217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2A29F7-EE5C-7F9C-CB3C-33C079B08A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8C60F-80B4-1977-5AF5-1C40DA07E4E7}"/>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5" name="Footer Placeholder 4">
            <a:extLst>
              <a:ext uri="{FF2B5EF4-FFF2-40B4-BE49-F238E27FC236}">
                <a16:creationId xmlns:a16="http://schemas.microsoft.com/office/drawing/2014/main" id="{16B7EAC2-E9BD-7E5C-3539-16EE69654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1EB8A-45E8-89FD-90BC-691C6BED899E}"/>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733017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99BDD8-835C-BAEB-4E6F-0D9845E302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FDD9B3-7E13-EB74-EAB1-30B8BFE01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2E829-49B6-230F-5673-D411FB08FF40}"/>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5" name="Footer Placeholder 4">
            <a:extLst>
              <a:ext uri="{FF2B5EF4-FFF2-40B4-BE49-F238E27FC236}">
                <a16:creationId xmlns:a16="http://schemas.microsoft.com/office/drawing/2014/main" id="{CFF6C9C0-9DF1-2D1C-5518-C14340E19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057E2-1F95-2025-0DB7-4738772BD920}"/>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3334964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2265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4800"/>
              <a:buFont typeface="Calibri"/>
              <a:buNone/>
              <a:defRPr>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2" name="Google Shape;32;p3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3" name="Google Shape;33;p3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pic>
        <p:nvPicPr>
          <p:cNvPr id="34" name="Google Shape;34;p33"/>
          <p:cNvPicPr preferRelativeResize="0"/>
          <p:nvPr/>
        </p:nvPicPr>
        <p:blipFill rotWithShape="1">
          <a:blip r:embed="rId2">
            <a:alphaModFix/>
          </a:blip>
          <a:srcRect/>
          <a:stretch/>
        </p:blipFill>
        <p:spPr>
          <a:xfrm>
            <a:off x="9975559" y="689760"/>
            <a:ext cx="1185455" cy="685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US" sz="1100" b="0" i="0" u="none" strike="noStrike" kern="1200" cap="none" spc="0" normalizeH="0" baseline="0" noProof="0" smtClean="0">
                <a:ln>
                  <a:noFill/>
                </a:ln>
                <a:solidFill>
                  <a:prstClr val="black"/>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dirty="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215842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85378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659689393"/>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792195169"/>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a:t>Click icon to add chart</a:t>
            </a:r>
            <a:endParaRPr lang="en-US" dirty="0"/>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193919718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a:t>Click icon to add table</a:t>
            </a:r>
            <a:endParaRPr lang="en-US" dirty="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98069390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endParaRPr lang="en-US" dirty="0"/>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8924714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a:t>Click icon to add picture</a:t>
            </a:r>
            <a:endParaRPr lang="en-US" dirty="0"/>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a:t>Click icon to add picture</a:t>
            </a:r>
            <a:endParaRPr lang="en-US" dirty="0"/>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a:t>Click icon to add picture</a:t>
            </a:r>
            <a:endParaRPr lang="en-US" dirty="0"/>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a:t>Click icon to add picture</a:t>
            </a:r>
            <a:endParaRPr lang="en-US" dirty="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8486142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3501909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5400000" flipH="1" flipV="1">
            <a:off x="9232774" y="3898774"/>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3132390" y="2258255"/>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3132390" y="2790600"/>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edit Master text styles</a:t>
            </a:r>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7590786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3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4"/>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rgbClr val="000000"/>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8" name="Google Shape;38;p34"/>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 name="Google Shape;39;p34"/>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rgbClr val="000000"/>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0" name="Google Shape;40;p34"/>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 name="Google Shape;41;p3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3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3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pic>
        <p:nvPicPr>
          <p:cNvPr id="44" name="Google Shape;44;p34"/>
          <p:cNvPicPr preferRelativeResize="0"/>
          <p:nvPr/>
        </p:nvPicPr>
        <p:blipFill rotWithShape="1">
          <a:blip r:embed="rId2">
            <a:alphaModFix/>
          </a:blip>
          <a:srcRect/>
          <a:stretch/>
        </p:blipFill>
        <p:spPr>
          <a:xfrm>
            <a:off x="9978127" y="685696"/>
            <a:ext cx="1184565" cy="6858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dirty="0"/>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9218733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p15:clr>
            <a:srgbClr val="FBAE40"/>
          </p15:clr>
        </p15:guide>
        <p15:guide id="11" pos="2880">
          <p15:clr>
            <a:srgbClr val="FBAE40"/>
          </p15:clr>
        </p15:guide>
        <p15:guide id="12" orient="horz" pos="17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496832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r>
              <a:rPr lang="en-US"/>
              <a:t>Click icon to add picture</a:t>
            </a:r>
            <a:endParaRPr lang="en-US" dirty="0"/>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739170636"/>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54496" cy="913212"/>
          </a:xfrm>
        </p:spPr>
        <p:txBody>
          <a:bodyPr anchor="b">
            <a:normAutofit/>
          </a:bodyPr>
          <a:lstStyle>
            <a:lvl1pPr marL="0" indent="0">
              <a:lnSpc>
                <a:spcPct val="113000"/>
              </a:lnSpc>
              <a:spcBef>
                <a:spcPts val="0"/>
              </a:spcBef>
              <a:buNone/>
              <a:defRPr sz="1800" b="0" i="1" baseline="0">
                <a:solidFill>
                  <a:schemeClr val="tx1">
                    <a:lumMod val="85000"/>
                    <a:lumOff val="15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5181600" y="1526125"/>
            <a:ext cx="6254496" cy="1751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31"/>
            <a:ext cx="6254496" cy="913759"/>
          </a:xfrm>
        </p:spPr>
        <p:txBody>
          <a:bodyPr anchor="b">
            <a:normAutofit/>
          </a:bodyPr>
          <a:lstStyle>
            <a:lvl1pPr marL="0" indent="0">
              <a:buNone/>
              <a:defRPr sz="1800" b="0" i="1" baseline="0">
                <a:solidFill>
                  <a:schemeClr val="tx1">
                    <a:lumMod val="85000"/>
                    <a:lumOff val="15000"/>
                  </a:schemeClr>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5181600" y="4669432"/>
            <a:ext cx="6254496" cy="1752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198645-5B5E-45EA-A2FA-4288E302D485}" type="datetime1">
              <a:rPr lang="en-US" smtClean="0">
                <a:solidFill>
                  <a:prstClr val="black">
                    <a:lumMod val="85000"/>
                    <a:lumOff val="15000"/>
                  </a:prstClr>
                </a:solidFill>
              </a:rPr>
              <a:t>2/27/2025</a:t>
            </a:fld>
            <a:endParaRPr lang="en-US" dirty="0">
              <a:solidFill>
                <a:prstClr val="black">
                  <a:lumMod val="85000"/>
                  <a:lumOff val="1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85000"/>
                  <a:lumOff val="15000"/>
                </a:prstClr>
              </a:solidFill>
            </a:endParaRPr>
          </a:p>
        </p:txBody>
      </p:sp>
      <p:sp>
        <p:nvSpPr>
          <p:cNvPr id="9" name="Slide Number Placeholder 8"/>
          <p:cNvSpPr>
            <a:spLocks noGrp="1"/>
          </p:cNvSpPr>
          <p:nvPr>
            <p:ph type="sldNum" sz="quarter" idx="12"/>
          </p:nvPr>
        </p:nvSpPr>
        <p:spPr/>
        <p:txBody>
          <a:bodyPr/>
          <a:lstStyle/>
          <a:p>
            <a:fld id="{3D6C3DC6-EF6E-8948-BFE6-808D46D584D8}" type="slidenum">
              <a:rPr lang="en-US" smtClean="0">
                <a:solidFill>
                  <a:srgbClr val="F5F5F5"/>
                </a:solidFill>
              </a:rPr>
              <a:pPr/>
              <a:t>‹#›</a:t>
            </a:fld>
            <a:endParaRPr lang="en-US" dirty="0">
              <a:solidFill>
                <a:srgbClr val="F5F5F5"/>
              </a:solidFill>
            </a:endParaRPr>
          </a:p>
        </p:txBody>
      </p:sp>
    </p:spTree>
    <p:extLst>
      <p:ext uri="{BB962C8B-B14F-4D97-AF65-F5344CB8AC3E}">
        <p14:creationId xmlns:p14="http://schemas.microsoft.com/office/powerpoint/2010/main" val="1645843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589E54D-4525-4B19-92AB-1F1CDA793166}" type="datetime1">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D6C3DC6-EF6E-8948-BFE6-808D46D584D8}" type="slidenum">
              <a:rPr lang="en-US" smtClean="0"/>
              <a:t>‹#›</a:t>
            </a:fld>
            <a:endParaRPr lang="en-US" dirty="0"/>
          </a:p>
        </p:txBody>
      </p:sp>
    </p:spTree>
    <p:extLst>
      <p:ext uri="{BB962C8B-B14F-4D97-AF65-F5344CB8AC3E}">
        <p14:creationId xmlns:p14="http://schemas.microsoft.com/office/powerpoint/2010/main" val="2391734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0D85AB"/>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rgbClr val="000000"/>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rgbClr val="0D85A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8776FDF-B46F-4A92-A4CE-C0A82D8D9DBD}"/>
              </a:ext>
            </a:extLst>
          </p:cNvPr>
          <p:cNvPicPr>
            <a:picLocks noChangeAspect="1"/>
          </p:cNvPicPr>
          <p:nvPr userDrawn="1"/>
        </p:nvPicPr>
        <p:blipFill>
          <a:blip r:embed="rId2"/>
          <a:stretch>
            <a:fillRect/>
          </a:stretch>
        </p:blipFill>
        <p:spPr>
          <a:xfrm>
            <a:off x="4913274" y="759070"/>
            <a:ext cx="2365453" cy="1371719"/>
          </a:xfrm>
          <a:prstGeom prst="rect">
            <a:avLst/>
          </a:prstGeom>
        </p:spPr>
      </p:pic>
    </p:spTree>
    <p:extLst>
      <p:ext uri="{BB962C8B-B14F-4D97-AF65-F5344CB8AC3E}">
        <p14:creationId xmlns:p14="http://schemas.microsoft.com/office/powerpoint/2010/main" val="2243066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solidFill>
                  <a:srgbClr val="0D85AB"/>
                </a:solidFill>
              </a:defRPr>
            </a:lvl1pPr>
          </a:lstStyle>
          <a:p>
            <a:r>
              <a:rPr lang="en-US" dirty="0"/>
              <a:t>Click to edit Master title style</a:t>
            </a:r>
          </a:p>
        </p:txBody>
      </p:sp>
      <p:sp>
        <p:nvSpPr>
          <p:cNvPr id="3" name="Content Placeholder 2"/>
          <p:cNvSpPr>
            <a:spLocks noGrp="1"/>
          </p:cNvSpPr>
          <p:nvPr>
            <p:ph idx="1"/>
          </p:nvPr>
        </p:nvSpPr>
        <p:spPr/>
        <p:txBody>
          <a:bodyPr/>
          <a:lstStyle>
            <a:lvl1pPr marL="233363" indent="-233363">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2D3E9E-A95C-48F2-B4BF-A71542E0BE9A}"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a:extLst>
              <a:ext uri="{FF2B5EF4-FFF2-40B4-BE49-F238E27FC236}">
                <a16:creationId xmlns:a16="http://schemas.microsoft.com/office/drawing/2014/main" id="{75267396-37A6-4B58-91FA-49EEEE6C05E5}"/>
              </a:ext>
            </a:extLst>
          </p:cNvPr>
          <p:cNvPicPr>
            <a:picLocks noChangeAspect="1"/>
          </p:cNvPicPr>
          <p:nvPr userDrawn="1"/>
        </p:nvPicPr>
        <p:blipFill>
          <a:blip r:embed="rId2"/>
          <a:stretch>
            <a:fillRect/>
          </a:stretch>
        </p:blipFill>
        <p:spPr>
          <a:xfrm>
            <a:off x="9975559" y="689760"/>
            <a:ext cx="1185455" cy="685800"/>
          </a:xfrm>
          <a:prstGeom prst="rect">
            <a:avLst/>
          </a:prstGeom>
        </p:spPr>
      </p:pic>
    </p:spTree>
    <p:extLst>
      <p:ext uri="{BB962C8B-B14F-4D97-AF65-F5344CB8AC3E}">
        <p14:creationId xmlns:p14="http://schemas.microsoft.com/office/powerpoint/2010/main" val="878544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52098"/>
            <a:ext cx="10058400" cy="1450757"/>
          </a:xfrm>
        </p:spPr>
        <p:txBody>
          <a:bodyPr/>
          <a:lstStyle>
            <a:lvl1pPr>
              <a:defRPr>
                <a:solidFill>
                  <a:srgbClr val="0D85AB"/>
                </a:solidFill>
              </a:defRPr>
            </a:lvl1pPr>
          </a:lstStyle>
          <a:p>
            <a:r>
              <a:rPr lang="en-US" dirty="0"/>
              <a:t>Click to edit Master title style</a:t>
            </a:r>
          </a:p>
        </p:txBody>
      </p:sp>
      <p:sp>
        <p:nvSpPr>
          <p:cNvPr id="3" name="Content Placeholder 2"/>
          <p:cNvSpPr>
            <a:spLocks noGrp="1"/>
          </p:cNvSpPr>
          <p:nvPr>
            <p:ph sz="half" idx="1"/>
          </p:nvPr>
        </p:nvSpPr>
        <p:spPr>
          <a:xfrm>
            <a:off x="1097279" y="1845734"/>
            <a:ext cx="4937760" cy="4023360"/>
          </a:xfrm>
        </p:spPr>
        <p:txBody>
          <a:bodyPr/>
          <a:lstStyle>
            <a:lvl1pPr marL="233363" indent="-233363">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lvl1pPr marL="233363" indent="-233363">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2952B5-7A2F-4CC8-B7CE-9234E21C2837}" type="datetimeFigureOut">
              <a:rPr lang="en-US" smtClean="0"/>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pic>
        <p:nvPicPr>
          <p:cNvPr id="9" name="Picture 8">
            <a:extLst>
              <a:ext uri="{FF2B5EF4-FFF2-40B4-BE49-F238E27FC236}">
                <a16:creationId xmlns:a16="http://schemas.microsoft.com/office/drawing/2014/main" id="{60C4F0DB-EDC7-4077-85F9-E4E97D069A65}"/>
              </a:ext>
            </a:extLst>
          </p:cNvPr>
          <p:cNvPicPr>
            <a:picLocks noChangeAspect="1"/>
          </p:cNvPicPr>
          <p:nvPr userDrawn="1"/>
        </p:nvPicPr>
        <p:blipFill>
          <a:blip r:embed="rId2"/>
          <a:stretch>
            <a:fillRect/>
          </a:stretch>
        </p:blipFill>
        <p:spPr>
          <a:xfrm>
            <a:off x="9977904" y="689196"/>
            <a:ext cx="1184565" cy="685800"/>
          </a:xfrm>
          <a:prstGeom prst="rect">
            <a:avLst/>
          </a:prstGeom>
        </p:spPr>
      </p:pic>
    </p:spTree>
    <p:extLst>
      <p:ext uri="{BB962C8B-B14F-4D97-AF65-F5344CB8AC3E}">
        <p14:creationId xmlns:p14="http://schemas.microsoft.com/office/powerpoint/2010/main" val="3614485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lvl1pPr marL="233363" indent="-233363">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378200"/>
          </a:xfrm>
        </p:spPr>
        <p:txBody>
          <a:bodyPr/>
          <a:lstStyle>
            <a:lvl1pPr marL="233363" indent="-233363">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E1DA07A-9201-4B4B-BAF2-015AFA30F520}" type="datetimeFigureOut">
              <a:rPr lang="en-US" smtClean="0"/>
              <a:t>2/27/2025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10">
            <a:extLst>
              <a:ext uri="{FF2B5EF4-FFF2-40B4-BE49-F238E27FC236}">
                <a16:creationId xmlns:a16="http://schemas.microsoft.com/office/drawing/2014/main" id="{50F650F5-4552-46E0-A6DE-5E74EC94094E}"/>
              </a:ext>
            </a:extLst>
          </p:cNvPr>
          <p:cNvPicPr>
            <a:picLocks noChangeAspect="1"/>
          </p:cNvPicPr>
          <p:nvPr userDrawn="1"/>
        </p:nvPicPr>
        <p:blipFill>
          <a:blip r:embed="rId2"/>
          <a:stretch>
            <a:fillRect/>
          </a:stretch>
        </p:blipFill>
        <p:spPr>
          <a:xfrm>
            <a:off x="9978127" y="685696"/>
            <a:ext cx="1184565" cy="685800"/>
          </a:xfrm>
          <a:prstGeom prst="rect">
            <a:avLst/>
          </a:prstGeom>
        </p:spPr>
      </p:pic>
    </p:spTree>
    <p:extLst>
      <p:ext uri="{BB962C8B-B14F-4D97-AF65-F5344CB8AC3E}">
        <p14:creationId xmlns:p14="http://schemas.microsoft.com/office/powerpoint/2010/main" val="1655216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smtClean="0"/>
              <a:t>2/27/2025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72908CA9-F809-4A95-9B49-F5EBA3884C85}"/>
              </a:ext>
            </a:extLst>
          </p:cNvPr>
          <p:cNvPicPr>
            <a:picLocks noChangeAspect="1"/>
          </p:cNvPicPr>
          <p:nvPr userDrawn="1"/>
        </p:nvPicPr>
        <p:blipFill>
          <a:blip r:embed="rId2"/>
          <a:stretch>
            <a:fillRect/>
          </a:stretch>
        </p:blipFill>
        <p:spPr>
          <a:xfrm>
            <a:off x="9940848" y="689058"/>
            <a:ext cx="1224438" cy="685800"/>
          </a:xfrm>
          <a:prstGeom prst="rect">
            <a:avLst/>
          </a:prstGeom>
        </p:spPr>
      </p:pic>
    </p:spTree>
    <p:extLst>
      <p:ext uri="{BB962C8B-B14F-4D97-AF65-F5344CB8AC3E}">
        <p14:creationId xmlns:p14="http://schemas.microsoft.com/office/powerpoint/2010/main" val="245794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5"/>
        <p:cNvGrpSpPr/>
        <p:nvPr/>
      </p:nvGrpSpPr>
      <p:grpSpPr>
        <a:xfrm>
          <a:off x="0" y="0"/>
          <a:ext cx="0" cy="0"/>
          <a:chOff x="0" y="0"/>
          <a:chExt cx="0" cy="0"/>
        </a:xfrm>
      </p:grpSpPr>
      <p:sp>
        <p:nvSpPr>
          <p:cNvPr id="46" name="Google Shape;46;p3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3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3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3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3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pic>
        <p:nvPicPr>
          <p:cNvPr id="51" name="Google Shape;51;p35" descr="A close up of a sign&#10;&#10;Description automatically generated"/>
          <p:cNvPicPr preferRelativeResize="0"/>
          <p:nvPr/>
        </p:nvPicPr>
        <p:blipFill rotWithShape="1">
          <a:blip r:embed="rId2">
            <a:alphaModFix/>
          </a:blip>
          <a:srcRect/>
          <a:stretch/>
        </p:blipFill>
        <p:spPr>
          <a:xfrm>
            <a:off x="9892246" y="681495"/>
            <a:ext cx="1232510" cy="6858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DF5F92-E675-4B36-9A60-69A962A68675}" type="datetimeFigureOut">
              <a:rPr lang="en-US" smtClean="0"/>
              <a:t>2/27/2025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pic>
        <p:nvPicPr>
          <p:cNvPr id="3" name="Picture 2" descr="A close up of a sign&#10;&#10;Description automatically generated">
            <a:extLst>
              <a:ext uri="{FF2B5EF4-FFF2-40B4-BE49-F238E27FC236}">
                <a16:creationId xmlns:a16="http://schemas.microsoft.com/office/drawing/2014/main" id="{22386B8A-95EC-4E74-A26F-0082152CFF27}"/>
              </a:ext>
            </a:extLst>
          </p:cNvPr>
          <p:cNvPicPr>
            <a:picLocks noChangeAspect="1"/>
          </p:cNvPicPr>
          <p:nvPr userDrawn="1"/>
        </p:nvPicPr>
        <p:blipFill>
          <a:blip r:embed="rId2"/>
          <a:stretch>
            <a:fillRect/>
          </a:stretch>
        </p:blipFill>
        <p:spPr>
          <a:xfrm>
            <a:off x="9892246" y="681495"/>
            <a:ext cx="1232510" cy="685800"/>
          </a:xfrm>
          <a:prstGeom prst="rect">
            <a:avLst/>
          </a:prstGeom>
        </p:spPr>
      </p:pic>
    </p:spTree>
    <p:extLst>
      <p:ext uri="{BB962C8B-B14F-4D97-AF65-F5344CB8AC3E}">
        <p14:creationId xmlns:p14="http://schemas.microsoft.com/office/powerpoint/2010/main" val="3100123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F6E2C9B-5FA2-460D-9BE7-B0812FC2A6FF}" type="datetimeFigureOut">
              <a:rPr lang="en-US" smtClean="0"/>
              <a:t>2/27/2025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95920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2/27/2025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748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41859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2/27/2025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14783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5"/>
        <p:cNvGrpSpPr/>
        <p:nvPr/>
      </p:nvGrpSpPr>
      <p:grpSpPr>
        <a:xfrm>
          <a:off x="0" y="0"/>
          <a:ext cx="0" cy="0"/>
          <a:chOff x="0" y="0"/>
          <a:chExt cx="0" cy="0"/>
        </a:xfrm>
      </p:grpSpPr>
      <p:sp>
        <p:nvSpPr>
          <p:cNvPr id="76" name="Google Shape;76;p43"/>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43"/>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43"/>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 name="Google Shape;79;p43"/>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0" name="Google Shape;80;p43"/>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1" name="Google Shape;81;p4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4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4"/>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4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4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9" name="Google Shape;89;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4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4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45"/>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5"/>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5" name="Google Shape;95;p4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6" name="Google Shape;96;p4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7" name="Google Shape;97;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9402-94F1-633F-BE2C-AEB4DE2A70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CA3DEB-8783-02E2-C85D-A59D35C744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43F3D2-FECF-4878-AB86-9A5E449C3A1D}"/>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5" name="Footer Placeholder 4">
            <a:extLst>
              <a:ext uri="{FF2B5EF4-FFF2-40B4-BE49-F238E27FC236}">
                <a16:creationId xmlns:a16="http://schemas.microsoft.com/office/drawing/2014/main" id="{2A5661A0-C24C-04E2-C7C6-3CC93F3BB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D1F6C-9941-7F97-D1E5-386C171FD2C4}"/>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274050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08ADF-AE35-C605-0734-61D4C4C9E0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587EB-55E4-43D2-C02B-3FFED14D6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4036D-954D-3C4E-C71B-AEA91439C4A7}"/>
              </a:ext>
            </a:extLst>
          </p:cNvPr>
          <p:cNvSpPr>
            <a:spLocks noGrp="1"/>
          </p:cNvSpPr>
          <p:nvPr>
            <p:ph type="dt" sz="half" idx="10"/>
          </p:nvPr>
        </p:nvSpPr>
        <p:spPr/>
        <p:txBody>
          <a:bodyPr/>
          <a:lstStyle/>
          <a:p>
            <a:fld id="{4BA9BAC4-DC12-47EC-AAAC-79C2074B2E19}" type="datetimeFigureOut">
              <a:rPr lang="en-US" smtClean="0"/>
              <a:t>2/27/2025</a:t>
            </a:fld>
            <a:endParaRPr lang="en-US"/>
          </a:p>
        </p:txBody>
      </p:sp>
      <p:sp>
        <p:nvSpPr>
          <p:cNvPr id="5" name="Footer Placeholder 4">
            <a:extLst>
              <a:ext uri="{FF2B5EF4-FFF2-40B4-BE49-F238E27FC236}">
                <a16:creationId xmlns:a16="http://schemas.microsoft.com/office/drawing/2014/main" id="{10CF73A0-F611-C87F-F2CA-3ADBF1FD8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00690-F432-B17D-9F1B-44BFA0E2C407}"/>
              </a:ext>
            </a:extLst>
          </p:cNvPr>
          <p:cNvSpPr>
            <a:spLocks noGrp="1"/>
          </p:cNvSpPr>
          <p:nvPr>
            <p:ph type="sldNum" sz="quarter" idx="12"/>
          </p:nvPr>
        </p:nvSpPr>
        <p:spPr/>
        <p:txBody>
          <a:bodyPr/>
          <a:lstStyle/>
          <a:p>
            <a:fld id="{CEE00C75-0908-4AE8-B04A-3553D86DE558}" type="slidenum">
              <a:rPr lang="en-US" smtClean="0"/>
              <a:t>‹#›</a:t>
            </a:fld>
            <a:endParaRPr lang="en-US"/>
          </a:p>
        </p:txBody>
      </p:sp>
    </p:spTree>
    <p:extLst>
      <p:ext uri="{BB962C8B-B14F-4D97-AF65-F5344CB8AC3E}">
        <p14:creationId xmlns:p14="http://schemas.microsoft.com/office/powerpoint/2010/main" val="409348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1;p3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000000"/>
              </a:buClr>
              <a:buSzPts val="4800"/>
              <a:buFont typeface="Calibri"/>
              <a:buNone/>
              <a:defRPr sz="48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9pPr>
          </a:lstStyle>
          <a:p>
            <a:endParaRPr/>
          </a:p>
        </p:txBody>
      </p:sp>
      <p:sp>
        <p:nvSpPr>
          <p:cNvPr id="14" name="Google Shape;14;p3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5" name="Google Shape;15;p3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6" name="Google Shape;16;p3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cxnSp>
        <p:nvCxnSpPr>
          <p:cNvPr id="17" name="Google Shape;17;p31"/>
          <p:cNvCxnSpPr/>
          <p:nvPr/>
        </p:nvCxnSpPr>
        <p:spPr>
          <a:xfrm>
            <a:off x="1193532" y="1737845"/>
            <a:ext cx="9966960" cy="0"/>
          </a:xfrm>
          <a:prstGeom prst="straightConnector1">
            <a:avLst/>
          </a:prstGeom>
          <a:noFill/>
          <a:ln w="9525" cap="flat" cmpd="sng">
            <a:solidFill>
              <a:srgbClr val="0D85AB"/>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533F5-67DB-602C-E86F-BE85B3F84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25E489-56C1-CD73-B2CB-62C623389E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F4C2C-32EC-43A3-D077-C038072D5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9BAC4-DC12-47EC-AAAC-79C2074B2E19}" type="datetimeFigureOut">
              <a:rPr lang="en-US" smtClean="0"/>
              <a:t>2/27/2025</a:t>
            </a:fld>
            <a:endParaRPr lang="en-US"/>
          </a:p>
        </p:txBody>
      </p:sp>
      <p:sp>
        <p:nvSpPr>
          <p:cNvPr id="5" name="Footer Placeholder 4">
            <a:extLst>
              <a:ext uri="{FF2B5EF4-FFF2-40B4-BE49-F238E27FC236}">
                <a16:creationId xmlns:a16="http://schemas.microsoft.com/office/drawing/2014/main" id="{8430B7B7-12B5-8629-93FB-735665A2A8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D1DF6A-B90F-1909-FF91-9BD619956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00C75-0908-4AE8-B04A-3553D86DE558}" type="slidenum">
              <a:rPr lang="en-US" smtClean="0"/>
              <a:t>‹#›</a:t>
            </a:fld>
            <a:endParaRPr lang="en-US"/>
          </a:p>
        </p:txBody>
      </p:sp>
    </p:spTree>
    <p:extLst>
      <p:ext uri="{BB962C8B-B14F-4D97-AF65-F5344CB8AC3E}">
        <p14:creationId xmlns:p14="http://schemas.microsoft.com/office/powerpoint/2010/main" val="50734591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283126929"/>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86B75A-687E-405C-8A0B-8D00578BA2C3}" type="datetimeFigureOut">
              <a:rPr lang="en-US" smtClean="0"/>
              <a:pPr/>
              <a:t>2/27/2025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rgbClr val="0D85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63265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hf sldNum="0" hdr="0" ftr="0" dt="0"/>
  <p:txStyles>
    <p:titleStyle>
      <a:lvl1pPr algn="l" defTabSz="914400" rtl="0" eaLnBrk="1" latinLnBrk="0" hangingPunct="1">
        <a:lnSpc>
          <a:spcPct val="85000"/>
        </a:lnSpc>
        <a:spcBef>
          <a:spcPct val="0"/>
        </a:spcBef>
        <a:buNone/>
        <a:defRPr sz="4800" kern="1200" spc="-50" baseline="0">
          <a:solidFill>
            <a:srgbClr val="000000"/>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000000"/>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000000"/>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0000"/>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0000"/>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00000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croomphysics.com/"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goteam@apsk12.org?subject=ELiS%20Credential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hyperlink" Target="https://www.atlantapublicschools.us/domain/10250"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0D85AB"/>
              </a:buClr>
              <a:buSzPts val="6600"/>
              <a:buFont typeface="Calibri"/>
              <a:buNone/>
            </a:pPr>
            <a:r>
              <a:rPr lang="en-US" sz="6600" dirty="0"/>
              <a:t>Board of Directors Meeting</a:t>
            </a:r>
            <a:br>
              <a:rPr lang="en-US" sz="6600" dirty="0"/>
            </a:br>
            <a:r>
              <a:rPr lang="en-US" sz="2800" i="1" dirty="0"/>
              <a:t>Good evening, everyone!  </a:t>
            </a:r>
            <a:br>
              <a:rPr lang="en-US" sz="2800" i="1" dirty="0"/>
            </a:br>
            <a:r>
              <a:rPr lang="en-US" sz="2800" i="1" dirty="0"/>
              <a:t>Thank you for joining us.  We will begin shortly.</a:t>
            </a:r>
            <a:endParaRPr dirty="0"/>
          </a:p>
        </p:txBody>
      </p:sp>
      <p:sp>
        <p:nvSpPr>
          <p:cNvPr id="194" name="Google Shape;194;p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US" dirty="0"/>
              <a:t>February 27, 2025</a:t>
            </a:r>
            <a:endParaRPr dirty="0"/>
          </a:p>
          <a:p>
            <a:pPr marL="0" lvl="0" indent="0" algn="ctr" rtl="0">
              <a:lnSpc>
                <a:spcPct val="90000"/>
              </a:lnSpc>
              <a:spcBef>
                <a:spcPts val="1400"/>
              </a:spcBef>
              <a:spcAft>
                <a:spcPts val="0"/>
              </a:spcAft>
              <a:buSzPts val="2400"/>
              <a:buNone/>
            </a:pPr>
            <a:r>
              <a:rPr lang="en-US" dirty="0"/>
              <a:t>4 P.M.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a:extLst>
            <a:ext uri="{FF2B5EF4-FFF2-40B4-BE49-F238E27FC236}">
              <a16:creationId xmlns:a16="http://schemas.microsoft.com/office/drawing/2014/main" id="{B3D3790F-7ACD-C6A9-3984-8C3061BD5063}"/>
            </a:ext>
          </a:extLst>
        </p:cNvPr>
        <p:cNvGrpSpPr/>
        <p:nvPr/>
      </p:nvGrpSpPr>
      <p:grpSpPr>
        <a:xfrm>
          <a:off x="0" y="0"/>
          <a:ext cx="0" cy="0"/>
          <a:chOff x="0" y="0"/>
          <a:chExt cx="0" cy="0"/>
        </a:xfrm>
      </p:grpSpPr>
      <p:grpSp>
        <p:nvGrpSpPr>
          <p:cNvPr id="223" name="Google Shape;223;p25">
            <a:extLst>
              <a:ext uri="{FF2B5EF4-FFF2-40B4-BE49-F238E27FC236}">
                <a16:creationId xmlns:a16="http://schemas.microsoft.com/office/drawing/2014/main" id="{34C1C846-6868-BBF3-B2E9-AE6AD4AD1CF3}"/>
              </a:ext>
            </a:extLst>
          </p:cNvPr>
          <p:cNvGrpSpPr/>
          <p:nvPr/>
        </p:nvGrpSpPr>
        <p:grpSpPr>
          <a:xfrm>
            <a:off x="316549" y="1726375"/>
            <a:ext cx="9682912" cy="3164289"/>
            <a:chOff x="5003" y="110748"/>
            <a:chExt cx="9682912" cy="3164289"/>
          </a:xfrm>
        </p:grpSpPr>
        <p:sp>
          <p:nvSpPr>
            <p:cNvPr id="224" name="Google Shape;224;p25">
              <a:extLst>
                <a:ext uri="{FF2B5EF4-FFF2-40B4-BE49-F238E27FC236}">
                  <a16:creationId xmlns:a16="http://schemas.microsoft.com/office/drawing/2014/main" id="{7ED84D8B-DCCD-818C-CA98-13B4B704F9A4}"/>
                </a:ext>
              </a:extLst>
            </p:cNvPr>
            <p:cNvSpPr/>
            <p:nvPr/>
          </p:nvSpPr>
          <p:spPr>
            <a:xfrm rot="5400000">
              <a:off x="226075" y="2067105"/>
              <a:ext cx="665901" cy="1108045"/>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25">
              <a:extLst>
                <a:ext uri="{FF2B5EF4-FFF2-40B4-BE49-F238E27FC236}">
                  <a16:creationId xmlns:a16="http://schemas.microsoft.com/office/drawing/2014/main" id="{9A5FBF26-882E-768B-D19D-5AF11E53B217}"/>
                </a:ext>
              </a:extLst>
            </p:cNvPr>
            <p:cNvSpPr/>
            <p:nvPr/>
          </p:nvSpPr>
          <p:spPr>
            <a:xfrm>
              <a:off x="114919" y="2398172"/>
              <a:ext cx="1000349" cy="87686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25">
              <a:extLst>
                <a:ext uri="{FF2B5EF4-FFF2-40B4-BE49-F238E27FC236}">
                  <a16:creationId xmlns:a16="http://schemas.microsoft.com/office/drawing/2014/main" id="{F9B2DE9B-5EA7-0A9F-0AE5-55B645E16DEF}"/>
                </a:ext>
              </a:extLst>
            </p:cNvPr>
            <p:cNvSpPr txBox="1"/>
            <p:nvPr/>
          </p:nvSpPr>
          <p:spPr>
            <a:xfrm>
              <a:off x="114919" y="2398172"/>
              <a:ext cx="1000349" cy="876865"/>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Step 1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Update Strategic Plan &amp; Rank Priorities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25">
              <a:extLst>
                <a:ext uri="{FF2B5EF4-FFF2-40B4-BE49-F238E27FC236}">
                  <a16:creationId xmlns:a16="http://schemas.microsoft.com/office/drawing/2014/main" id="{C3320217-C5B3-68A4-D9B1-B5E4ACDB03B6}"/>
                </a:ext>
              </a:extLst>
            </p:cNvPr>
            <p:cNvSpPr/>
            <p:nvPr/>
          </p:nvSpPr>
          <p:spPr>
            <a:xfrm>
              <a:off x="926524" y="1985529"/>
              <a:ext cx="188745" cy="188745"/>
            </a:xfrm>
            <a:prstGeom prst="triangle">
              <a:avLst>
                <a:gd name="adj" fmla="val 10000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25">
              <a:extLst>
                <a:ext uri="{FF2B5EF4-FFF2-40B4-BE49-F238E27FC236}">
                  <a16:creationId xmlns:a16="http://schemas.microsoft.com/office/drawing/2014/main" id="{77530777-4DC8-6158-912A-6642A1CE235B}"/>
                </a:ext>
              </a:extLst>
            </p:cNvPr>
            <p:cNvSpPr/>
            <p:nvPr/>
          </p:nvSpPr>
          <p:spPr>
            <a:xfrm rot="5400000">
              <a:off x="1450699" y="1764071"/>
              <a:ext cx="665901" cy="1108045"/>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25">
              <a:extLst>
                <a:ext uri="{FF2B5EF4-FFF2-40B4-BE49-F238E27FC236}">
                  <a16:creationId xmlns:a16="http://schemas.microsoft.com/office/drawing/2014/main" id="{4A00FB7E-F3C0-8B78-0288-046AF98A675F}"/>
                </a:ext>
              </a:extLst>
            </p:cNvPr>
            <p:cNvSpPr/>
            <p:nvPr/>
          </p:nvSpPr>
          <p:spPr>
            <a:xfrm>
              <a:off x="1339543" y="2095138"/>
              <a:ext cx="1000349" cy="87686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25">
              <a:extLst>
                <a:ext uri="{FF2B5EF4-FFF2-40B4-BE49-F238E27FC236}">
                  <a16:creationId xmlns:a16="http://schemas.microsoft.com/office/drawing/2014/main" id="{72A7B65D-EA10-8023-361A-78301C4C26B4}"/>
                </a:ext>
              </a:extLst>
            </p:cNvPr>
            <p:cNvSpPr txBox="1"/>
            <p:nvPr/>
          </p:nvSpPr>
          <p:spPr>
            <a:xfrm>
              <a:off x="1339543" y="2095138"/>
              <a:ext cx="1000349" cy="876865"/>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Step 2 </a:t>
              </a:r>
              <a:r>
                <a:rPr kumimoji="0" lang="en-US" sz="1400" b="0" i="0" u="sng" strike="noStrike" kern="0" cap="none" spc="0" normalizeH="0" baseline="0" noProof="0">
                  <a:ln>
                    <a:noFill/>
                  </a:ln>
                  <a:solidFill>
                    <a:srgbClr val="000000"/>
                  </a:solidFill>
                  <a:effectLst/>
                  <a:uLnTx/>
                  <a:uFillTx/>
                  <a:latin typeface="Arial"/>
                  <a:ea typeface="Arial"/>
                  <a:cs typeface="Arial"/>
                  <a:sym typeface="Arial"/>
                </a:rPr>
                <a:t>Principals</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Workshop   FY 26 Budget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560"/>
                </a:spcBef>
                <a:spcAft>
                  <a:spcPts val="0"/>
                </a:spcAft>
                <a:buClr>
                  <a:srgbClr val="FF0000"/>
                </a:buClr>
                <a:buSzPts val="1200"/>
                <a:buFont typeface="Calibri"/>
                <a:buNone/>
                <a:tabLst/>
                <a:defRPr/>
              </a:pPr>
              <a:r>
                <a:rPr kumimoji="0" lang="en-US" sz="1200" b="0" i="0" u="none" strike="noStrike" kern="0" cap="none" spc="0" normalizeH="0" baseline="0" noProof="0">
                  <a:ln>
                    <a:noFill/>
                  </a:ln>
                  <a:solidFill>
                    <a:srgbClr val="FF0000"/>
                  </a:solidFill>
                  <a:effectLst/>
                  <a:uLnTx/>
                  <a:uFillTx/>
                  <a:latin typeface="Calibri"/>
                  <a:ea typeface="Calibri"/>
                  <a:cs typeface="Calibri"/>
                  <a:sym typeface="Calibri"/>
                </a:rPr>
                <a:t>January 15th </a:t>
              </a:r>
              <a:r>
                <a:rPr kumimoji="0" lang="en-US" sz="1200" b="0" i="0" u="none" strike="noStrike" kern="0" cap="none" spc="0" normalizeH="0" baseline="30000" noProof="0">
                  <a:ln>
                    <a:noFill/>
                  </a:ln>
                  <a:solidFill>
                    <a:srgbClr val="FF0000"/>
                  </a:solidFill>
                  <a:effectLst/>
                  <a:uLnTx/>
                  <a:uFillTx/>
                  <a:latin typeface="Calibri"/>
                  <a:ea typeface="Calibri"/>
                  <a:cs typeface="Calibri"/>
                  <a:sym typeface="Calibri"/>
                </a:rPr>
                <a:t> </a:t>
              </a:r>
              <a:endParaRPr kumimoji="0" sz="1200" b="0" i="0" u="none" strike="noStrike" kern="0" cap="none" spc="0" normalizeH="0" baseline="0" noProof="0">
                <a:ln>
                  <a:noFill/>
                </a:ln>
                <a:solidFill>
                  <a:srgbClr val="FF0000"/>
                </a:solidFill>
                <a:effectLst/>
                <a:uLnTx/>
                <a:uFillTx/>
                <a:latin typeface="Calibri"/>
                <a:ea typeface="Calibri"/>
                <a:cs typeface="Calibri"/>
                <a:sym typeface="Calibri"/>
              </a:endParaRPr>
            </a:p>
          </p:txBody>
        </p:sp>
        <p:sp>
          <p:nvSpPr>
            <p:cNvPr id="231" name="Google Shape;231;p25">
              <a:extLst>
                <a:ext uri="{FF2B5EF4-FFF2-40B4-BE49-F238E27FC236}">
                  <a16:creationId xmlns:a16="http://schemas.microsoft.com/office/drawing/2014/main" id="{F69C6339-0075-49FC-9D1C-395570DD00B5}"/>
                </a:ext>
              </a:extLst>
            </p:cNvPr>
            <p:cNvSpPr/>
            <p:nvPr/>
          </p:nvSpPr>
          <p:spPr>
            <a:xfrm>
              <a:off x="2151148" y="1682495"/>
              <a:ext cx="188745" cy="188745"/>
            </a:xfrm>
            <a:prstGeom prst="triangle">
              <a:avLst>
                <a:gd name="adj" fmla="val 10000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25">
              <a:extLst>
                <a:ext uri="{FF2B5EF4-FFF2-40B4-BE49-F238E27FC236}">
                  <a16:creationId xmlns:a16="http://schemas.microsoft.com/office/drawing/2014/main" id="{5DDFCD6C-D311-E05E-41DB-C6BA26E46FF1}"/>
                </a:ext>
              </a:extLst>
            </p:cNvPr>
            <p:cNvSpPr/>
            <p:nvPr/>
          </p:nvSpPr>
          <p:spPr>
            <a:xfrm rot="5400000">
              <a:off x="2675323" y="1461036"/>
              <a:ext cx="665901" cy="1108045"/>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25">
              <a:extLst>
                <a:ext uri="{FF2B5EF4-FFF2-40B4-BE49-F238E27FC236}">
                  <a16:creationId xmlns:a16="http://schemas.microsoft.com/office/drawing/2014/main" id="{0DE242CC-C129-260D-73F1-5D078A7307B7}"/>
                </a:ext>
              </a:extLst>
            </p:cNvPr>
            <p:cNvSpPr/>
            <p:nvPr/>
          </p:nvSpPr>
          <p:spPr>
            <a:xfrm>
              <a:off x="2564167" y="1792103"/>
              <a:ext cx="1000349" cy="87686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5">
              <a:extLst>
                <a:ext uri="{FF2B5EF4-FFF2-40B4-BE49-F238E27FC236}">
                  <a16:creationId xmlns:a16="http://schemas.microsoft.com/office/drawing/2014/main" id="{6EA9637C-CFDE-9910-1A04-2BE86D090CCA}"/>
                </a:ext>
              </a:extLst>
            </p:cNvPr>
            <p:cNvSpPr txBox="1"/>
            <p:nvPr/>
          </p:nvSpPr>
          <p:spPr>
            <a:xfrm>
              <a:off x="2564167" y="1792103"/>
              <a:ext cx="1000349" cy="876865"/>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Step 3              </a:t>
              </a:r>
              <a:r>
                <a:rPr kumimoji="0" lang="en-US" sz="1400" b="0" i="0" u="sng" strike="noStrike" kern="0" cap="none" spc="0" normalizeH="0" baseline="0" noProof="0" dirty="0">
                  <a:ln>
                    <a:noFill/>
                  </a:ln>
                  <a:solidFill>
                    <a:srgbClr val="000000"/>
                  </a:solidFill>
                  <a:effectLst/>
                  <a:uLnTx/>
                  <a:uFillTx/>
                  <a:latin typeface="Arial"/>
                  <a:ea typeface="Arial"/>
                  <a:cs typeface="Arial"/>
                  <a:sym typeface="Arial"/>
                </a:rPr>
                <a:t>GO Team</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Initial Budget Session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560"/>
                </a:spcBef>
                <a:spcAft>
                  <a:spcPts val="0"/>
                </a:spcAft>
                <a:buClr>
                  <a:srgbClr val="FF0000"/>
                </a:buClr>
                <a:buSzPts val="1200"/>
                <a:buFont typeface="Arial"/>
                <a:buNone/>
                <a:tabLst/>
                <a:defRPr/>
              </a:pP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February 13th</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420"/>
                </a:spcBef>
                <a:spcAft>
                  <a:spcPts val="0"/>
                </a:spcAft>
                <a:buClr>
                  <a:srgbClr val="FF0000"/>
                </a:buClr>
                <a:buSzPts val="1200"/>
                <a:buFont typeface="Calibri"/>
                <a:buNone/>
                <a:tabLst/>
                <a:defRPr/>
              </a:pP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 </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5" name="Google Shape;235;p25">
              <a:extLst>
                <a:ext uri="{FF2B5EF4-FFF2-40B4-BE49-F238E27FC236}">
                  <a16:creationId xmlns:a16="http://schemas.microsoft.com/office/drawing/2014/main" id="{54936E2C-CE03-9222-641C-2810067A8C05}"/>
                </a:ext>
              </a:extLst>
            </p:cNvPr>
            <p:cNvSpPr/>
            <p:nvPr/>
          </p:nvSpPr>
          <p:spPr>
            <a:xfrm>
              <a:off x="3375772" y="1379461"/>
              <a:ext cx="188745" cy="188745"/>
            </a:xfrm>
            <a:prstGeom prst="triangle">
              <a:avLst>
                <a:gd name="adj" fmla="val 10000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5">
              <a:extLst>
                <a:ext uri="{FF2B5EF4-FFF2-40B4-BE49-F238E27FC236}">
                  <a16:creationId xmlns:a16="http://schemas.microsoft.com/office/drawing/2014/main" id="{2C7B306A-0793-84C4-83A1-43F118580EA6}"/>
                </a:ext>
              </a:extLst>
            </p:cNvPr>
            <p:cNvSpPr/>
            <p:nvPr/>
          </p:nvSpPr>
          <p:spPr>
            <a:xfrm rot="5400000">
              <a:off x="3899946" y="1101812"/>
              <a:ext cx="665901" cy="1108045"/>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5">
              <a:extLst>
                <a:ext uri="{FF2B5EF4-FFF2-40B4-BE49-F238E27FC236}">
                  <a16:creationId xmlns:a16="http://schemas.microsoft.com/office/drawing/2014/main" id="{94891D6E-74C1-6B04-02DB-31E2083EF711}"/>
                </a:ext>
              </a:extLst>
            </p:cNvPr>
            <p:cNvSpPr/>
            <p:nvPr/>
          </p:nvSpPr>
          <p:spPr>
            <a:xfrm>
              <a:off x="3782584" y="1443454"/>
              <a:ext cx="1115380" cy="98924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5">
              <a:extLst>
                <a:ext uri="{FF2B5EF4-FFF2-40B4-BE49-F238E27FC236}">
                  <a16:creationId xmlns:a16="http://schemas.microsoft.com/office/drawing/2014/main" id="{08198E47-F983-230D-B85F-FC2D3379AF35}"/>
                </a:ext>
              </a:extLst>
            </p:cNvPr>
            <p:cNvSpPr txBox="1"/>
            <p:nvPr/>
          </p:nvSpPr>
          <p:spPr>
            <a:xfrm>
              <a:off x="3782584" y="1443454"/>
              <a:ext cx="1115380" cy="989244"/>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Step 4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a:t>
              </a:r>
              <a:r>
                <a:rPr kumimoji="0" lang="en-US" sz="1400" b="0" i="0" u="sng" strike="noStrike" kern="0" cap="none" spc="0" normalizeH="0" baseline="0" noProof="0">
                  <a:ln>
                    <a:noFill/>
                  </a:ln>
                  <a:solidFill>
                    <a:srgbClr val="000000"/>
                  </a:solidFill>
                  <a:effectLst/>
                  <a:uLnTx/>
                  <a:uFillTx/>
                  <a:latin typeface="Arial"/>
                  <a:ea typeface="Arial"/>
                  <a:cs typeface="Arial"/>
                  <a:sym typeface="Arial"/>
                </a:rPr>
                <a:t>Principals</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Cluster Supt. Discussions</a:t>
              </a:r>
              <a:endParaRPr kumimoji="0" sz="1200" b="0"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39" name="Google Shape;239;p25">
              <a:extLst>
                <a:ext uri="{FF2B5EF4-FFF2-40B4-BE49-F238E27FC236}">
                  <a16:creationId xmlns:a16="http://schemas.microsoft.com/office/drawing/2014/main" id="{31F41D81-5044-F8FE-A291-AD190BC2FC65}"/>
                </a:ext>
              </a:extLst>
            </p:cNvPr>
            <p:cNvSpPr/>
            <p:nvPr/>
          </p:nvSpPr>
          <p:spPr>
            <a:xfrm>
              <a:off x="4600396" y="1020237"/>
              <a:ext cx="188745" cy="188745"/>
            </a:xfrm>
            <a:prstGeom prst="triangle">
              <a:avLst>
                <a:gd name="adj" fmla="val 10000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5">
              <a:extLst>
                <a:ext uri="{FF2B5EF4-FFF2-40B4-BE49-F238E27FC236}">
                  <a16:creationId xmlns:a16="http://schemas.microsoft.com/office/drawing/2014/main" id="{3FF6E7CA-4E8A-2FA8-B830-C21016BFCA49}"/>
                </a:ext>
              </a:extLst>
            </p:cNvPr>
            <p:cNvSpPr/>
            <p:nvPr/>
          </p:nvSpPr>
          <p:spPr>
            <a:xfrm rot="5400000">
              <a:off x="5124570" y="798778"/>
              <a:ext cx="665901" cy="1108045"/>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5">
              <a:extLst>
                <a:ext uri="{FF2B5EF4-FFF2-40B4-BE49-F238E27FC236}">
                  <a16:creationId xmlns:a16="http://schemas.microsoft.com/office/drawing/2014/main" id="{54C5C886-EAA3-2249-6769-6CA70EA722BF}"/>
                </a:ext>
              </a:extLst>
            </p:cNvPr>
            <p:cNvSpPr/>
            <p:nvPr/>
          </p:nvSpPr>
          <p:spPr>
            <a:xfrm>
              <a:off x="5013415" y="1129845"/>
              <a:ext cx="1000349" cy="87686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5">
              <a:extLst>
                <a:ext uri="{FF2B5EF4-FFF2-40B4-BE49-F238E27FC236}">
                  <a16:creationId xmlns:a16="http://schemas.microsoft.com/office/drawing/2014/main" id="{83C26CE0-E61B-E7A2-FFFF-8B794AD378A1}"/>
                </a:ext>
              </a:extLst>
            </p:cNvPr>
            <p:cNvSpPr txBox="1"/>
            <p:nvPr/>
          </p:nvSpPr>
          <p:spPr>
            <a:xfrm>
              <a:off x="5013415" y="1129845"/>
              <a:ext cx="1000349" cy="876865"/>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Step 5</a:t>
              </a:r>
              <a:r>
                <a:rPr kumimoji="0" lang="en-US" sz="1600" b="1"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400" b="0" i="0" u="sng" strike="noStrike" kern="0" cap="none" spc="0" normalizeH="0" baseline="0" noProof="0" dirty="0">
                  <a:ln>
                    <a:noFill/>
                  </a:ln>
                  <a:solidFill>
                    <a:srgbClr val="000000"/>
                  </a:solidFill>
                  <a:effectLst/>
                  <a:uLnTx/>
                  <a:uFillTx/>
                  <a:latin typeface="Arial"/>
                  <a:ea typeface="Arial"/>
                  <a:cs typeface="Arial"/>
                  <a:sym typeface="Arial"/>
                </a:rPr>
                <a:t>GO Team</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Feedback Mtg.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a:t>
              </a:r>
              <a:r>
                <a:rPr lang="en-US" sz="1200" dirty="0">
                  <a:solidFill>
                    <a:srgbClr val="FF0000"/>
                  </a:solidFill>
                  <a:latin typeface="Calibri"/>
                  <a:cs typeface="Calibri"/>
                  <a:sym typeface="Calibri"/>
                </a:rPr>
                <a:t>F</a:t>
              </a:r>
              <a:r>
                <a:rPr kumimoji="0" lang="en-US" sz="1200" b="0" i="0" u="none" strike="noStrike" kern="0" cap="none" spc="0" normalizeH="0" baseline="0" noProof="0" dirty="0" err="1">
                  <a:ln>
                    <a:noFill/>
                  </a:ln>
                  <a:solidFill>
                    <a:srgbClr val="FF0000"/>
                  </a:solidFill>
                  <a:effectLst/>
                  <a:uLnTx/>
                  <a:uFillTx/>
                  <a:latin typeface="Calibri"/>
                  <a:ea typeface="Calibri"/>
                  <a:cs typeface="Calibri"/>
                  <a:sym typeface="Calibri"/>
                </a:rPr>
                <a:t>ebruary</a:t>
              </a: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 13</a:t>
              </a:r>
              <a:r>
                <a:rPr kumimoji="0" lang="en-US" sz="1200" b="0" i="0" u="none" strike="noStrike" kern="0" cap="none" spc="0" normalizeH="0" baseline="30000" noProof="0" dirty="0">
                  <a:ln>
                    <a:noFill/>
                  </a:ln>
                  <a:solidFill>
                    <a:srgbClr val="FF0000"/>
                  </a:solidFill>
                  <a:effectLst/>
                  <a:uLnTx/>
                  <a:uFillTx/>
                  <a:latin typeface="Calibri"/>
                  <a:ea typeface="Calibri"/>
                  <a:cs typeface="Calibri"/>
                  <a:sym typeface="Calibri"/>
                </a:rPr>
                <a:t>th</a:t>
              </a: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3" name="Google Shape;243;p25">
              <a:extLst>
                <a:ext uri="{FF2B5EF4-FFF2-40B4-BE49-F238E27FC236}">
                  <a16:creationId xmlns:a16="http://schemas.microsoft.com/office/drawing/2014/main" id="{4B8FD844-F9EC-B6BD-B5A9-03F30305C966}"/>
                </a:ext>
              </a:extLst>
            </p:cNvPr>
            <p:cNvSpPr/>
            <p:nvPr/>
          </p:nvSpPr>
          <p:spPr>
            <a:xfrm>
              <a:off x="5825019" y="717202"/>
              <a:ext cx="188745" cy="188745"/>
            </a:xfrm>
            <a:prstGeom prst="triangle">
              <a:avLst>
                <a:gd name="adj" fmla="val 10000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5">
              <a:extLst>
                <a:ext uri="{FF2B5EF4-FFF2-40B4-BE49-F238E27FC236}">
                  <a16:creationId xmlns:a16="http://schemas.microsoft.com/office/drawing/2014/main" id="{0130558E-A1AB-E364-5100-C76CFF9229AA}"/>
                </a:ext>
              </a:extLst>
            </p:cNvPr>
            <p:cNvSpPr/>
            <p:nvPr/>
          </p:nvSpPr>
          <p:spPr>
            <a:xfrm rot="5400000">
              <a:off x="6349194" y="495744"/>
              <a:ext cx="665901" cy="1108045"/>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5">
              <a:extLst>
                <a:ext uri="{FF2B5EF4-FFF2-40B4-BE49-F238E27FC236}">
                  <a16:creationId xmlns:a16="http://schemas.microsoft.com/office/drawing/2014/main" id="{1E94ABBE-68D2-D5C3-8BEC-5EA20BFBD635}"/>
                </a:ext>
              </a:extLst>
            </p:cNvPr>
            <p:cNvSpPr/>
            <p:nvPr/>
          </p:nvSpPr>
          <p:spPr>
            <a:xfrm>
              <a:off x="6260811" y="858360"/>
              <a:ext cx="1015945" cy="87686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5">
              <a:extLst>
                <a:ext uri="{FF2B5EF4-FFF2-40B4-BE49-F238E27FC236}">
                  <a16:creationId xmlns:a16="http://schemas.microsoft.com/office/drawing/2014/main" id="{43492596-DD98-8523-CCEA-B6A5F6D8BE9F}"/>
                </a:ext>
              </a:extLst>
            </p:cNvPr>
            <p:cNvSpPr txBox="1"/>
            <p:nvPr/>
          </p:nvSpPr>
          <p:spPr>
            <a:xfrm>
              <a:off x="6260811" y="858360"/>
              <a:ext cx="1015945" cy="876865"/>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Step 6  </a:t>
              </a: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Cluster Supt. Review </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February</a:t>
              </a:r>
              <a:r>
                <a:rPr kumimoji="0" lang="en-US" sz="1200" b="0" i="0" u="none" strike="noStrike" kern="0" cap="none" spc="0" normalizeH="0" baseline="0" noProof="0" dirty="0">
                  <a:ln>
                    <a:noFill/>
                  </a:ln>
                  <a:solidFill>
                    <a:srgbClr val="FF0000"/>
                  </a:solidFill>
                  <a:effectLst/>
                  <a:uLnTx/>
                  <a:uFillTx/>
                  <a:latin typeface="Arial"/>
                  <a:ea typeface="Arial"/>
                  <a:cs typeface="Arial"/>
                  <a:sym typeface="Arial"/>
                </a:rPr>
                <a:t> </a:t>
              </a: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17th-21st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7" name="Google Shape;247;p25">
              <a:extLst>
                <a:ext uri="{FF2B5EF4-FFF2-40B4-BE49-F238E27FC236}">
                  <a16:creationId xmlns:a16="http://schemas.microsoft.com/office/drawing/2014/main" id="{7FE9F598-884E-48E3-47A4-490EBCA5CABD}"/>
                </a:ext>
              </a:extLst>
            </p:cNvPr>
            <p:cNvSpPr/>
            <p:nvPr/>
          </p:nvSpPr>
          <p:spPr>
            <a:xfrm>
              <a:off x="7049643" y="414168"/>
              <a:ext cx="188745" cy="188745"/>
            </a:xfrm>
            <a:prstGeom prst="triangle">
              <a:avLst>
                <a:gd name="adj" fmla="val 10000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5">
              <a:extLst>
                <a:ext uri="{FF2B5EF4-FFF2-40B4-BE49-F238E27FC236}">
                  <a16:creationId xmlns:a16="http://schemas.microsoft.com/office/drawing/2014/main" id="{E50AEC42-DBBB-9CFA-7C6C-A84775CAD197}"/>
                </a:ext>
              </a:extLst>
            </p:cNvPr>
            <p:cNvSpPr/>
            <p:nvPr/>
          </p:nvSpPr>
          <p:spPr>
            <a:xfrm rot="5400000">
              <a:off x="7573818" y="192709"/>
              <a:ext cx="665901" cy="1108045"/>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5">
              <a:extLst>
                <a:ext uri="{FF2B5EF4-FFF2-40B4-BE49-F238E27FC236}">
                  <a16:creationId xmlns:a16="http://schemas.microsoft.com/office/drawing/2014/main" id="{66D32749-EC51-712E-873D-6500A2BB0066}"/>
                </a:ext>
              </a:extLst>
            </p:cNvPr>
            <p:cNvSpPr/>
            <p:nvPr/>
          </p:nvSpPr>
          <p:spPr>
            <a:xfrm>
              <a:off x="7471040" y="487132"/>
              <a:ext cx="1140068" cy="87686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5">
              <a:extLst>
                <a:ext uri="{FF2B5EF4-FFF2-40B4-BE49-F238E27FC236}">
                  <a16:creationId xmlns:a16="http://schemas.microsoft.com/office/drawing/2014/main" id="{E4C6961C-AF3A-19E8-E641-6633FAE6C305}"/>
                </a:ext>
              </a:extLst>
            </p:cNvPr>
            <p:cNvSpPr txBox="1"/>
            <p:nvPr/>
          </p:nvSpPr>
          <p:spPr>
            <a:xfrm>
              <a:off x="7471040" y="487132"/>
              <a:ext cx="1140068" cy="876865"/>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Step 7               </a:t>
              </a:r>
              <a:r>
                <a:rPr kumimoji="0" lang="en-US" sz="1400" b="0" i="0" u="sng" strike="noStrike" kern="0" cap="none" spc="0" normalizeH="0" baseline="0" noProof="0" dirty="0">
                  <a:ln>
                    <a:noFill/>
                  </a:ln>
                  <a:solidFill>
                    <a:srgbClr val="000000"/>
                  </a:solidFill>
                  <a:effectLst/>
                  <a:uLnTx/>
                  <a:uFillTx/>
                  <a:latin typeface="Arial"/>
                  <a:ea typeface="Arial"/>
                  <a:cs typeface="Arial"/>
                  <a:sym typeface="Arial"/>
                </a:rPr>
                <a:t>Principals</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HR Staffing Conferences Begin</a:t>
              </a:r>
              <a:endParaRPr kumimoji="0" sz="1200" b="0" i="0" u="none" strike="noStrike" kern="0" cap="none" spc="0" normalizeH="0" baseline="0" noProof="0" dirty="0">
                <a:ln>
                  <a:noFill/>
                </a:ln>
                <a:solidFill>
                  <a:srgbClr val="FF0000"/>
                </a:solidFill>
                <a:effectLst/>
                <a:uLnTx/>
                <a:uFillTx/>
                <a:latin typeface="Calibri"/>
                <a:ea typeface="Calibri"/>
                <a:cs typeface="Calibri"/>
                <a:sym typeface="Calibri"/>
              </a:endParaRPr>
            </a:p>
            <a:p>
              <a:pPr marL="0" marR="0" lvl="0" indent="0" algn="l" defTabSz="914400" rtl="0" eaLnBrk="1" fontAlgn="auto" latinLnBrk="0" hangingPunct="1">
                <a:lnSpc>
                  <a:spcPct val="90000"/>
                </a:lnSpc>
                <a:spcBef>
                  <a:spcPts val="560"/>
                </a:spcBef>
                <a:spcAft>
                  <a:spcPts val="0"/>
                </a:spcAft>
                <a:buClr>
                  <a:srgbClr val="FF0000"/>
                </a:buClr>
                <a:buSzPts val="1200"/>
                <a:buFont typeface="Calibri"/>
                <a:buNone/>
                <a:tabLst/>
                <a:defRPr/>
              </a:pP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Feb. </a:t>
              </a:r>
              <a:r>
                <a:rPr lang="en-US" sz="1200" dirty="0">
                  <a:solidFill>
                    <a:srgbClr val="FF0000"/>
                  </a:solidFill>
                  <a:latin typeface="Calibri"/>
                  <a:ea typeface="Calibri"/>
                  <a:cs typeface="Calibri"/>
                  <a:sym typeface="Calibri"/>
                </a:rPr>
                <a:t>26</a:t>
              </a:r>
              <a:r>
                <a:rPr kumimoji="0" lang="en-US" sz="1200" b="0" i="0" u="none" strike="noStrike" kern="0" cap="none" spc="0" normalizeH="0" baseline="0" noProof="0" dirty="0" err="1">
                  <a:ln>
                    <a:noFill/>
                  </a:ln>
                  <a:solidFill>
                    <a:srgbClr val="FF0000"/>
                  </a:solidFill>
                  <a:effectLst/>
                  <a:uLnTx/>
                  <a:uFillTx/>
                  <a:latin typeface="Calibri"/>
                  <a:ea typeface="Calibri"/>
                  <a:cs typeface="Calibri"/>
                  <a:sym typeface="Calibri"/>
                </a:rPr>
                <a:t>th</a:t>
              </a: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   </a:t>
              </a:r>
              <a:endParaRPr kumimoji="0" sz="1200" b="0" i="0" u="none" strike="noStrike" kern="0" cap="none" spc="0" normalizeH="0" baseline="0" noProof="0" dirty="0">
                <a:ln>
                  <a:noFill/>
                </a:ln>
                <a:solidFill>
                  <a:srgbClr val="FF0000"/>
                </a:solidFill>
                <a:effectLst/>
                <a:uLnTx/>
                <a:uFillTx/>
                <a:latin typeface="Calibri"/>
                <a:ea typeface="Calibri"/>
                <a:cs typeface="Calibri"/>
                <a:sym typeface="Calibri"/>
              </a:endParaRPr>
            </a:p>
          </p:txBody>
        </p:sp>
        <p:sp>
          <p:nvSpPr>
            <p:cNvPr id="251" name="Google Shape;251;p25">
              <a:extLst>
                <a:ext uri="{FF2B5EF4-FFF2-40B4-BE49-F238E27FC236}">
                  <a16:creationId xmlns:a16="http://schemas.microsoft.com/office/drawing/2014/main" id="{0CD28EA3-4E39-D45A-1ADB-6A407AAB410E}"/>
                </a:ext>
              </a:extLst>
            </p:cNvPr>
            <p:cNvSpPr/>
            <p:nvPr/>
          </p:nvSpPr>
          <p:spPr>
            <a:xfrm>
              <a:off x="8274267" y="111134"/>
              <a:ext cx="188745" cy="188745"/>
            </a:xfrm>
            <a:prstGeom prst="triangle">
              <a:avLst>
                <a:gd name="adj" fmla="val 10000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5">
              <a:extLst>
                <a:ext uri="{FF2B5EF4-FFF2-40B4-BE49-F238E27FC236}">
                  <a16:creationId xmlns:a16="http://schemas.microsoft.com/office/drawing/2014/main" id="{5835C615-089E-28AA-59A1-C709D6382B85}"/>
                </a:ext>
              </a:extLst>
            </p:cNvPr>
            <p:cNvSpPr/>
            <p:nvPr/>
          </p:nvSpPr>
          <p:spPr>
            <a:xfrm rot="5400000">
              <a:off x="8798442" y="-110324"/>
              <a:ext cx="665901" cy="1108045"/>
            </a:xfrm>
            <a:prstGeom prst="corner">
              <a:avLst>
                <a:gd name="adj1" fmla="val 16120"/>
                <a:gd name="adj2" fmla="val 16110"/>
              </a:avLst>
            </a:prstGeom>
            <a:solidFill>
              <a:srgbClr val="599BD5"/>
            </a:solidFill>
            <a:ln w="25400" cap="flat" cmpd="sng">
              <a:solidFill>
                <a:srgbClr val="599BD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5">
              <a:extLst>
                <a:ext uri="{FF2B5EF4-FFF2-40B4-BE49-F238E27FC236}">
                  <a16:creationId xmlns:a16="http://schemas.microsoft.com/office/drawing/2014/main" id="{CB8571BD-241D-F4CF-D4C0-380BF359A842}"/>
                </a:ext>
              </a:extLst>
            </p:cNvPr>
            <p:cNvSpPr/>
            <p:nvPr/>
          </p:nvSpPr>
          <p:spPr>
            <a:xfrm>
              <a:off x="8687566" y="170673"/>
              <a:ext cx="1000349" cy="87686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5">
              <a:extLst>
                <a:ext uri="{FF2B5EF4-FFF2-40B4-BE49-F238E27FC236}">
                  <a16:creationId xmlns:a16="http://schemas.microsoft.com/office/drawing/2014/main" id="{255EF835-F293-4599-0961-68034C86490B}"/>
                </a:ext>
              </a:extLst>
            </p:cNvPr>
            <p:cNvSpPr txBox="1"/>
            <p:nvPr/>
          </p:nvSpPr>
          <p:spPr>
            <a:xfrm>
              <a:off x="8687566" y="170673"/>
              <a:ext cx="1000349" cy="876865"/>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Step 8</a:t>
              </a:r>
              <a:r>
                <a:rPr kumimoji="0" lang="en-US" sz="1600" b="1" i="0" u="none" strike="noStrike" kern="0" cap="none" spc="0" normalizeH="0" baseline="0" noProof="0" dirty="0">
                  <a:ln>
                    <a:noFill/>
                  </a:ln>
                  <a:solidFill>
                    <a:srgbClr val="FF0000"/>
                  </a:solidFill>
                  <a:effectLst/>
                  <a:uLnTx/>
                  <a:uFillTx/>
                  <a:latin typeface="Arial"/>
                  <a:ea typeface="Arial"/>
                  <a:cs typeface="Arial"/>
                  <a:sym typeface="Arial"/>
                </a:rPr>
                <a:t>*</a:t>
              </a: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400" b="0" i="0" u="sng" strike="noStrike" kern="0" cap="none" spc="0" normalizeH="0" baseline="0" noProof="0" dirty="0">
                  <a:ln>
                    <a:noFill/>
                  </a:ln>
                  <a:solidFill>
                    <a:srgbClr val="000000"/>
                  </a:solidFill>
                  <a:effectLst/>
                  <a:uLnTx/>
                  <a:uFillTx/>
                  <a:latin typeface="Arial"/>
                  <a:ea typeface="Arial"/>
                  <a:cs typeface="Arial"/>
                  <a:sym typeface="Arial"/>
                </a:rPr>
                <a:t>GO Team</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Final Budget Approval Meeting</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560"/>
                </a:spcBef>
                <a:spcAft>
                  <a:spcPts val="0"/>
                </a:spcAft>
                <a:buClr>
                  <a:srgbClr val="FF0000"/>
                </a:buClr>
                <a:buSzPts val="1200"/>
                <a:buFont typeface="Calibri"/>
                <a:buNone/>
                <a:tabLst/>
                <a:defRPr/>
              </a:pPr>
              <a:r>
                <a:rPr lang="en-US" sz="1200" dirty="0">
                  <a:solidFill>
                    <a:srgbClr val="FF0000"/>
                  </a:solidFill>
                  <a:latin typeface="Calibri"/>
                  <a:ea typeface="Calibri"/>
                  <a:cs typeface="Calibri"/>
                  <a:sym typeface="Calibri"/>
                </a:rPr>
                <a:t>Feb.</a:t>
              </a:r>
              <a:r>
                <a:rPr kumimoji="0" lang="en-US" sz="1200" b="0" i="0" u="none" strike="noStrike" kern="0" cap="none" spc="0" normalizeH="0" baseline="0" noProof="0" dirty="0">
                  <a:ln>
                    <a:noFill/>
                  </a:ln>
                  <a:solidFill>
                    <a:srgbClr val="FF0000"/>
                  </a:solidFill>
                  <a:effectLst/>
                  <a:uLnTx/>
                  <a:uFillTx/>
                  <a:latin typeface="Calibri"/>
                  <a:ea typeface="Calibri"/>
                  <a:cs typeface="Calibri"/>
                  <a:sym typeface="Calibri"/>
                </a:rPr>
                <a:t> </a:t>
              </a:r>
              <a:r>
                <a:rPr lang="en-US" sz="1200" dirty="0">
                  <a:solidFill>
                    <a:srgbClr val="FF0000"/>
                  </a:solidFill>
                  <a:latin typeface="Calibri"/>
                  <a:ea typeface="Calibri"/>
                  <a:cs typeface="Calibri"/>
                  <a:sym typeface="Calibri"/>
                </a:rPr>
                <a:t>27</a:t>
              </a:r>
              <a:r>
                <a:rPr kumimoji="0" lang="en-US" sz="1200" b="0" i="0" u="none" strike="noStrike" kern="0" cap="none" spc="0" normalizeH="0" baseline="0" noProof="0" dirty="0" err="1">
                  <a:ln>
                    <a:noFill/>
                  </a:ln>
                  <a:solidFill>
                    <a:srgbClr val="FF0000"/>
                  </a:solidFill>
                  <a:effectLst/>
                  <a:uLnTx/>
                  <a:uFillTx/>
                  <a:latin typeface="Calibri"/>
                  <a:ea typeface="Calibri"/>
                  <a:cs typeface="Calibri"/>
                  <a:sym typeface="Calibri"/>
                </a:rPr>
                <a:t>th</a:t>
              </a:r>
              <a:endParaRPr kumimoji="0" sz="1200" b="1" i="0" u="none" strike="noStrike" kern="0" cap="none" spc="0" normalizeH="0" baseline="0" noProof="0" dirty="0">
                <a:ln>
                  <a:noFill/>
                </a:ln>
                <a:solidFill>
                  <a:srgbClr val="FF0000"/>
                </a:solidFill>
                <a:effectLst/>
                <a:uLnTx/>
                <a:uFillTx/>
                <a:latin typeface="Arial"/>
                <a:ea typeface="Arial"/>
                <a:cs typeface="Arial"/>
                <a:sym typeface="Arial"/>
              </a:endParaRPr>
            </a:p>
          </p:txBody>
        </p:sp>
      </p:grpSp>
      <p:pic>
        <p:nvPicPr>
          <p:cNvPr id="255" name="Google Shape;255;p25">
            <a:extLst>
              <a:ext uri="{FF2B5EF4-FFF2-40B4-BE49-F238E27FC236}">
                <a16:creationId xmlns:a16="http://schemas.microsoft.com/office/drawing/2014/main" id="{7CF879AB-772D-72EA-FC3B-31EC5B23E414}"/>
              </a:ext>
            </a:extLst>
          </p:cNvPr>
          <p:cNvPicPr preferRelativeResize="0"/>
          <p:nvPr/>
        </p:nvPicPr>
        <p:blipFill rotWithShape="1">
          <a:blip r:embed="rId3">
            <a:alphaModFix/>
          </a:blip>
          <a:srcRect/>
          <a:stretch/>
        </p:blipFill>
        <p:spPr>
          <a:xfrm>
            <a:off x="7311808" y="4444161"/>
            <a:ext cx="1710659" cy="2091180"/>
          </a:xfrm>
          <a:prstGeom prst="rect">
            <a:avLst/>
          </a:prstGeom>
          <a:noFill/>
          <a:ln>
            <a:noFill/>
          </a:ln>
        </p:spPr>
      </p:pic>
      <p:sp>
        <p:nvSpPr>
          <p:cNvPr id="257" name="Google Shape;257;p25">
            <a:extLst>
              <a:ext uri="{FF2B5EF4-FFF2-40B4-BE49-F238E27FC236}">
                <a16:creationId xmlns:a16="http://schemas.microsoft.com/office/drawing/2014/main" id="{F40CB5CD-FC16-84AE-6F90-7ED0595A08AE}"/>
              </a:ext>
            </a:extLst>
          </p:cNvPr>
          <p:cNvSpPr/>
          <p:nvPr/>
        </p:nvSpPr>
        <p:spPr>
          <a:xfrm>
            <a:off x="576786" y="5777448"/>
            <a:ext cx="6122594"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alibri"/>
              <a:buNone/>
              <a:tabLst/>
              <a:defRPr/>
            </a:pP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GO Teams are encouraged to have ongoing conversations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0000"/>
              </a:buClr>
              <a:buSzPts val="1800"/>
              <a:buFont typeface="Calibri"/>
              <a:buNone/>
              <a:tabLst/>
              <a:defRPr/>
            </a:pPr>
            <a:r>
              <a:rPr kumimoji="0" lang="en-US" sz="1800" b="1" i="0" u="none" strike="noStrike" kern="0" cap="none" spc="0" normalizeH="0" baseline="0" noProof="0">
                <a:ln>
                  <a:noFill/>
                </a:ln>
                <a:solidFill>
                  <a:srgbClr val="FF0000"/>
                </a:solidFill>
                <a:effectLst/>
                <a:uLnTx/>
                <a:uFillTx/>
                <a:latin typeface="Calibri"/>
                <a:ea typeface="Calibri"/>
                <a:cs typeface="Calibri"/>
                <a:sym typeface="Calibri"/>
              </a:rPr>
              <a:t>*</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GO Teams will need to take</a:t>
            </a:r>
            <a:r>
              <a:rPr kumimoji="0" lang="en-US" sz="14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1400" b="1" i="0" u="none" strike="noStrike" kern="0" cap="none" spc="0" normalizeH="0" baseline="0" noProof="0">
                <a:ln>
                  <a:noFill/>
                </a:ln>
                <a:solidFill>
                  <a:srgbClr val="FF0000"/>
                </a:solidFill>
                <a:effectLst/>
                <a:uLnTx/>
                <a:uFillTx/>
                <a:latin typeface="Calibri"/>
                <a:ea typeface="Calibri"/>
                <a:cs typeface="Calibri"/>
                <a:sym typeface="Calibri"/>
              </a:rPr>
              <a:t>ACTION</a:t>
            </a:r>
            <a:r>
              <a:rPr kumimoji="0" lang="en-US" sz="1400" b="0" i="0" u="none" strike="noStrike" kern="0" cap="none" spc="0" normalizeH="0" baseline="0" noProof="0">
                <a:ln>
                  <a:noFill/>
                </a:ln>
                <a:solidFill>
                  <a:srgbClr val="000000"/>
                </a:solidFill>
                <a:effectLst/>
                <a:uLnTx/>
                <a:uFillTx/>
                <a:latin typeface="Calibri"/>
                <a:ea typeface="Calibri"/>
                <a:cs typeface="Calibri"/>
                <a:sym typeface="Calibri"/>
              </a:rPr>
              <a:t> on the budget at these meetings.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25">
            <a:extLst>
              <a:ext uri="{FF2B5EF4-FFF2-40B4-BE49-F238E27FC236}">
                <a16:creationId xmlns:a16="http://schemas.microsoft.com/office/drawing/2014/main" id="{F49BADC1-0498-CBD0-B43B-C146DFF7322A}"/>
              </a:ext>
            </a:extLst>
          </p:cNvPr>
          <p:cNvSpPr txBox="1"/>
          <p:nvPr/>
        </p:nvSpPr>
        <p:spPr>
          <a:xfrm>
            <a:off x="124933" y="322659"/>
            <a:ext cx="8741665" cy="110876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Trebuchet MS"/>
              <a:buNone/>
              <a:tabLst/>
              <a:defRPr/>
            </a:pPr>
            <a:r>
              <a:rPr kumimoji="0" lang="en-US" sz="4000" b="1" i="0" u="none" strike="noStrike" kern="0" cap="none" spc="0" normalizeH="0" baseline="0" noProof="0" dirty="0">
                <a:ln>
                  <a:noFill/>
                </a:ln>
                <a:solidFill>
                  <a:srgbClr val="000000"/>
                </a:solidFill>
                <a:effectLst/>
                <a:uLnTx/>
                <a:uFillTx/>
                <a:latin typeface="Trebuchet MS"/>
                <a:ea typeface="Trebuchet MS"/>
                <a:cs typeface="Trebuchet MS"/>
                <a:sym typeface="Trebuchet MS"/>
              </a:rPr>
              <a:t>Overview of FY26 GO Team </a:t>
            </a:r>
          </a:p>
          <a:p>
            <a:pPr marL="0" marR="0" lvl="0" indent="0" algn="ctr" defTabSz="914400" rtl="0" eaLnBrk="1" fontAlgn="auto" latinLnBrk="0" hangingPunct="1">
              <a:lnSpc>
                <a:spcPct val="100000"/>
              </a:lnSpc>
              <a:spcBef>
                <a:spcPts val="0"/>
              </a:spcBef>
              <a:spcAft>
                <a:spcPts val="0"/>
              </a:spcAft>
              <a:buClr>
                <a:srgbClr val="000000"/>
              </a:buClr>
              <a:buSzPts val="4000"/>
              <a:buFont typeface="Trebuchet MS"/>
              <a:buNone/>
              <a:tabLst/>
              <a:defRPr/>
            </a:pPr>
            <a:r>
              <a:rPr kumimoji="0" lang="en-US" sz="4000" b="1" i="0" u="none" strike="noStrike" kern="0" cap="none" spc="0" normalizeH="0" baseline="0" noProof="0" dirty="0">
                <a:ln>
                  <a:noFill/>
                </a:ln>
                <a:solidFill>
                  <a:srgbClr val="000000"/>
                </a:solidFill>
                <a:effectLst/>
                <a:uLnTx/>
                <a:uFillTx/>
                <a:latin typeface="Trebuchet MS"/>
                <a:ea typeface="Trebuchet MS"/>
                <a:cs typeface="Trebuchet MS"/>
                <a:sym typeface="Trebuchet MS"/>
              </a:rPr>
              <a:t>Budget Process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5529B24-CEEF-D83D-C9C1-087E29DD811E}"/>
              </a:ext>
            </a:extLst>
          </p:cNvPr>
          <p:cNvPicPr>
            <a:picLocks noChangeAspect="1"/>
          </p:cNvPicPr>
          <p:nvPr/>
        </p:nvPicPr>
        <p:blipFill>
          <a:blip r:embed="rId4"/>
          <a:stretch>
            <a:fillRect/>
          </a:stretch>
        </p:blipFill>
        <p:spPr>
          <a:xfrm>
            <a:off x="8866598" y="600198"/>
            <a:ext cx="762066" cy="1109568"/>
          </a:xfrm>
          <a:prstGeom prst="rect">
            <a:avLst/>
          </a:prstGeom>
        </p:spPr>
      </p:pic>
    </p:spTree>
    <p:extLst>
      <p:ext uri="{BB962C8B-B14F-4D97-AF65-F5344CB8AC3E}">
        <p14:creationId xmlns:p14="http://schemas.microsoft.com/office/powerpoint/2010/main" val="2495203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5"/>
          <p:cNvSpPr txBox="1">
            <a:spLocks noGrp="1"/>
          </p:cNvSpPr>
          <p:nvPr>
            <p:ph type="title"/>
          </p:nvPr>
        </p:nvSpPr>
        <p:spPr>
          <a:xfrm>
            <a:off x="609600" y="0"/>
            <a:ext cx="109728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050"/>
              <a:buFont typeface="Calibri"/>
              <a:buNone/>
            </a:pPr>
            <a:r>
              <a:rPr lang="en-US" sz="4200" b="1" i="0" u="sng" strike="noStrike" cap="none">
                <a:solidFill>
                  <a:schemeClr val="dk1"/>
                </a:solidFill>
              </a:rPr>
              <a:t>Budget </a:t>
            </a:r>
            <a:r>
              <a:rPr lang="en-US" sz="4200" b="1" u="sng">
                <a:solidFill>
                  <a:schemeClr val="dk1"/>
                </a:solidFill>
              </a:rPr>
              <a:t>Approval </a:t>
            </a:r>
            <a:r>
              <a:rPr lang="en-US" sz="4200" b="1" i="0" u="sng" strike="noStrike" cap="none">
                <a:solidFill>
                  <a:schemeClr val="dk1"/>
                </a:solidFill>
              </a:rPr>
              <a:t>Meeting</a:t>
            </a:r>
            <a:endParaRPr/>
          </a:p>
        </p:txBody>
      </p:sp>
      <p:sp>
        <p:nvSpPr>
          <p:cNvPr id="329" name="Google Shape;329;p35"/>
          <p:cNvSpPr txBox="1">
            <a:spLocks noGrp="1"/>
          </p:cNvSpPr>
          <p:nvPr>
            <p:ph type="body" idx="1"/>
          </p:nvPr>
        </p:nvSpPr>
        <p:spPr>
          <a:xfrm>
            <a:off x="609600" y="1302967"/>
            <a:ext cx="8791254" cy="4827420"/>
          </a:xfrm>
          <a:prstGeom prst="rect">
            <a:avLst/>
          </a:prstGeom>
          <a:noFill/>
          <a:ln>
            <a:noFill/>
          </a:ln>
        </p:spPr>
        <p:txBody>
          <a:bodyPr spcFirstLastPara="1" wrap="square" lIns="91425" tIns="45700" rIns="91425" bIns="45700" anchor="t" anchorCtr="0">
            <a:noAutofit/>
          </a:bodyPr>
          <a:lstStyle/>
          <a:p>
            <a:pPr marL="63500" marR="0" lvl="0" indent="0" algn="l" rtl="0">
              <a:lnSpc>
                <a:spcPct val="100000"/>
              </a:lnSpc>
              <a:spcBef>
                <a:spcPts val="0"/>
              </a:spcBef>
              <a:spcAft>
                <a:spcPts val="0"/>
              </a:spcAft>
              <a:buSzPts val="2600"/>
              <a:buNone/>
            </a:pPr>
            <a:r>
              <a:rPr lang="en-US" sz="2600" b="1" u="sng"/>
              <a:t>What</a:t>
            </a:r>
            <a:endParaRPr/>
          </a:p>
          <a:p>
            <a:pPr marL="520700" lvl="0" indent="-457200" algn="l" rtl="0">
              <a:lnSpc>
                <a:spcPct val="100000"/>
              </a:lnSpc>
              <a:spcBef>
                <a:spcPts val="0"/>
              </a:spcBef>
              <a:spcAft>
                <a:spcPts val="0"/>
              </a:spcAft>
              <a:buSzPts val="2400"/>
              <a:buChar char="▶"/>
            </a:pPr>
            <a:r>
              <a:rPr lang="en-US" sz="2400"/>
              <a:t>During this meeting GO Teams will review all components of the budget, which should be updated based on feedback from the Cluster Superintendent and key leaders. After review, GO Teams will take Action on the FY26 Budget.  </a:t>
            </a:r>
            <a:endParaRPr/>
          </a:p>
          <a:p>
            <a:pPr marL="63500" lvl="0" indent="0" algn="l" rtl="0">
              <a:lnSpc>
                <a:spcPct val="100000"/>
              </a:lnSpc>
              <a:spcBef>
                <a:spcPts val="800"/>
              </a:spcBef>
              <a:spcAft>
                <a:spcPts val="0"/>
              </a:spcAft>
              <a:buSzPts val="2400"/>
              <a:buNone/>
            </a:pPr>
            <a:r>
              <a:rPr lang="en-US" sz="2400" b="1" u="sng"/>
              <a:t>Why</a:t>
            </a:r>
            <a:endParaRPr/>
          </a:p>
          <a:p>
            <a:pPr marL="520700" lvl="0" indent="-457200" algn="l" rtl="0">
              <a:lnSpc>
                <a:spcPct val="100000"/>
              </a:lnSpc>
              <a:spcBef>
                <a:spcPts val="800"/>
              </a:spcBef>
              <a:spcAft>
                <a:spcPts val="0"/>
              </a:spcAft>
              <a:buSzPts val="2400"/>
              <a:buChar char="▶"/>
            </a:pPr>
            <a:r>
              <a:rPr lang="en-US" sz="2400"/>
              <a:t>Principals will present their final budget recommendations for GO Team approval. </a:t>
            </a:r>
            <a:endParaRPr sz="2400" b="1" u="sng"/>
          </a:p>
          <a:p>
            <a:pPr marL="63500" lvl="0" indent="0" algn="l" rtl="0">
              <a:lnSpc>
                <a:spcPct val="100000"/>
              </a:lnSpc>
              <a:spcBef>
                <a:spcPts val="800"/>
              </a:spcBef>
              <a:spcAft>
                <a:spcPts val="0"/>
              </a:spcAft>
              <a:buSzPts val="2400"/>
              <a:buNone/>
            </a:pPr>
            <a:r>
              <a:rPr lang="en-US" sz="2400" b="1" u="sng"/>
              <a:t>When</a:t>
            </a:r>
            <a:endParaRPr/>
          </a:p>
          <a:p>
            <a:pPr marL="520700" lvl="0" indent="-457200" algn="l" rtl="0">
              <a:lnSpc>
                <a:spcPct val="100000"/>
              </a:lnSpc>
              <a:spcBef>
                <a:spcPts val="800"/>
              </a:spcBef>
              <a:spcAft>
                <a:spcPts val="0"/>
              </a:spcAft>
              <a:buSzPts val="2400"/>
              <a:buChar char="▶"/>
            </a:pPr>
            <a:r>
              <a:rPr lang="en-US" sz="2400"/>
              <a:t>All approval meetings </a:t>
            </a:r>
            <a:r>
              <a:rPr lang="en-US" sz="2400" b="1">
                <a:solidFill>
                  <a:srgbClr val="FF0000"/>
                </a:solidFill>
              </a:rPr>
              <a:t>must</a:t>
            </a:r>
            <a:r>
              <a:rPr lang="en-US" sz="2400"/>
              <a:t> be held </a:t>
            </a:r>
            <a:r>
              <a:rPr lang="en-US" sz="2400" b="1">
                <a:solidFill>
                  <a:srgbClr val="FF0000"/>
                </a:solidFill>
              </a:rPr>
              <a:t>after</a:t>
            </a:r>
            <a:r>
              <a:rPr lang="en-US" sz="2400"/>
              <a:t> staffing conferences. Budgets must be approved by </a:t>
            </a:r>
            <a:r>
              <a:rPr lang="en-US" sz="2400" b="1">
                <a:solidFill>
                  <a:srgbClr val="FF0000"/>
                </a:solidFill>
              </a:rPr>
              <a:t>March 14</a:t>
            </a:r>
            <a:r>
              <a:rPr lang="en-US" sz="2400" b="1" baseline="30000">
                <a:solidFill>
                  <a:srgbClr val="FF0000"/>
                </a:solidFill>
              </a:rPr>
              <a:t>th</a:t>
            </a:r>
            <a:r>
              <a:rPr lang="en-US" sz="2400"/>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49FFEA-D796-9564-4346-268C994E646F}"/>
              </a:ext>
            </a:extLst>
          </p:cNvPr>
          <p:cNvSpPr>
            <a:spLocks noGrp="1"/>
          </p:cNvSpPr>
          <p:nvPr>
            <p:ph type="title"/>
          </p:nvPr>
        </p:nvSpPr>
        <p:spPr>
          <a:xfrm>
            <a:off x="2914951" y="2604034"/>
            <a:ext cx="8306370" cy="1227425"/>
          </a:xfrm>
        </p:spPr>
        <p:txBody>
          <a:bodyPr>
            <a:noAutofit/>
          </a:bodyPr>
          <a:lstStyle/>
          <a:p>
            <a:r>
              <a:rPr lang="en-US" sz="8800" dirty="0">
                <a:ln>
                  <a:solidFill>
                    <a:schemeClr val="bg2"/>
                  </a:solidFill>
                </a:ln>
              </a:rPr>
              <a:t>Budget Review</a:t>
            </a:r>
          </a:p>
        </p:txBody>
      </p:sp>
    </p:spTree>
    <p:extLst>
      <p:ext uri="{BB962C8B-B14F-4D97-AF65-F5344CB8AC3E}">
        <p14:creationId xmlns:p14="http://schemas.microsoft.com/office/powerpoint/2010/main" val="2736918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B84B3D-1260-44E8-AD03-B38BDB6C0A07}"/>
              </a:ext>
            </a:extLst>
          </p:cNvPr>
          <p:cNvSpPr>
            <a:spLocks noGrp="1"/>
          </p:cNvSpPr>
          <p:nvPr>
            <p:ph type="sldNum" idx="12"/>
          </p:nvPr>
        </p:nvSpPr>
        <p:spPr/>
        <p:txBody>
          <a:bodyPr>
            <a:normAutofit/>
          </a:bodyPr>
          <a:lstStyle/>
          <a:p>
            <a:pPr defTabSz="457200">
              <a:spcAft>
                <a:spcPts val="600"/>
              </a:spcAft>
              <a:buClrTx/>
            </a:pPr>
            <a:fld id="{3D6C3DC6-EF6E-8948-BFE6-808D46D584D8}" type="slidenum">
              <a:rPr lang="en-US" sz="825" i="1" kern="1200">
                <a:solidFill>
                  <a:srgbClr val="F5F5F5"/>
                </a:solidFill>
                <a:latin typeface="Century Schoolbook" panose="02040604050505020304"/>
                <a:ea typeface="+mn-ea"/>
                <a:cs typeface="+mn-cs"/>
              </a:rPr>
              <a:pPr defTabSz="457200">
                <a:spcAft>
                  <a:spcPts val="600"/>
                </a:spcAft>
                <a:buClrTx/>
              </a:pPr>
              <a:t>13</a:t>
            </a:fld>
            <a:endParaRPr lang="en-US" sz="825" i="1" kern="1200">
              <a:solidFill>
                <a:srgbClr val="F5F5F5"/>
              </a:solidFill>
              <a:latin typeface="Century Schoolbook" panose="02040604050505020304"/>
              <a:ea typeface="+mn-ea"/>
              <a:cs typeface="+mn-cs"/>
            </a:endParaRPr>
          </a:p>
        </p:txBody>
      </p:sp>
      <p:sp>
        <p:nvSpPr>
          <p:cNvPr id="2" name="Title 1">
            <a:extLst>
              <a:ext uri="{FF2B5EF4-FFF2-40B4-BE49-F238E27FC236}">
                <a16:creationId xmlns:a16="http://schemas.microsoft.com/office/drawing/2014/main" id="{4577AB70-0636-4BF3-BF14-11D556BCEC92}"/>
              </a:ext>
            </a:extLst>
          </p:cNvPr>
          <p:cNvSpPr>
            <a:spLocks noGrp="1"/>
          </p:cNvSpPr>
          <p:nvPr>
            <p:ph type="title" idx="4294967295"/>
          </p:nvPr>
        </p:nvSpPr>
        <p:spPr>
          <a:xfrm>
            <a:off x="704192" y="764820"/>
            <a:ext cx="2676525" cy="1662386"/>
          </a:xfrm>
        </p:spPr>
        <p:txBody>
          <a:bodyPr>
            <a:normAutofit/>
          </a:bodyPr>
          <a:lstStyle/>
          <a:p>
            <a:r>
              <a:rPr lang="en-US" sz="2400" b="1" dirty="0">
                <a:solidFill>
                  <a:schemeClr val="tx1"/>
                </a:solidFill>
              </a:rPr>
              <a:t>2025-26</a:t>
            </a:r>
            <a:br>
              <a:rPr lang="en-US" sz="2400" b="1" dirty="0">
                <a:solidFill>
                  <a:schemeClr val="tx1"/>
                </a:solidFill>
              </a:rPr>
            </a:br>
            <a:r>
              <a:rPr lang="en-US" sz="2400" b="1" dirty="0">
                <a:solidFill>
                  <a:schemeClr val="tx1"/>
                </a:solidFill>
              </a:rPr>
              <a:t>Approved </a:t>
            </a:r>
            <a:br>
              <a:rPr lang="en-US" sz="2400" b="1" dirty="0">
                <a:solidFill>
                  <a:schemeClr val="tx1"/>
                </a:solidFill>
              </a:rPr>
            </a:br>
            <a:r>
              <a:rPr lang="en-US" sz="2400" b="1" dirty="0">
                <a:solidFill>
                  <a:schemeClr val="tx1"/>
                </a:solidFill>
              </a:rPr>
              <a:t>Ranking of Priorities</a:t>
            </a:r>
          </a:p>
        </p:txBody>
      </p:sp>
      <p:graphicFrame>
        <p:nvGraphicFramePr>
          <p:cNvPr id="6" name="Content Placeholder 2">
            <a:extLst>
              <a:ext uri="{FF2B5EF4-FFF2-40B4-BE49-F238E27FC236}">
                <a16:creationId xmlns:a16="http://schemas.microsoft.com/office/drawing/2014/main" id="{09275EB2-C601-4252-9F57-7A5D8CCA6B31}"/>
              </a:ext>
            </a:extLst>
          </p:cNvPr>
          <p:cNvGraphicFramePr>
            <a:graphicFrameLocks noGrp="1"/>
          </p:cNvGraphicFramePr>
          <p:nvPr>
            <p:ph idx="4294967295"/>
          </p:nvPr>
        </p:nvGraphicFramePr>
        <p:xfrm>
          <a:off x="4258003" y="764820"/>
          <a:ext cx="4686300" cy="565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1200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9BE22-1FBE-77BC-6E5B-6B678170C28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59AAC2-36B4-72D3-CE5A-3F94A2B6DF8E}"/>
              </a:ext>
            </a:extLst>
          </p:cNvPr>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
                <a:srgbClr val="000000"/>
              </a:buClr>
              <a:buSzTx/>
              <a:buFont typeface="Arial"/>
              <a:buNone/>
              <a:tabLst/>
              <a:defRPr/>
            </a:pPr>
            <a:fld id="{3D6C3DC6-EF6E-8948-BFE6-808D46D584D8}" type="slidenum">
              <a:rPr kumimoji="0" lang="en-US" sz="1050" b="0" i="0" u="none" strike="noStrike" kern="0" cap="none" spc="0" normalizeH="0" baseline="0" noProof="0">
                <a:ln>
                  <a:noFill/>
                </a:ln>
                <a:solidFill>
                  <a:srgbClr val="F5F5F5"/>
                </a:solidFill>
                <a:effectLst/>
                <a:uLnTx/>
                <a:uFillTx/>
                <a:latin typeface="Calibri"/>
                <a:cs typeface="Calibri"/>
                <a:sym typeface="Calibri"/>
              </a:rPr>
              <a:pPr marL="0" marR="0" lvl="0" indent="0" algn="r" defTabSz="3429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050" b="0" i="0" u="none" strike="noStrike" kern="0" cap="none" spc="0" normalizeH="0" baseline="0" noProof="0">
              <a:ln>
                <a:noFill/>
              </a:ln>
              <a:solidFill>
                <a:srgbClr val="F5F5F5"/>
              </a:solidFill>
              <a:effectLst/>
              <a:uLnTx/>
              <a:uFillTx/>
              <a:latin typeface="Calibri"/>
              <a:cs typeface="Calibri"/>
              <a:sym typeface="Calibri"/>
            </a:endParaRPr>
          </a:p>
        </p:txBody>
      </p:sp>
      <p:sp>
        <p:nvSpPr>
          <p:cNvPr id="4" name="Title 1">
            <a:extLst>
              <a:ext uri="{FF2B5EF4-FFF2-40B4-BE49-F238E27FC236}">
                <a16:creationId xmlns:a16="http://schemas.microsoft.com/office/drawing/2014/main" id="{F280EF06-6C7F-A5AA-102F-733F35EE297A}"/>
              </a:ext>
            </a:extLst>
          </p:cNvPr>
          <p:cNvSpPr txBox="1">
            <a:spLocks/>
          </p:cNvSpPr>
          <p:nvPr/>
        </p:nvSpPr>
        <p:spPr>
          <a:xfrm>
            <a:off x="3217127" y="946818"/>
            <a:ext cx="6172200" cy="292785"/>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342900" rtl="0" eaLnBrk="1" fontAlgn="auto" latinLnBrk="0" hangingPunct="1">
              <a:lnSpc>
                <a:spcPct val="100000"/>
              </a:lnSpc>
              <a:spcBef>
                <a:spcPct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D47B22"/>
                </a:solidFill>
                <a:effectLst/>
                <a:uLnTx/>
                <a:uFillTx/>
                <a:latin typeface="Calibri"/>
                <a:ea typeface="+mj-ea"/>
                <a:cs typeface="+mj-cs"/>
                <a:sym typeface="Arial"/>
              </a:rPr>
              <a:t>School Allocation</a:t>
            </a:r>
          </a:p>
        </p:txBody>
      </p:sp>
      <p:pic>
        <p:nvPicPr>
          <p:cNvPr id="5" name="Picture 4">
            <a:extLst>
              <a:ext uri="{FF2B5EF4-FFF2-40B4-BE49-F238E27FC236}">
                <a16:creationId xmlns:a16="http://schemas.microsoft.com/office/drawing/2014/main" id="{6C676793-1D19-AC49-2EAC-96D25FE60E8D}"/>
              </a:ext>
            </a:extLst>
          </p:cNvPr>
          <p:cNvPicPr>
            <a:picLocks noChangeAspect="1"/>
          </p:cNvPicPr>
          <p:nvPr/>
        </p:nvPicPr>
        <p:blipFill>
          <a:blip r:embed="rId3"/>
          <a:stretch>
            <a:fillRect/>
          </a:stretch>
        </p:blipFill>
        <p:spPr>
          <a:xfrm>
            <a:off x="42862" y="602702"/>
            <a:ext cx="12106275" cy="5505450"/>
          </a:xfrm>
          <a:prstGeom prst="rect">
            <a:avLst/>
          </a:prstGeom>
        </p:spPr>
      </p:pic>
    </p:spTree>
    <p:extLst>
      <p:ext uri="{BB962C8B-B14F-4D97-AF65-F5344CB8AC3E}">
        <p14:creationId xmlns:p14="http://schemas.microsoft.com/office/powerpoint/2010/main" val="2199624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64263" y="666312"/>
            <a:ext cx="8406158"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271" y="6219825"/>
            <a:ext cx="1160412" cy="523875"/>
          </a:xfrm>
          <a:prstGeom prst="rect">
            <a:avLst/>
          </a:prstGeom>
        </p:spPr>
      </p:pic>
      <p:sp>
        <p:nvSpPr>
          <p:cNvPr id="2" name="TextBox 1"/>
          <p:cNvSpPr txBox="1"/>
          <p:nvPr/>
        </p:nvSpPr>
        <p:spPr>
          <a:xfrm>
            <a:off x="1723556" y="1072200"/>
            <a:ext cx="83299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1" u="none" strike="noStrike" kern="0" cap="none" spc="0" normalizeH="0" baseline="0" noProof="0" dirty="0">
                <a:ln>
                  <a:noFill/>
                </a:ln>
                <a:solidFill>
                  <a:srgbClr val="000000"/>
                </a:solidFill>
                <a:effectLst/>
                <a:uLnTx/>
                <a:uFillTx/>
                <a:latin typeface="Arial"/>
                <a:cs typeface="Arial"/>
                <a:sym typeface="Arial"/>
              </a:rPr>
              <a:t>Description of Strategic Plan Breakout Categories</a:t>
            </a:r>
          </a:p>
        </p:txBody>
      </p:sp>
      <p:sp>
        <p:nvSpPr>
          <p:cNvPr id="12" name="Title 11">
            <a:extLst>
              <a:ext uri="{FF2B5EF4-FFF2-40B4-BE49-F238E27FC236}">
                <a16:creationId xmlns:a16="http://schemas.microsoft.com/office/drawing/2014/main" id="{DC57E321-6225-0A86-70C1-1517D0291C5C}"/>
              </a:ext>
            </a:extLst>
          </p:cNvPr>
          <p:cNvSpPr>
            <a:spLocks noGrp="1"/>
          </p:cNvSpPr>
          <p:nvPr>
            <p:ph type="title"/>
          </p:nvPr>
        </p:nvSpPr>
        <p:spPr>
          <a:xfrm>
            <a:off x="266963" y="835965"/>
            <a:ext cx="10058400" cy="1450757"/>
          </a:xfrm>
        </p:spPr>
        <p:txBody>
          <a:bodyPr/>
          <a:lstStyle/>
          <a:p>
            <a:endParaRPr lang="en-US" dirty="0"/>
          </a:p>
        </p:txBody>
      </p:sp>
      <p:sp>
        <p:nvSpPr>
          <p:cNvPr id="13" name="Text Placeholder 12">
            <a:extLst>
              <a:ext uri="{FF2B5EF4-FFF2-40B4-BE49-F238E27FC236}">
                <a16:creationId xmlns:a16="http://schemas.microsoft.com/office/drawing/2014/main" id="{1699B167-0F0D-A226-EAF4-1F05DAA07640}"/>
              </a:ext>
            </a:extLst>
          </p:cNvPr>
          <p:cNvSpPr>
            <a:spLocks noGrp="1"/>
          </p:cNvSpPr>
          <p:nvPr>
            <p:ph type="body" idx="1"/>
          </p:nvPr>
        </p:nvSpPr>
        <p:spPr/>
        <p:txBody>
          <a:bodyPr/>
          <a:lstStyle/>
          <a:p>
            <a:pPr algn="ctr"/>
            <a:r>
              <a:rPr lang="en-US" b="1" dirty="0">
                <a:solidFill>
                  <a:schemeClr val="accent5"/>
                </a:solidFill>
              </a:rPr>
              <a:t>Option A</a:t>
            </a:r>
          </a:p>
        </p:txBody>
      </p:sp>
      <p:sp>
        <p:nvSpPr>
          <p:cNvPr id="14" name="Text Placeholder 13">
            <a:extLst>
              <a:ext uri="{FF2B5EF4-FFF2-40B4-BE49-F238E27FC236}">
                <a16:creationId xmlns:a16="http://schemas.microsoft.com/office/drawing/2014/main" id="{20D02132-8B48-1C4A-C85D-476F5FA6B4C1}"/>
              </a:ext>
            </a:extLst>
          </p:cNvPr>
          <p:cNvSpPr>
            <a:spLocks noGrp="1"/>
          </p:cNvSpPr>
          <p:nvPr>
            <p:ph type="body" idx="2"/>
          </p:nvPr>
        </p:nvSpPr>
        <p:spPr/>
        <p:txBody>
          <a:bodyPr>
            <a:normAutofit fontScale="85000" lnSpcReduction="20000"/>
          </a:bodyPr>
          <a:lstStyle/>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Priorities</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FY26 funding </a:t>
            </a:r>
            <a:r>
              <a:rPr kumimoji="0" lang="en-US" sz="2400" b="0" i="0" u="sng"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priorities</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from the school’s strategic plan, ranked by the order of importance. </a:t>
            </a: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Strategies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Lays out specific objectives for schools improvement.</a:t>
            </a: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Request</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 “The Ask”.  What needs to be funded in order to support the strategy?  </a:t>
            </a: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Amount</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What is the cost associated with the Request?</a:t>
            </a: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endParaRPr lang="en-US" dirty="0"/>
          </a:p>
        </p:txBody>
      </p:sp>
      <p:sp>
        <p:nvSpPr>
          <p:cNvPr id="15" name="Text Placeholder 14">
            <a:extLst>
              <a:ext uri="{FF2B5EF4-FFF2-40B4-BE49-F238E27FC236}">
                <a16:creationId xmlns:a16="http://schemas.microsoft.com/office/drawing/2014/main" id="{84E34A1E-8467-11FF-D3D0-D7B8FC1DAE43}"/>
              </a:ext>
            </a:extLst>
          </p:cNvPr>
          <p:cNvSpPr>
            <a:spLocks noGrp="1"/>
          </p:cNvSpPr>
          <p:nvPr>
            <p:ph type="body" idx="3"/>
          </p:nvPr>
        </p:nvSpPr>
        <p:spPr/>
        <p:txBody>
          <a:bodyPr/>
          <a:lstStyle/>
          <a:p>
            <a:pPr algn="ctr"/>
            <a:r>
              <a:rPr lang="en-US" b="1" dirty="0">
                <a:solidFill>
                  <a:schemeClr val="accent5"/>
                </a:solidFill>
              </a:rPr>
              <a:t>Option B</a:t>
            </a:r>
          </a:p>
        </p:txBody>
      </p:sp>
      <p:sp>
        <p:nvSpPr>
          <p:cNvPr id="16" name="Text Placeholder 15">
            <a:extLst>
              <a:ext uri="{FF2B5EF4-FFF2-40B4-BE49-F238E27FC236}">
                <a16:creationId xmlns:a16="http://schemas.microsoft.com/office/drawing/2014/main" id="{B605FE34-2064-9AC0-DF29-C2E6C864A814}"/>
              </a:ext>
            </a:extLst>
          </p:cNvPr>
          <p:cNvSpPr>
            <a:spLocks noGrp="1"/>
          </p:cNvSpPr>
          <p:nvPr>
            <p:ph type="body" idx="4"/>
          </p:nvPr>
        </p:nvSpPr>
        <p:spPr/>
        <p:txBody>
          <a:bodyPr>
            <a:normAutofit fontScale="85000" lnSpcReduction="20000"/>
          </a:bodyPr>
          <a:lstStyle/>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Priorities</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FY26 funding </a:t>
            </a:r>
            <a:r>
              <a:rPr kumimoji="0" lang="en-US" sz="2400" b="0" i="0" u="sng"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priorities</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from the school’s strategic plan, ranked by the order of importance. </a:t>
            </a: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Strategies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Lays out specific objectives for schools improvement.</a:t>
            </a: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Request</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 “The Ask”.  What needs to be funded in order to support the strategy?  </a:t>
            </a: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Amount</a:t>
            </a:r>
            <a:r>
              <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What is the cost associated with the Request?</a:t>
            </a:r>
          </a:p>
          <a:p>
            <a:pPr marL="742950" marR="0" lvl="0" indent="-7429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6C3DC6-EF6E-8948-BFE6-808D46D584D8}" type="slidenum">
              <a:rPr kumimoji="0" lang="en-US" sz="105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050" b="0" i="0" u="none" strike="noStrike" kern="0" cap="none" spc="0" normalizeH="0" baseline="0" noProof="0" dirty="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966851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B2DC4-AB8A-006F-4D66-676C68215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9E4C1-F182-FBC6-2D67-5E5855EF735F}"/>
              </a:ext>
            </a:extLst>
          </p:cNvPr>
          <p:cNvSpPr>
            <a:spLocks noGrp="1"/>
          </p:cNvSpPr>
          <p:nvPr>
            <p:ph type="title"/>
          </p:nvPr>
        </p:nvSpPr>
        <p:spPr/>
        <p:txBody>
          <a:bodyPr/>
          <a:lstStyle/>
          <a:p>
            <a:r>
              <a:rPr lang="en-US" dirty="0"/>
              <a:t>Option A</a:t>
            </a:r>
          </a:p>
        </p:txBody>
      </p:sp>
      <p:sp>
        <p:nvSpPr>
          <p:cNvPr id="5" name="Text Placeholder 4">
            <a:extLst>
              <a:ext uri="{FF2B5EF4-FFF2-40B4-BE49-F238E27FC236}">
                <a16:creationId xmlns:a16="http://schemas.microsoft.com/office/drawing/2014/main" id="{5F392941-4588-CB7B-2A6F-4C18ABF6B9AA}"/>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5D352D00-0ACC-5568-1D1C-F976E7D65FD8}"/>
              </a:ext>
            </a:extLst>
          </p:cNvPr>
          <p:cNvPicPr>
            <a:picLocks noChangeAspect="1"/>
          </p:cNvPicPr>
          <p:nvPr/>
        </p:nvPicPr>
        <p:blipFill>
          <a:blip r:embed="rId3"/>
          <a:stretch>
            <a:fillRect/>
          </a:stretch>
        </p:blipFill>
        <p:spPr>
          <a:xfrm>
            <a:off x="4414607" y="2476500"/>
            <a:ext cx="2400300" cy="1905000"/>
          </a:xfrm>
          <a:prstGeom prst="rect">
            <a:avLst/>
          </a:prstGeom>
        </p:spPr>
      </p:pic>
    </p:spTree>
    <p:extLst>
      <p:ext uri="{BB962C8B-B14F-4D97-AF65-F5344CB8AC3E}">
        <p14:creationId xmlns:p14="http://schemas.microsoft.com/office/powerpoint/2010/main" val="1339428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454" y="5522119"/>
            <a:ext cx="870309" cy="392906"/>
          </a:xfrm>
          <a:prstGeom prst="rect">
            <a:avLst/>
          </a:prstGeom>
        </p:spPr>
      </p:pic>
      <p:graphicFrame>
        <p:nvGraphicFramePr>
          <p:cNvPr id="11" name="Table 10"/>
          <p:cNvGraphicFramePr>
            <a:graphicFrameLocks noGrp="1"/>
          </p:cNvGraphicFramePr>
          <p:nvPr/>
        </p:nvGraphicFramePr>
        <p:xfrm>
          <a:off x="1945532" y="678241"/>
          <a:ext cx="6111908" cy="5339053"/>
        </p:xfrm>
        <a:graphic>
          <a:graphicData uri="http://schemas.openxmlformats.org/drawingml/2006/table">
            <a:tbl>
              <a:tblPr firstRow="1" bandRow="1">
                <a:tableStyleId>{5C22544A-7EE6-4342-B048-85BDC9FD1C3A}</a:tableStyleId>
              </a:tblPr>
              <a:tblGrid>
                <a:gridCol w="1527975">
                  <a:extLst>
                    <a:ext uri="{9D8B030D-6E8A-4147-A177-3AD203B41FA5}">
                      <a16:colId xmlns:a16="http://schemas.microsoft.com/office/drawing/2014/main" val="20000"/>
                    </a:ext>
                  </a:extLst>
                </a:gridCol>
                <a:gridCol w="1699404">
                  <a:extLst>
                    <a:ext uri="{9D8B030D-6E8A-4147-A177-3AD203B41FA5}">
                      <a16:colId xmlns:a16="http://schemas.microsoft.com/office/drawing/2014/main" val="20002"/>
                    </a:ext>
                  </a:extLst>
                </a:gridCol>
                <a:gridCol w="1967490">
                  <a:extLst>
                    <a:ext uri="{9D8B030D-6E8A-4147-A177-3AD203B41FA5}">
                      <a16:colId xmlns:a16="http://schemas.microsoft.com/office/drawing/2014/main" val="20003"/>
                    </a:ext>
                  </a:extLst>
                </a:gridCol>
                <a:gridCol w="917039">
                  <a:extLst>
                    <a:ext uri="{9D8B030D-6E8A-4147-A177-3AD203B41FA5}">
                      <a16:colId xmlns:a16="http://schemas.microsoft.com/office/drawing/2014/main" val="20005"/>
                    </a:ext>
                  </a:extLst>
                </a:gridCol>
              </a:tblGrid>
              <a:tr h="285847">
                <a:tc>
                  <a:txBody>
                    <a:bodyPr/>
                    <a:lstStyle/>
                    <a:p>
                      <a:pPr algn="ctr"/>
                      <a:r>
                        <a:rPr lang="en-US" sz="1400" dirty="0">
                          <a:latin typeface="Calibri" panose="020F0502020204030204" pitchFamily="34" charset="0"/>
                        </a:rPr>
                        <a:t>Priorities</a:t>
                      </a:r>
                    </a:p>
                  </a:txBody>
                  <a:tcPr marL="68580" marR="68580" marT="34290" marB="34290" anchor="ctr"/>
                </a:tc>
                <a:tc>
                  <a:txBody>
                    <a:bodyPr/>
                    <a:lstStyle/>
                    <a:p>
                      <a:pPr algn="ctr"/>
                      <a:r>
                        <a:rPr lang="en-US" sz="1400" dirty="0">
                          <a:latin typeface="Calibri" panose="020F0502020204030204" pitchFamily="34" charset="0"/>
                        </a:rPr>
                        <a:t>Strategies</a:t>
                      </a:r>
                    </a:p>
                  </a:txBody>
                  <a:tcPr marL="68580" marR="68580" marT="34290" marB="34290" anchor="ctr"/>
                </a:tc>
                <a:tc>
                  <a:txBody>
                    <a:bodyPr/>
                    <a:lstStyle/>
                    <a:p>
                      <a:pPr marL="0" algn="ctr" defTabSz="685800" rtl="0" eaLnBrk="1" latinLnBrk="0" hangingPunct="1"/>
                      <a:r>
                        <a:rPr lang="en-US" sz="1400" b="1" kern="1200" dirty="0">
                          <a:solidFill>
                            <a:schemeClr val="lt1"/>
                          </a:solidFill>
                          <a:latin typeface="Calibri" panose="020F0502020204030204" pitchFamily="34" charset="0"/>
                          <a:ea typeface="+mn-ea"/>
                          <a:cs typeface="+mn-cs"/>
                        </a:rPr>
                        <a:t>Requests</a:t>
                      </a:r>
                    </a:p>
                  </a:txBody>
                  <a:tcPr marL="68580" marR="68580" marT="34290" marB="34290" anchor="ctr"/>
                </a:tc>
                <a:tc>
                  <a:txBody>
                    <a:bodyPr/>
                    <a:lstStyle/>
                    <a:p>
                      <a:pPr algn="ctr"/>
                      <a:r>
                        <a:rPr lang="en-US" sz="1400" dirty="0">
                          <a:latin typeface="Calibri" panose="020F0502020204030204" pitchFamily="34" charset="0"/>
                        </a:rPr>
                        <a:t>Amount</a:t>
                      </a:r>
                    </a:p>
                  </a:txBody>
                  <a:tcPr marL="68580" marR="68580" marT="34290" marB="34290" anchor="ctr"/>
                </a:tc>
                <a:extLst>
                  <a:ext uri="{0D108BD9-81ED-4DB2-BD59-A6C34878D82A}">
                    <a16:rowId xmlns:a16="http://schemas.microsoft.com/office/drawing/2014/main" val="10000"/>
                  </a:ext>
                </a:extLst>
              </a:tr>
              <a:tr h="5053206">
                <a:tc>
                  <a:txBody>
                    <a:bodyPr/>
                    <a:lstStyle/>
                    <a:p>
                      <a:pPr algn="ctr"/>
                      <a:r>
                        <a:rPr lang="en-US" sz="900" dirty="0">
                          <a:latin typeface="+mn-lt"/>
                        </a:rPr>
                        <a:t>Teaching and Assessing for Learning</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S3-A1</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Establish a culture that promotes the success of students in the work force, including soft skills, employability skills, and financial literacy.</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b="0" i="0" dirty="0">
                        <a:solidFill>
                          <a:schemeClr val="tx1"/>
                        </a:solidFill>
                        <a:latin typeface="+mn-lt"/>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S3-A5</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Establish shared accountability and collaboration between the GCCA and its partners to improve student learning.</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b="0" i="0" dirty="0">
                        <a:solidFill>
                          <a:schemeClr val="tx1"/>
                        </a:solidFill>
                        <a:latin typeface="+mn-lt"/>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S3-A6</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Ensure access to support to address the physical, social, financial and emotional needs of GCCA students.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b="0" i="0" dirty="0">
                        <a:solidFill>
                          <a:schemeClr val="tx1"/>
                        </a:solidFill>
                        <a:latin typeface="+mn-lt"/>
                        <a:cs typeface="Arial" panose="020B0604020202020204" pitchFamily="34" charset="0"/>
                      </a:endParaRPr>
                    </a:p>
                  </a:txBody>
                  <a:tcPr marL="68580" marR="68580"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mn-lt"/>
                          <a:ea typeface="+mn-ea"/>
                          <a:cs typeface="Arial" panose="020B0604020202020204" pitchFamily="34" charset="0"/>
                        </a:rPr>
                        <a:t>Support the growing dual enrollment classes offered on ACCA’s campus</a:t>
                      </a:r>
                    </a:p>
                    <a:p>
                      <a:pPr marL="0" marR="0" indent="0" algn="ctr" defTabSz="6858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mn-lt"/>
                          <a:ea typeface="+mn-ea"/>
                          <a:cs typeface="Arial" panose="020B0604020202020204" pitchFamily="34" charset="0"/>
                        </a:rPr>
                        <a:t>(materials/supplies, lab equipment and maintenance costs)</a:t>
                      </a: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dirty="0">
                        <a:latin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mn-lt"/>
                        </a:rPr>
                        <a:t>Hire two full-time subs to support dual enrollment</a:t>
                      </a:r>
                    </a:p>
                    <a:p>
                      <a:pPr algn="ctr"/>
                      <a:endParaRPr lang="en-US" sz="1200" b="1" dirty="0"/>
                    </a:p>
                    <a:p>
                      <a:pPr algn="ctr"/>
                      <a:endParaRPr lang="en-US" sz="1200" b="1" dirty="0"/>
                    </a:p>
                    <a:p>
                      <a:pPr algn="ctr"/>
                      <a:endParaRPr lang="en-US" sz="1200" b="1" dirty="0"/>
                    </a:p>
                  </a:txBody>
                  <a:tcPr marL="68580" marR="68580" marT="34290" marB="34290" anchor="ctr"/>
                </a:tc>
                <a:tc>
                  <a:txBody>
                    <a:bodyPr/>
                    <a:lstStyle/>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r>
                        <a:rPr lang="en-US" sz="1200" b="1" dirty="0">
                          <a:latin typeface="+mn-lt"/>
                        </a:rPr>
                        <a:t>$123,120  </a:t>
                      </a: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p>
                    <a:p>
                      <a:pPr algn="ctr"/>
                      <a:endParaRPr lang="en-US" sz="1200" b="1" dirty="0"/>
                    </a:p>
                    <a:p>
                      <a:pPr algn="ctr"/>
                      <a:endParaRPr lang="en-US" sz="1200" b="1" dirty="0"/>
                    </a:p>
                    <a:p>
                      <a:pPr algn="ctr"/>
                      <a:r>
                        <a:rPr lang="en-US" sz="1200" b="1" dirty="0"/>
                        <a:t>$85,819</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dirty="0">
                        <a:latin typeface="+mn-lt"/>
                      </a:endParaRPr>
                    </a:p>
                    <a:p>
                      <a:pPr algn="ctr"/>
                      <a:endParaRPr lang="en-US" sz="1200" b="1" dirty="0">
                        <a:latin typeface="+mn-lt"/>
                      </a:endParaRPr>
                    </a:p>
                    <a:p>
                      <a:pPr algn="ctr"/>
                      <a:endParaRPr lang="en-US" sz="1200" b="1" dirty="0">
                        <a:latin typeface="+mn-lt"/>
                      </a:endParaRPr>
                    </a:p>
                    <a:p>
                      <a:pPr algn="ctr"/>
                      <a:r>
                        <a:rPr lang="en-US" sz="1200" b="1" dirty="0">
                          <a:latin typeface="+mn-lt"/>
                        </a:rPr>
                        <a:t>  </a:t>
                      </a:r>
                    </a:p>
                    <a:p>
                      <a:pPr algn="ctr"/>
                      <a:endParaRPr lang="en-US" sz="1200" b="1" dirty="0"/>
                    </a:p>
                    <a:p>
                      <a:pPr algn="ctr"/>
                      <a:endParaRPr lang="en-US" sz="1200" b="1" dirty="0"/>
                    </a:p>
                    <a:p>
                      <a:pPr algn="ctr"/>
                      <a:endParaRPr lang="en-US" sz="1200" b="1" dirty="0"/>
                    </a:p>
                  </a:txBody>
                  <a:tcPr marL="68580" marR="68580" marT="34290" marB="34290"/>
                </a:tc>
                <a:extLst>
                  <a:ext uri="{0D108BD9-81ED-4DB2-BD59-A6C34878D82A}">
                    <a16:rowId xmlns:a16="http://schemas.microsoft.com/office/drawing/2014/main" val="10002"/>
                  </a:ext>
                </a:extLst>
              </a:tr>
            </a:tbl>
          </a:graphicData>
        </a:graphic>
      </p:graphicFrame>
      <p:sp>
        <p:nvSpPr>
          <p:cNvPr id="12" name="TextBox 11"/>
          <p:cNvSpPr txBox="1"/>
          <p:nvPr/>
        </p:nvSpPr>
        <p:spPr>
          <a:xfrm>
            <a:off x="3155906" y="34050"/>
            <a:ext cx="567170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prstClr val="black"/>
                </a:solidFill>
                <a:effectLst/>
                <a:uLnTx/>
                <a:uFillTx/>
                <a:latin typeface="Century Schoolbook" panose="02040604050505020304"/>
                <a:cs typeface="Arial"/>
                <a:sym typeface="Arial"/>
              </a:rPr>
              <a:t>FY26 Strategic Plan Break-out</a:t>
            </a:r>
          </a:p>
        </p:txBody>
      </p:sp>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6C3DC6-EF6E-8948-BFE6-808D46D584D8}" type="slidenum">
              <a:rPr kumimoji="0" lang="en-US" sz="1050" b="0" i="0" u="none" strike="noStrike" kern="0" cap="none" spc="0" normalizeH="0" baseline="0" noProof="0" smtClean="0">
                <a:ln>
                  <a:noFill/>
                </a:ln>
                <a:solidFill>
                  <a:srgbClr val="F5F5F5"/>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050" b="0" i="0" u="none" strike="noStrike" kern="0" cap="none" spc="0" normalizeH="0" baseline="0" noProof="0" dirty="0">
              <a:ln>
                <a:noFill/>
              </a:ln>
              <a:solidFill>
                <a:srgbClr val="F5F5F5"/>
              </a:solidFill>
              <a:effectLst/>
              <a:uLnTx/>
              <a:uFillTx/>
              <a:latin typeface="Calibri"/>
              <a:cs typeface="Calibri"/>
              <a:sym typeface="Calibri"/>
            </a:endParaRPr>
          </a:p>
        </p:txBody>
      </p:sp>
    </p:spTree>
    <p:extLst>
      <p:ext uri="{BB962C8B-B14F-4D97-AF65-F5344CB8AC3E}">
        <p14:creationId xmlns:p14="http://schemas.microsoft.com/office/powerpoint/2010/main" val="5457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74473" y="840706"/>
            <a:ext cx="6304619"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dirty="0">
              <a:ln>
                <a:noFill/>
              </a:ln>
              <a:solidFill>
                <a:prstClr val="black"/>
              </a:solidFill>
              <a:effectLst/>
              <a:uLnTx/>
              <a:uFillTx/>
              <a:latin typeface="Arial"/>
              <a:ea typeface="+mn-ea"/>
              <a:cs typeface="+mn-cs"/>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454" y="5522119"/>
            <a:ext cx="870309" cy="392906"/>
          </a:xfrm>
          <a:prstGeom prst="rect">
            <a:avLst/>
          </a:prstGeom>
        </p:spPr>
      </p:pic>
      <p:graphicFrame>
        <p:nvGraphicFramePr>
          <p:cNvPr id="11" name="Table 10"/>
          <p:cNvGraphicFramePr>
            <a:graphicFrameLocks noGrp="1"/>
          </p:cNvGraphicFramePr>
          <p:nvPr/>
        </p:nvGraphicFramePr>
        <p:xfrm>
          <a:off x="1503894" y="1011004"/>
          <a:ext cx="8272403" cy="5166360"/>
        </p:xfrm>
        <a:graphic>
          <a:graphicData uri="http://schemas.openxmlformats.org/drawingml/2006/table">
            <a:tbl>
              <a:tblPr firstRow="1" bandRow="1">
                <a:tableStyleId>{5C22544A-7EE6-4342-B048-85BDC9FD1C3A}</a:tableStyleId>
              </a:tblPr>
              <a:tblGrid>
                <a:gridCol w="1618169">
                  <a:extLst>
                    <a:ext uri="{9D8B030D-6E8A-4147-A177-3AD203B41FA5}">
                      <a16:colId xmlns:a16="http://schemas.microsoft.com/office/drawing/2014/main" val="20000"/>
                    </a:ext>
                  </a:extLst>
                </a:gridCol>
                <a:gridCol w="1799718">
                  <a:extLst>
                    <a:ext uri="{9D8B030D-6E8A-4147-A177-3AD203B41FA5}">
                      <a16:colId xmlns:a16="http://schemas.microsoft.com/office/drawing/2014/main" val="20001"/>
                    </a:ext>
                  </a:extLst>
                </a:gridCol>
                <a:gridCol w="1799718">
                  <a:extLst>
                    <a:ext uri="{9D8B030D-6E8A-4147-A177-3AD203B41FA5}">
                      <a16:colId xmlns:a16="http://schemas.microsoft.com/office/drawing/2014/main" val="20002"/>
                    </a:ext>
                  </a:extLst>
                </a:gridCol>
                <a:gridCol w="2083628">
                  <a:extLst>
                    <a:ext uri="{9D8B030D-6E8A-4147-A177-3AD203B41FA5}">
                      <a16:colId xmlns:a16="http://schemas.microsoft.com/office/drawing/2014/main" val="20003"/>
                    </a:ext>
                  </a:extLst>
                </a:gridCol>
                <a:gridCol w="971170">
                  <a:extLst>
                    <a:ext uri="{9D8B030D-6E8A-4147-A177-3AD203B41FA5}">
                      <a16:colId xmlns:a16="http://schemas.microsoft.com/office/drawing/2014/main" val="20005"/>
                    </a:ext>
                  </a:extLst>
                </a:gridCol>
              </a:tblGrid>
              <a:tr h="261793">
                <a:tc>
                  <a:txBody>
                    <a:bodyPr/>
                    <a:lstStyle/>
                    <a:p>
                      <a:pPr algn="ctr"/>
                      <a:r>
                        <a:rPr lang="en-US" sz="1400" dirty="0">
                          <a:latin typeface="Calibri" panose="020F0502020204030204" pitchFamily="34" charset="0"/>
                        </a:rPr>
                        <a:t>Priorities</a:t>
                      </a:r>
                    </a:p>
                  </a:txBody>
                  <a:tcPr marL="68580" marR="68580" marT="34290" marB="34290" anchor="ctr"/>
                </a:tc>
                <a:tc>
                  <a:txBody>
                    <a:bodyPr/>
                    <a:lstStyle/>
                    <a:p>
                      <a:pPr algn="ctr"/>
                      <a:r>
                        <a:rPr lang="en-US" sz="1400" dirty="0">
                          <a:latin typeface="Calibri" panose="020F0502020204030204" pitchFamily="34" charset="0"/>
                        </a:rPr>
                        <a:t>APS FIVE Focus Area</a:t>
                      </a:r>
                    </a:p>
                  </a:txBody>
                  <a:tcPr marL="68580" marR="68580" marT="34290" marB="34290" anchor="ctr"/>
                </a:tc>
                <a:tc>
                  <a:txBody>
                    <a:bodyPr/>
                    <a:lstStyle/>
                    <a:p>
                      <a:pPr algn="ctr"/>
                      <a:r>
                        <a:rPr lang="en-US" sz="1400" dirty="0">
                          <a:latin typeface="Calibri" panose="020F0502020204030204" pitchFamily="34" charset="0"/>
                        </a:rPr>
                        <a:t>Strategies</a:t>
                      </a:r>
                    </a:p>
                  </a:txBody>
                  <a:tcPr marL="68580" marR="68580" marT="34290" marB="34290" anchor="ctr"/>
                </a:tc>
                <a:tc>
                  <a:txBody>
                    <a:bodyPr/>
                    <a:lstStyle/>
                    <a:p>
                      <a:pPr marL="0" algn="ctr" defTabSz="685800" rtl="0" eaLnBrk="1" latinLnBrk="0" hangingPunct="1"/>
                      <a:r>
                        <a:rPr lang="en-US" sz="1400" b="1" kern="1200" dirty="0">
                          <a:solidFill>
                            <a:schemeClr val="lt1"/>
                          </a:solidFill>
                          <a:latin typeface="Calibri" panose="020F0502020204030204" pitchFamily="34" charset="0"/>
                          <a:ea typeface="+mn-ea"/>
                          <a:cs typeface="+mn-cs"/>
                        </a:rPr>
                        <a:t>Requests</a:t>
                      </a:r>
                    </a:p>
                  </a:txBody>
                  <a:tcPr marL="68580" marR="68580" marT="34290" marB="34290" anchor="ctr"/>
                </a:tc>
                <a:tc>
                  <a:txBody>
                    <a:bodyPr/>
                    <a:lstStyle/>
                    <a:p>
                      <a:pPr algn="ctr"/>
                      <a:r>
                        <a:rPr lang="en-US" sz="1400" dirty="0">
                          <a:latin typeface="Calibri" panose="020F0502020204030204" pitchFamily="34" charset="0"/>
                        </a:rPr>
                        <a:t>Amount</a:t>
                      </a:r>
                    </a:p>
                  </a:txBody>
                  <a:tcPr marL="68580" marR="68580" marT="34290" marB="34290" anchor="ctr"/>
                </a:tc>
                <a:extLst>
                  <a:ext uri="{0D108BD9-81ED-4DB2-BD59-A6C34878D82A}">
                    <a16:rowId xmlns:a16="http://schemas.microsoft.com/office/drawing/2014/main" val="10000"/>
                  </a:ext>
                </a:extLst>
              </a:tr>
              <a:tr h="4524888">
                <a:tc>
                  <a:txBody>
                    <a:bodyPr/>
                    <a:lstStyle/>
                    <a:p>
                      <a:pPr algn="ctr"/>
                      <a:r>
                        <a:rPr lang="en-US" sz="1000" dirty="0">
                          <a:latin typeface="+mn-lt"/>
                        </a:rPr>
                        <a:t>Economic &amp; Workforce Development</a:t>
                      </a:r>
                    </a:p>
                  </a:txBody>
                  <a:tcPr marL="68580" marR="68580" marT="34290" marB="34290" anchor="ctr"/>
                </a:tc>
                <a:tc>
                  <a:txBody>
                    <a:bodyPr/>
                    <a:lstStyle/>
                    <a:p>
                      <a:pPr algn="ctr"/>
                      <a:r>
                        <a:rPr lang="en-US" sz="1000" dirty="0">
                          <a:latin typeface="+mn-lt"/>
                        </a:rPr>
                        <a:t>Personalized Learning </a:t>
                      </a:r>
                    </a:p>
                  </a:txBody>
                  <a:tcPr marL="68580" marR="68580" marT="34290" marB="34290" anchor="ctr"/>
                </a:tc>
                <a:tc>
                  <a:txBody>
                    <a:bodyPr/>
                    <a:lstStyle/>
                    <a:p>
                      <a:r>
                        <a:rPr lang="en-US" sz="1000" b="1" i="0" u="none" strike="noStrike" cap="none" dirty="0">
                          <a:solidFill>
                            <a:schemeClr val="dk1"/>
                          </a:solidFill>
                          <a:effectLst/>
                          <a:latin typeface="+mn-lt"/>
                          <a:ea typeface="+mn-ea"/>
                          <a:cs typeface="+mn-cs"/>
                          <a:sym typeface="Arial"/>
                        </a:rPr>
                        <a:t>S4-A1</a:t>
                      </a:r>
                      <a:endParaRPr lang="en-US" sz="1000" b="0" i="0" u="none" strike="noStrike" cap="none" dirty="0">
                        <a:solidFill>
                          <a:schemeClr val="dk1"/>
                        </a:solidFill>
                        <a:effectLst/>
                        <a:latin typeface="+mn-lt"/>
                        <a:ea typeface="+mn-ea"/>
                        <a:cs typeface="+mn-cs"/>
                        <a:sym typeface="Arial"/>
                      </a:endParaRPr>
                    </a:p>
                    <a:p>
                      <a:r>
                        <a:rPr lang="en-US" sz="1000" b="0" i="0" u="none" strike="noStrike" cap="none" dirty="0">
                          <a:solidFill>
                            <a:schemeClr val="dk1"/>
                          </a:solidFill>
                          <a:effectLst/>
                          <a:latin typeface="+mn-lt"/>
                          <a:ea typeface="+mn-ea"/>
                          <a:cs typeface="+mn-cs"/>
                          <a:sym typeface="Arial"/>
                        </a:rPr>
                        <a:t>Collaborate with employers to develop and promote work-based learning opportunities for students, GCCA faculty, and staff.</a:t>
                      </a:r>
                    </a:p>
                    <a:p>
                      <a:endParaRPr lang="en-US" sz="1000" b="0" i="0" u="none" strike="noStrike" cap="none" dirty="0">
                        <a:solidFill>
                          <a:schemeClr val="dk1"/>
                        </a:solidFill>
                        <a:effectLst/>
                        <a:latin typeface="+mn-lt"/>
                        <a:ea typeface="+mn-ea"/>
                        <a:cs typeface="+mn-cs"/>
                        <a:sym typeface="Arial"/>
                      </a:endParaRPr>
                    </a:p>
                    <a:p>
                      <a:r>
                        <a:rPr lang="en-US" sz="1000" b="1" i="0" u="none" strike="noStrike" cap="none" dirty="0">
                          <a:solidFill>
                            <a:schemeClr val="dk1"/>
                          </a:solidFill>
                          <a:effectLst/>
                          <a:latin typeface="+mn-lt"/>
                          <a:ea typeface="+mn-ea"/>
                          <a:cs typeface="+mn-cs"/>
                          <a:sym typeface="Arial"/>
                        </a:rPr>
                        <a:t>S4-A6 </a:t>
                      </a:r>
                      <a:endParaRPr lang="en-US" sz="1000" b="0" i="0" u="none" strike="noStrike" cap="none" dirty="0">
                        <a:solidFill>
                          <a:schemeClr val="dk1"/>
                        </a:solidFill>
                        <a:effectLst/>
                        <a:latin typeface="+mn-lt"/>
                        <a:ea typeface="+mn-ea"/>
                        <a:cs typeface="+mn-cs"/>
                        <a:sym typeface="Arial"/>
                      </a:endParaRPr>
                    </a:p>
                    <a:p>
                      <a:r>
                        <a:rPr lang="en-US" sz="1000" b="0" i="0" u="none" strike="noStrike" cap="none" dirty="0">
                          <a:solidFill>
                            <a:schemeClr val="dk1"/>
                          </a:solidFill>
                          <a:effectLst/>
                          <a:latin typeface="+mn-lt"/>
                          <a:ea typeface="+mn-ea"/>
                          <a:cs typeface="+mn-cs"/>
                          <a:sym typeface="Arial"/>
                        </a:rPr>
                        <a:t>Provide evidence of innovative practices that ensure students are college and career ready with coursework aligned to the expectations of business and industry.</a:t>
                      </a:r>
                      <a:endParaRPr lang="en-US" sz="1000" b="0" i="0" dirty="0">
                        <a:solidFill>
                          <a:schemeClr val="tx1"/>
                        </a:solidFill>
                        <a:latin typeface="+mn-lt"/>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mn-lt"/>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5685"/>
                        </a:solidFill>
                        <a:effectLst/>
                        <a:uLnTx/>
                        <a:uFillTx/>
                        <a:latin typeface="+mn-lt"/>
                        <a:ea typeface="+mn-ea"/>
                        <a:cs typeface="Arial" panose="020B0604020202020204" pitchFamily="34" charset="0"/>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5685"/>
                        </a:solidFill>
                        <a:effectLst/>
                        <a:uLnTx/>
                        <a:uFillTx/>
                        <a:latin typeface="+mn-lt"/>
                        <a:ea typeface="+mn-ea"/>
                        <a:cs typeface="Arial" panose="020B0604020202020204" pitchFamily="34" charset="0"/>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5685"/>
                        </a:solidFill>
                        <a:effectLst/>
                        <a:uLnTx/>
                        <a:uFillTx/>
                        <a:latin typeface="+mn-lt"/>
                        <a:ea typeface="+mn-ea"/>
                        <a:cs typeface="Arial" panose="020B0604020202020204" pitchFamily="34" charset="0"/>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685"/>
                          </a:solidFill>
                          <a:effectLst/>
                          <a:uLnTx/>
                          <a:uFillTx/>
                          <a:latin typeface="+mn-lt"/>
                          <a:ea typeface="+mn-ea"/>
                          <a:cs typeface="Arial" panose="020B0604020202020204" pitchFamily="34" charset="0"/>
                          <a:sym typeface="Arial"/>
                        </a:rPr>
                        <a:t>Support the growing dual enrollment classes offered on ACCA’s campus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685"/>
                          </a:solidFill>
                          <a:effectLst/>
                          <a:uLnTx/>
                          <a:uFillTx/>
                          <a:latin typeface="+mn-lt"/>
                          <a:ea typeface="+mn-ea"/>
                          <a:cs typeface="Arial" panose="020B0604020202020204" pitchFamily="34" charset="0"/>
                          <a:sym typeface="Arial"/>
                        </a:rPr>
                        <a:t>(materials/supplies, lab equipment and maintenance costs)</a:t>
                      </a:r>
                      <a:endParaRPr kumimoji="0" lang="en-US" sz="1200" b="1" i="0" u="none" strike="noStrike" kern="0" cap="none" spc="0" normalizeH="0" baseline="0" noProof="0" dirty="0">
                        <a:ln>
                          <a:noFill/>
                        </a:ln>
                        <a:solidFill>
                          <a:srgbClr val="005685"/>
                        </a:solidFill>
                        <a:effectLst/>
                        <a:uLnTx/>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5685"/>
                        </a:solidFill>
                        <a:effectLst/>
                        <a:uLnTx/>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Fund transportation for the summer career exposure camp, field trips, work-based learning opportunities, and students taking classes on Atlanta Tech’s campus (Marta).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p>
                    <a:p>
                      <a:pPr algn="ctr"/>
                      <a:endParaRPr lang="en-US" sz="1400" b="1" dirty="0">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5685"/>
                          </a:solidFill>
                          <a:effectLst/>
                          <a:uLnTx/>
                          <a:uFillTx/>
                          <a:latin typeface="+mn-lt"/>
                          <a:ea typeface="+mn-ea"/>
                          <a:cs typeface="+mn-cs"/>
                          <a:sym typeface="Arial"/>
                        </a:rPr>
                        <a:t>$123,120  </a:t>
                      </a: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r>
                        <a:rPr lang="en-US" sz="1400" b="1" dirty="0">
                          <a:latin typeface="+mn-lt"/>
                        </a:rPr>
                        <a:t>$55,000</a:t>
                      </a: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txBody>
                  <a:tcPr marL="68580" marR="68580" marT="34290" marB="34290" anchor="ctr"/>
                </a:tc>
                <a:extLst>
                  <a:ext uri="{0D108BD9-81ED-4DB2-BD59-A6C34878D82A}">
                    <a16:rowId xmlns:a16="http://schemas.microsoft.com/office/drawing/2014/main" val="10003"/>
                  </a:ext>
                </a:extLst>
              </a:tr>
            </a:tbl>
          </a:graphicData>
        </a:graphic>
      </p:graphicFrame>
      <p:sp>
        <p:nvSpPr>
          <p:cNvPr id="12" name="TextBox 11"/>
          <p:cNvSpPr txBox="1"/>
          <p:nvPr/>
        </p:nvSpPr>
        <p:spPr>
          <a:xfrm>
            <a:off x="3574687" y="281641"/>
            <a:ext cx="567170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prstClr val="black"/>
                </a:solidFill>
                <a:effectLst/>
                <a:uLnTx/>
                <a:uFillTx/>
                <a:latin typeface="Century Schoolbook" panose="02040604050505020304"/>
                <a:cs typeface="Arial"/>
                <a:sym typeface="Arial"/>
              </a:rPr>
              <a:t>FY25 Strategic Plan Break-out</a:t>
            </a:r>
          </a:p>
        </p:txBody>
      </p:sp>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6C3DC6-EF6E-8948-BFE6-808D46D584D8}" type="slidenum">
              <a:rPr kumimoji="0" lang="en-US" sz="1050" b="0" i="0" u="none" strike="noStrike" kern="0" cap="none" spc="0" normalizeH="0" baseline="0" noProof="0" smtClean="0">
                <a:ln>
                  <a:noFill/>
                </a:ln>
                <a:solidFill>
                  <a:srgbClr val="F5F5F5"/>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050" b="0" i="0" u="none" strike="noStrike" kern="0" cap="none" spc="0" normalizeH="0" baseline="0" noProof="0" dirty="0">
              <a:ln>
                <a:noFill/>
              </a:ln>
              <a:solidFill>
                <a:srgbClr val="F5F5F5"/>
              </a:solidFill>
              <a:effectLst/>
              <a:uLnTx/>
              <a:uFillTx/>
              <a:latin typeface="Calibri"/>
              <a:cs typeface="Calibri"/>
              <a:sym typeface="Calibri"/>
            </a:endParaRPr>
          </a:p>
        </p:txBody>
      </p:sp>
    </p:spTree>
    <p:extLst>
      <p:ext uri="{BB962C8B-B14F-4D97-AF65-F5344CB8AC3E}">
        <p14:creationId xmlns:p14="http://schemas.microsoft.com/office/powerpoint/2010/main" val="2920101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6C3DC6-EF6E-8948-BFE6-808D46D584D8}" type="slidenum">
              <a:rPr kumimoji="0" lang="en-US" sz="105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050" b="0" i="0" u="none" strike="noStrike" kern="0" cap="none" spc="0" normalizeH="0" baseline="0" noProof="0" dirty="0">
              <a:ln>
                <a:noFill/>
              </a:ln>
              <a:solidFill>
                <a:srgbClr val="FFFFFF"/>
              </a:solidFill>
              <a:effectLst/>
              <a:uLnTx/>
              <a:uFillTx/>
              <a:latin typeface="Calibri"/>
              <a:cs typeface="Calibri"/>
              <a:sym typeface="Calibri"/>
            </a:endParaRPr>
          </a:p>
        </p:txBody>
      </p:sp>
      <p:graphicFrame>
        <p:nvGraphicFramePr>
          <p:cNvPr id="4" name="Table 3"/>
          <p:cNvGraphicFramePr>
            <a:graphicFrameLocks noGrp="1"/>
          </p:cNvGraphicFramePr>
          <p:nvPr/>
        </p:nvGraphicFramePr>
        <p:xfrm>
          <a:off x="2352807" y="1898299"/>
          <a:ext cx="7196965" cy="3915698"/>
        </p:xfrm>
        <a:graphic>
          <a:graphicData uri="http://schemas.openxmlformats.org/drawingml/2006/table">
            <a:tbl>
              <a:tblPr firstRow="1" bandRow="1">
                <a:tableStyleId>{5C22544A-7EE6-4342-B048-85BDC9FD1C3A}</a:tableStyleId>
              </a:tblPr>
              <a:tblGrid>
                <a:gridCol w="1407800">
                  <a:extLst>
                    <a:ext uri="{9D8B030D-6E8A-4147-A177-3AD203B41FA5}">
                      <a16:colId xmlns:a16="http://schemas.microsoft.com/office/drawing/2014/main" val="20000"/>
                    </a:ext>
                  </a:extLst>
                </a:gridCol>
                <a:gridCol w="1565750">
                  <a:extLst>
                    <a:ext uri="{9D8B030D-6E8A-4147-A177-3AD203B41FA5}">
                      <a16:colId xmlns:a16="http://schemas.microsoft.com/office/drawing/2014/main" val="20001"/>
                    </a:ext>
                  </a:extLst>
                </a:gridCol>
                <a:gridCol w="1565750">
                  <a:extLst>
                    <a:ext uri="{9D8B030D-6E8A-4147-A177-3AD203B41FA5}">
                      <a16:colId xmlns:a16="http://schemas.microsoft.com/office/drawing/2014/main" val="20002"/>
                    </a:ext>
                  </a:extLst>
                </a:gridCol>
                <a:gridCol w="1442151">
                  <a:extLst>
                    <a:ext uri="{9D8B030D-6E8A-4147-A177-3AD203B41FA5}">
                      <a16:colId xmlns:a16="http://schemas.microsoft.com/office/drawing/2014/main" val="20003"/>
                    </a:ext>
                  </a:extLst>
                </a:gridCol>
                <a:gridCol w="1215514">
                  <a:extLst>
                    <a:ext uri="{9D8B030D-6E8A-4147-A177-3AD203B41FA5}">
                      <a16:colId xmlns:a16="http://schemas.microsoft.com/office/drawing/2014/main" val="20005"/>
                    </a:ext>
                  </a:extLst>
                </a:gridCol>
              </a:tblGrid>
              <a:tr h="677198">
                <a:tc>
                  <a:txBody>
                    <a:bodyPr/>
                    <a:lstStyle/>
                    <a:p>
                      <a:pPr algn="ctr"/>
                      <a:r>
                        <a:rPr lang="en-US" sz="1400" dirty="0">
                          <a:latin typeface="Calibri" panose="020F0502020204030204" pitchFamily="34" charset="0"/>
                        </a:rPr>
                        <a:t>Priorities</a:t>
                      </a:r>
                    </a:p>
                  </a:txBody>
                  <a:tcPr marL="68580" marR="68580" marT="34290" marB="34290" anchor="ctr"/>
                </a:tc>
                <a:tc>
                  <a:txBody>
                    <a:bodyPr/>
                    <a:lstStyle/>
                    <a:p>
                      <a:pPr algn="ctr"/>
                      <a:r>
                        <a:rPr lang="en-US" sz="1400" dirty="0">
                          <a:latin typeface="Calibri" panose="020F0502020204030204" pitchFamily="34" charset="0"/>
                        </a:rPr>
                        <a:t>APS Five Focus Area</a:t>
                      </a:r>
                    </a:p>
                  </a:txBody>
                  <a:tcPr marL="68580" marR="68580" marT="34290" marB="34290" anchor="ctr"/>
                </a:tc>
                <a:tc>
                  <a:txBody>
                    <a:bodyPr/>
                    <a:lstStyle/>
                    <a:p>
                      <a:pPr algn="ctr"/>
                      <a:r>
                        <a:rPr lang="en-US" sz="1400" dirty="0">
                          <a:latin typeface="Calibri" panose="020F0502020204030204" pitchFamily="34" charset="0"/>
                        </a:rPr>
                        <a:t>Strategies</a:t>
                      </a:r>
                    </a:p>
                  </a:txBody>
                  <a:tcPr marL="68580" marR="68580" marT="34290" marB="34290" anchor="ctr"/>
                </a:tc>
                <a:tc>
                  <a:txBody>
                    <a:bodyPr/>
                    <a:lstStyle/>
                    <a:p>
                      <a:pPr marL="0" algn="ctr" defTabSz="685800" rtl="0" eaLnBrk="1" latinLnBrk="0" hangingPunct="1"/>
                      <a:r>
                        <a:rPr lang="en-US" sz="1400" b="1" kern="1200" dirty="0">
                          <a:solidFill>
                            <a:schemeClr val="lt1"/>
                          </a:solidFill>
                          <a:latin typeface="Calibri" panose="020F0502020204030204" pitchFamily="34" charset="0"/>
                          <a:ea typeface="+mn-ea"/>
                          <a:cs typeface="+mn-cs"/>
                        </a:rPr>
                        <a:t>Requests</a:t>
                      </a:r>
                    </a:p>
                  </a:txBody>
                  <a:tcPr marL="68580" marR="68580" marT="34290" marB="34290" anchor="ctr"/>
                </a:tc>
                <a:tc>
                  <a:txBody>
                    <a:bodyPr/>
                    <a:lstStyle/>
                    <a:p>
                      <a:pPr algn="ctr"/>
                      <a:r>
                        <a:rPr lang="en-US" sz="1400" dirty="0">
                          <a:latin typeface="Calibri" panose="020F0502020204030204" pitchFamily="34" charset="0"/>
                        </a:rPr>
                        <a:t>Amount</a:t>
                      </a:r>
                    </a:p>
                  </a:txBody>
                  <a:tcPr marL="68580" marR="68580" marT="34290" marB="34290" anchor="ctr"/>
                </a:tc>
                <a:extLst>
                  <a:ext uri="{0D108BD9-81ED-4DB2-BD59-A6C34878D82A}">
                    <a16:rowId xmlns:a16="http://schemas.microsoft.com/office/drawing/2014/main" val="10000"/>
                  </a:ext>
                </a:extLst>
              </a:tr>
              <a:tr h="1809388">
                <a:tc>
                  <a:txBody>
                    <a:bodyPr/>
                    <a:lstStyle/>
                    <a:p>
                      <a:pPr algn="ctr"/>
                      <a:r>
                        <a:rPr lang="en-US" sz="800" dirty="0"/>
                        <a:t>Strategic Planning and Sustainability</a:t>
                      </a:r>
                    </a:p>
                    <a:p>
                      <a:pPr algn="ctr"/>
                      <a:endParaRPr lang="en-US" sz="800" dirty="0"/>
                    </a:p>
                  </a:txBody>
                  <a:tcPr marL="68580" marR="68580" marT="34290" marB="34290" anchor="ctr"/>
                </a:tc>
                <a:tc>
                  <a:txBody>
                    <a:bodyPr/>
                    <a:lstStyle/>
                    <a:p>
                      <a:pPr algn="ctr"/>
                      <a:r>
                        <a:rPr lang="en-US" sz="800" dirty="0"/>
                        <a:t>Personalized Learning</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S2-A3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Consolidated Marketing Plan: Adopt and implement a marketing plan that includes collaboration with stakeholders.  Suggestions may include, but are not limited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Communication: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•social media</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•website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•brochures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•flyers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•campus tours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•career fairs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Promotion: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•special populations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•academic advisement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•articulation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•fund raising</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•CTSOs and other student organizations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•career development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•dual enrollment (academic, CTAE, and Accelerated Career)</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800" b="0" i="0" dirty="0">
                        <a:solidFill>
                          <a:schemeClr val="tx1"/>
                        </a:solidFill>
                        <a:latin typeface="+mn-lt"/>
                        <a:cs typeface="Arial" panose="020B0604020202020204" pitchFamily="34" charset="0"/>
                      </a:endParaRPr>
                    </a:p>
                  </a:txBody>
                  <a:tcPr marL="68580" marR="68580" marT="34290" marB="34290" anchor="ctr"/>
                </a:tc>
                <a:tc>
                  <a:txBody>
                    <a:bodyPr/>
                    <a:lstStyle/>
                    <a:p>
                      <a:pPr algn="ctr"/>
                      <a:endParaRPr lang="en-US" sz="1200" b="1" dirty="0"/>
                    </a:p>
                    <a:p>
                      <a:pPr algn="ctr"/>
                      <a:endParaRPr lang="en-US" sz="1200" b="1" dirty="0"/>
                    </a:p>
                    <a:p>
                      <a:pPr algn="ctr"/>
                      <a:r>
                        <a:rPr lang="en-US" sz="1200" b="1" dirty="0"/>
                        <a:t>Create additional marketing materials that promote individual pathways and training opportunities</a:t>
                      </a:r>
                    </a:p>
                    <a:p>
                      <a:pPr algn="ctr"/>
                      <a:endParaRPr lang="en-US" sz="1200" b="1" dirty="0"/>
                    </a:p>
                  </a:txBody>
                  <a:tcPr marL="68580" marR="68580" marT="34290" marB="34290" anchor="ctr"/>
                </a:tc>
                <a:tc>
                  <a:txBody>
                    <a:bodyPr/>
                    <a:lstStyle/>
                    <a:p>
                      <a:pPr algn="ctr"/>
                      <a:r>
                        <a:rPr lang="en-US" sz="1200" b="1" dirty="0"/>
                        <a:t>$20,000</a:t>
                      </a:r>
                    </a:p>
                    <a:p>
                      <a:pPr algn="ctr"/>
                      <a:endParaRPr lang="en-US" sz="1200" b="1" dirty="0"/>
                    </a:p>
                  </a:txBody>
                  <a:tcPr marL="68580" marR="68580" marT="34290" marB="34290" anchor="ct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7164539D-93EB-392B-D4E9-3FDDCBE5D764}"/>
              </a:ext>
            </a:extLst>
          </p:cNvPr>
          <p:cNvPicPr>
            <a:picLocks noChangeAspect="1"/>
          </p:cNvPicPr>
          <p:nvPr/>
        </p:nvPicPr>
        <p:blipFill>
          <a:blip r:embed="rId3"/>
          <a:stretch>
            <a:fillRect/>
          </a:stretch>
        </p:blipFill>
        <p:spPr>
          <a:xfrm>
            <a:off x="3037148" y="1044003"/>
            <a:ext cx="5828281" cy="719390"/>
          </a:xfrm>
          <a:prstGeom prst="rect">
            <a:avLst/>
          </a:prstGeom>
        </p:spPr>
      </p:pic>
    </p:spTree>
    <p:extLst>
      <p:ext uri="{BB962C8B-B14F-4D97-AF65-F5344CB8AC3E}">
        <p14:creationId xmlns:p14="http://schemas.microsoft.com/office/powerpoint/2010/main" val="23433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
          <p:cNvSpPr txBox="1">
            <a:spLocks noGrp="1"/>
          </p:cNvSpPr>
          <p:nvPr>
            <p:ph type="title"/>
          </p:nvPr>
        </p:nvSpPr>
        <p:spPr>
          <a:xfrm>
            <a:off x="612371" y="395506"/>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D85AB"/>
              </a:buClr>
              <a:buSzPts val="4800"/>
              <a:buFont typeface="Calibri"/>
              <a:buNone/>
            </a:pPr>
            <a:r>
              <a:rPr lang="en-US" dirty="0"/>
              <a:t>Welcome Board Members &amp; Visitors!</a:t>
            </a:r>
            <a:endParaRPr dirty="0"/>
          </a:p>
        </p:txBody>
      </p:sp>
      <p:pic>
        <p:nvPicPr>
          <p:cNvPr id="200" name="Google Shape;200;p2" descr="A picture containing sitting, drawing&#10;&#10;Description automatically generated"/>
          <p:cNvPicPr preferRelativeResize="0">
            <a:picLocks noGrp="1"/>
          </p:cNvPicPr>
          <p:nvPr>
            <p:ph type="body" idx="1"/>
          </p:nvPr>
        </p:nvPicPr>
        <p:blipFill rotWithShape="1">
          <a:blip r:embed="rId3">
            <a:alphaModFix/>
          </a:blip>
          <a:srcRect/>
          <a:stretch/>
        </p:blipFill>
        <p:spPr>
          <a:xfrm>
            <a:off x="2907983" y="1846263"/>
            <a:ext cx="6436360" cy="4022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64C34-7865-D28D-D9AE-A601B59B165F}"/>
              </a:ext>
            </a:extLst>
          </p:cNvPr>
          <p:cNvSpPr>
            <a:spLocks noGrp="1"/>
          </p:cNvSpPr>
          <p:nvPr>
            <p:ph type="title"/>
          </p:nvPr>
        </p:nvSpPr>
        <p:spPr/>
        <p:txBody>
          <a:bodyPr/>
          <a:lstStyle/>
          <a:p>
            <a:r>
              <a:rPr lang="en-US" dirty="0"/>
              <a:t>Option A</a:t>
            </a:r>
          </a:p>
        </p:txBody>
      </p:sp>
      <p:sp>
        <p:nvSpPr>
          <p:cNvPr id="5" name="Text Placeholder 4">
            <a:extLst>
              <a:ext uri="{FF2B5EF4-FFF2-40B4-BE49-F238E27FC236}">
                <a16:creationId xmlns:a16="http://schemas.microsoft.com/office/drawing/2014/main" id="{C417D016-0E82-8422-1566-7CF279D8C1C9}"/>
              </a:ext>
            </a:extLst>
          </p:cNvPr>
          <p:cNvSpPr>
            <a:spLocks noGrp="1"/>
          </p:cNvSpPr>
          <p:nvPr>
            <p:ph type="body" idx="1"/>
          </p:nvPr>
        </p:nvSpPr>
        <p:spPr/>
        <p:txBody>
          <a:bodyPr/>
          <a:lstStyle/>
          <a:p>
            <a:r>
              <a:rPr lang="en-US" b="1" dirty="0"/>
              <a:t>Summary</a:t>
            </a:r>
          </a:p>
          <a:p>
            <a:pPr lvl="1"/>
            <a:r>
              <a:rPr lang="en-US" dirty="0"/>
              <a:t>Prioritizes dual enrollment, work-based learning, and summer exposure camp</a:t>
            </a:r>
          </a:p>
          <a:p>
            <a:pPr lvl="1"/>
            <a:r>
              <a:rPr lang="en-US" dirty="0"/>
              <a:t>Abolishment of one teacher position</a:t>
            </a:r>
          </a:p>
        </p:txBody>
      </p:sp>
      <p:pic>
        <p:nvPicPr>
          <p:cNvPr id="4" name="Picture 3">
            <a:extLst>
              <a:ext uri="{FF2B5EF4-FFF2-40B4-BE49-F238E27FC236}">
                <a16:creationId xmlns:a16="http://schemas.microsoft.com/office/drawing/2014/main" id="{4D46D6A8-6CA2-C64E-84F1-28BE29D1B85B}"/>
              </a:ext>
            </a:extLst>
          </p:cNvPr>
          <p:cNvPicPr>
            <a:picLocks noChangeAspect="1"/>
          </p:cNvPicPr>
          <p:nvPr/>
        </p:nvPicPr>
        <p:blipFill>
          <a:blip r:embed="rId3"/>
          <a:stretch>
            <a:fillRect/>
          </a:stretch>
        </p:blipFill>
        <p:spPr>
          <a:xfrm>
            <a:off x="4614304" y="3368565"/>
            <a:ext cx="2400300" cy="1905000"/>
          </a:xfrm>
          <a:prstGeom prst="rect">
            <a:avLst/>
          </a:prstGeom>
        </p:spPr>
      </p:pic>
    </p:spTree>
    <p:extLst>
      <p:ext uri="{BB962C8B-B14F-4D97-AF65-F5344CB8AC3E}">
        <p14:creationId xmlns:p14="http://schemas.microsoft.com/office/powerpoint/2010/main" val="783577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F0C36-2899-21FD-88E8-8DC47531D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F9FAF-AE30-6B73-3491-74810D038F23}"/>
              </a:ext>
            </a:extLst>
          </p:cNvPr>
          <p:cNvSpPr>
            <a:spLocks noGrp="1"/>
          </p:cNvSpPr>
          <p:nvPr>
            <p:ph type="title"/>
          </p:nvPr>
        </p:nvSpPr>
        <p:spPr/>
        <p:txBody>
          <a:bodyPr/>
          <a:lstStyle/>
          <a:p>
            <a:r>
              <a:rPr lang="en-US" dirty="0"/>
              <a:t>Option B</a:t>
            </a:r>
          </a:p>
        </p:txBody>
      </p:sp>
      <p:sp>
        <p:nvSpPr>
          <p:cNvPr id="5" name="Text Placeholder 4">
            <a:extLst>
              <a:ext uri="{FF2B5EF4-FFF2-40B4-BE49-F238E27FC236}">
                <a16:creationId xmlns:a16="http://schemas.microsoft.com/office/drawing/2014/main" id="{6EF6232D-61DB-6FC7-E25C-CCA74B196C04}"/>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E4DBFA11-EB1C-D738-4AB8-DAD6140E55B3}"/>
              </a:ext>
            </a:extLst>
          </p:cNvPr>
          <p:cNvPicPr>
            <a:picLocks noChangeAspect="1"/>
          </p:cNvPicPr>
          <p:nvPr/>
        </p:nvPicPr>
        <p:blipFill>
          <a:blip r:embed="rId3"/>
          <a:stretch>
            <a:fillRect/>
          </a:stretch>
        </p:blipFill>
        <p:spPr>
          <a:xfrm>
            <a:off x="4414607" y="2476500"/>
            <a:ext cx="2400300" cy="1905000"/>
          </a:xfrm>
          <a:prstGeom prst="rect">
            <a:avLst/>
          </a:prstGeom>
        </p:spPr>
      </p:pic>
    </p:spTree>
    <p:extLst>
      <p:ext uri="{BB962C8B-B14F-4D97-AF65-F5344CB8AC3E}">
        <p14:creationId xmlns:p14="http://schemas.microsoft.com/office/powerpoint/2010/main" val="2801022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24C98-5295-D93D-28E0-DCF0764A2E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E7F999A-3C8C-0998-8609-20EC21EDB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454" y="5522119"/>
            <a:ext cx="870309" cy="392906"/>
          </a:xfrm>
          <a:prstGeom prst="rect">
            <a:avLst/>
          </a:prstGeom>
        </p:spPr>
      </p:pic>
      <p:graphicFrame>
        <p:nvGraphicFramePr>
          <p:cNvPr id="11" name="Table 10">
            <a:extLst>
              <a:ext uri="{FF2B5EF4-FFF2-40B4-BE49-F238E27FC236}">
                <a16:creationId xmlns:a16="http://schemas.microsoft.com/office/drawing/2014/main" id="{EB68CB51-B3C7-DA7D-40EC-DCD410F84F1B}"/>
              </a:ext>
            </a:extLst>
          </p:cNvPr>
          <p:cNvGraphicFramePr>
            <a:graphicFrameLocks noGrp="1"/>
          </p:cNvGraphicFramePr>
          <p:nvPr/>
        </p:nvGraphicFramePr>
        <p:xfrm>
          <a:off x="1945532" y="678241"/>
          <a:ext cx="6111908" cy="5339053"/>
        </p:xfrm>
        <a:graphic>
          <a:graphicData uri="http://schemas.openxmlformats.org/drawingml/2006/table">
            <a:tbl>
              <a:tblPr firstRow="1" bandRow="1">
                <a:tableStyleId>{5C22544A-7EE6-4342-B048-85BDC9FD1C3A}</a:tableStyleId>
              </a:tblPr>
              <a:tblGrid>
                <a:gridCol w="1527975">
                  <a:extLst>
                    <a:ext uri="{9D8B030D-6E8A-4147-A177-3AD203B41FA5}">
                      <a16:colId xmlns:a16="http://schemas.microsoft.com/office/drawing/2014/main" val="20000"/>
                    </a:ext>
                  </a:extLst>
                </a:gridCol>
                <a:gridCol w="1699404">
                  <a:extLst>
                    <a:ext uri="{9D8B030D-6E8A-4147-A177-3AD203B41FA5}">
                      <a16:colId xmlns:a16="http://schemas.microsoft.com/office/drawing/2014/main" val="20002"/>
                    </a:ext>
                  </a:extLst>
                </a:gridCol>
                <a:gridCol w="1967490">
                  <a:extLst>
                    <a:ext uri="{9D8B030D-6E8A-4147-A177-3AD203B41FA5}">
                      <a16:colId xmlns:a16="http://schemas.microsoft.com/office/drawing/2014/main" val="20003"/>
                    </a:ext>
                  </a:extLst>
                </a:gridCol>
                <a:gridCol w="917039">
                  <a:extLst>
                    <a:ext uri="{9D8B030D-6E8A-4147-A177-3AD203B41FA5}">
                      <a16:colId xmlns:a16="http://schemas.microsoft.com/office/drawing/2014/main" val="20005"/>
                    </a:ext>
                  </a:extLst>
                </a:gridCol>
              </a:tblGrid>
              <a:tr h="285847">
                <a:tc>
                  <a:txBody>
                    <a:bodyPr/>
                    <a:lstStyle/>
                    <a:p>
                      <a:pPr algn="ctr"/>
                      <a:r>
                        <a:rPr lang="en-US" sz="1400" dirty="0">
                          <a:latin typeface="Calibri" panose="020F0502020204030204" pitchFamily="34" charset="0"/>
                        </a:rPr>
                        <a:t>Priorities</a:t>
                      </a:r>
                    </a:p>
                  </a:txBody>
                  <a:tcPr marL="68580" marR="68580" marT="34290" marB="34290" anchor="ctr"/>
                </a:tc>
                <a:tc>
                  <a:txBody>
                    <a:bodyPr/>
                    <a:lstStyle/>
                    <a:p>
                      <a:pPr algn="ctr"/>
                      <a:r>
                        <a:rPr lang="en-US" sz="1400" dirty="0">
                          <a:latin typeface="Calibri" panose="020F0502020204030204" pitchFamily="34" charset="0"/>
                        </a:rPr>
                        <a:t>Strategies</a:t>
                      </a:r>
                    </a:p>
                  </a:txBody>
                  <a:tcPr marL="68580" marR="68580" marT="34290" marB="34290" anchor="ctr"/>
                </a:tc>
                <a:tc>
                  <a:txBody>
                    <a:bodyPr/>
                    <a:lstStyle/>
                    <a:p>
                      <a:pPr marL="0" algn="ctr" defTabSz="685800" rtl="0" eaLnBrk="1" latinLnBrk="0" hangingPunct="1"/>
                      <a:r>
                        <a:rPr lang="en-US" sz="1400" b="1" kern="1200" dirty="0">
                          <a:solidFill>
                            <a:schemeClr val="lt1"/>
                          </a:solidFill>
                          <a:latin typeface="Calibri" panose="020F0502020204030204" pitchFamily="34" charset="0"/>
                          <a:ea typeface="+mn-ea"/>
                          <a:cs typeface="+mn-cs"/>
                        </a:rPr>
                        <a:t>Requests</a:t>
                      </a:r>
                    </a:p>
                  </a:txBody>
                  <a:tcPr marL="68580" marR="68580" marT="34290" marB="34290" anchor="ctr"/>
                </a:tc>
                <a:tc>
                  <a:txBody>
                    <a:bodyPr/>
                    <a:lstStyle/>
                    <a:p>
                      <a:pPr algn="ctr"/>
                      <a:r>
                        <a:rPr lang="en-US" sz="1400" dirty="0">
                          <a:latin typeface="Calibri" panose="020F0502020204030204" pitchFamily="34" charset="0"/>
                        </a:rPr>
                        <a:t>Amount</a:t>
                      </a:r>
                    </a:p>
                  </a:txBody>
                  <a:tcPr marL="68580" marR="68580" marT="34290" marB="34290" anchor="ctr"/>
                </a:tc>
                <a:extLst>
                  <a:ext uri="{0D108BD9-81ED-4DB2-BD59-A6C34878D82A}">
                    <a16:rowId xmlns:a16="http://schemas.microsoft.com/office/drawing/2014/main" val="10000"/>
                  </a:ext>
                </a:extLst>
              </a:tr>
              <a:tr h="5053206">
                <a:tc>
                  <a:txBody>
                    <a:bodyPr/>
                    <a:lstStyle/>
                    <a:p>
                      <a:pPr algn="ctr"/>
                      <a:r>
                        <a:rPr lang="en-US" sz="900" dirty="0">
                          <a:latin typeface="+mn-lt"/>
                        </a:rPr>
                        <a:t>Teaching and Assessing for Learning</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S3-A1</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Establish a culture that promotes the success of students in the work force, including soft skills, employability skills, and financial literacy.</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b="0" i="0" dirty="0">
                        <a:solidFill>
                          <a:schemeClr val="tx1"/>
                        </a:solidFill>
                        <a:latin typeface="+mn-lt"/>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S3-A5</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Establish shared accountability and collaboration between the GCCA and its partners to improve student learning.</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b="0" i="0" dirty="0">
                        <a:solidFill>
                          <a:schemeClr val="tx1"/>
                        </a:solidFill>
                        <a:latin typeface="+mn-lt"/>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S3-A6</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900" b="0" i="0" dirty="0">
                          <a:solidFill>
                            <a:schemeClr val="tx1"/>
                          </a:solidFill>
                          <a:latin typeface="+mn-lt"/>
                          <a:cs typeface="Arial" panose="020B0604020202020204" pitchFamily="34" charset="0"/>
                        </a:rPr>
                        <a:t>Ensure access to support to address the physical, social, financial and emotional needs of GCCA students.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b="0" i="0" dirty="0">
                        <a:solidFill>
                          <a:schemeClr val="tx1"/>
                        </a:solidFill>
                        <a:latin typeface="+mn-lt"/>
                        <a:cs typeface="Arial" panose="020B0604020202020204" pitchFamily="34" charset="0"/>
                      </a:endParaRPr>
                    </a:p>
                  </a:txBody>
                  <a:tcPr marL="68580" marR="68580" marT="34290" marB="34290" anchor="ctr"/>
                </a:tc>
                <a:tc>
                  <a:txBody>
                    <a:bodyPr/>
                    <a:lstStyle/>
                    <a:p>
                      <a:pPr algn="ctr"/>
                      <a:r>
                        <a:rPr lang="en-US" sz="1200" b="1" dirty="0">
                          <a:latin typeface="+mn-lt"/>
                        </a:rPr>
                        <a:t>Purchase one </a:t>
                      </a:r>
                    </a:p>
                    <a:p>
                      <a:pPr algn="ctr"/>
                      <a:r>
                        <a:rPr lang="en-US" sz="1200" b="1" dirty="0">
                          <a:latin typeface="+mn-lt"/>
                        </a:rPr>
                        <a:t>School-Funded </a:t>
                      </a:r>
                    </a:p>
                    <a:p>
                      <a:pPr algn="ctr"/>
                      <a:r>
                        <a:rPr lang="en-US" sz="1200" b="1" dirty="0">
                          <a:latin typeface="+mn-lt"/>
                        </a:rPr>
                        <a:t>Teacher</a:t>
                      </a:r>
                    </a:p>
                    <a:p>
                      <a:pPr algn="ctr"/>
                      <a:endParaRPr lang="en-US" sz="1200" b="1" dirty="0">
                        <a:latin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dirty="0">
                        <a:latin typeface="+mn-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mn-lt"/>
                        </a:rPr>
                        <a:t>Hire two full-time subs to support dual enrollment</a:t>
                      </a:r>
                    </a:p>
                    <a:p>
                      <a:pPr algn="ctr"/>
                      <a:endParaRPr lang="en-US" sz="1200" b="1" dirty="0"/>
                    </a:p>
                    <a:p>
                      <a:pPr algn="ctr"/>
                      <a:endParaRPr lang="en-US" sz="1200" b="1" dirty="0"/>
                    </a:p>
                    <a:p>
                      <a:pPr algn="ctr"/>
                      <a:endParaRPr lang="en-US" sz="1200" b="1" dirty="0"/>
                    </a:p>
                  </a:txBody>
                  <a:tcPr marL="68580" marR="68580" marT="34290" marB="34290" anchor="ctr"/>
                </a:tc>
                <a:tc>
                  <a:txBody>
                    <a:bodyPr/>
                    <a:lstStyle/>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endParaRPr lang="en-US" sz="1200" b="1" dirty="0">
                        <a:latin typeface="+mn-lt"/>
                      </a:endParaRPr>
                    </a:p>
                    <a:p>
                      <a:pPr algn="ctr"/>
                      <a:r>
                        <a:rPr lang="en-US" sz="1200" b="1" dirty="0">
                          <a:latin typeface="+mn-lt"/>
                        </a:rPr>
                        <a:t>$131,970  </a:t>
                      </a:r>
                    </a:p>
                    <a:p>
                      <a:pPr algn="ctr"/>
                      <a:endParaRPr lang="en-US" sz="1200" b="1" dirty="0">
                        <a:latin typeface="+mn-lt"/>
                      </a:endParaRPr>
                    </a:p>
                    <a:p>
                      <a:pPr algn="ctr"/>
                      <a:endParaRPr lang="en-US" sz="1200" b="1" dirty="0">
                        <a:latin typeface="+mn-lt"/>
                      </a:endParaRPr>
                    </a:p>
                    <a:p>
                      <a:pPr algn="ctr"/>
                      <a:endParaRPr lang="en-US" sz="1200" b="1" dirty="0"/>
                    </a:p>
                    <a:p>
                      <a:pPr algn="ctr"/>
                      <a:r>
                        <a:rPr lang="en-US" sz="1200" b="1" dirty="0"/>
                        <a:t>$85,819</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200" b="1" dirty="0">
                        <a:latin typeface="+mn-lt"/>
                      </a:endParaRPr>
                    </a:p>
                    <a:p>
                      <a:pPr algn="ctr"/>
                      <a:endParaRPr lang="en-US" sz="1200" b="1" dirty="0">
                        <a:latin typeface="+mn-lt"/>
                      </a:endParaRPr>
                    </a:p>
                    <a:p>
                      <a:pPr algn="ctr"/>
                      <a:endParaRPr lang="en-US" sz="1200" b="1" dirty="0">
                        <a:latin typeface="+mn-lt"/>
                      </a:endParaRPr>
                    </a:p>
                    <a:p>
                      <a:pPr algn="ctr"/>
                      <a:r>
                        <a:rPr lang="en-US" sz="1200" b="1" dirty="0">
                          <a:latin typeface="+mn-lt"/>
                        </a:rPr>
                        <a:t>  </a:t>
                      </a:r>
                    </a:p>
                    <a:p>
                      <a:pPr algn="ctr"/>
                      <a:endParaRPr lang="en-US" sz="1200" b="1" dirty="0"/>
                    </a:p>
                    <a:p>
                      <a:pPr algn="ctr"/>
                      <a:endParaRPr lang="en-US" sz="1200" b="1" dirty="0"/>
                    </a:p>
                    <a:p>
                      <a:pPr algn="ctr"/>
                      <a:endParaRPr lang="en-US" sz="1200" b="1" dirty="0"/>
                    </a:p>
                  </a:txBody>
                  <a:tcPr marL="68580" marR="68580" marT="34290" marB="34290"/>
                </a:tc>
                <a:extLst>
                  <a:ext uri="{0D108BD9-81ED-4DB2-BD59-A6C34878D82A}">
                    <a16:rowId xmlns:a16="http://schemas.microsoft.com/office/drawing/2014/main" val="10002"/>
                  </a:ext>
                </a:extLst>
              </a:tr>
            </a:tbl>
          </a:graphicData>
        </a:graphic>
      </p:graphicFrame>
      <p:sp>
        <p:nvSpPr>
          <p:cNvPr id="12" name="TextBox 11">
            <a:extLst>
              <a:ext uri="{FF2B5EF4-FFF2-40B4-BE49-F238E27FC236}">
                <a16:creationId xmlns:a16="http://schemas.microsoft.com/office/drawing/2014/main" id="{9E1D6756-BB52-C8AE-C4F8-E5D36ECB40D5}"/>
              </a:ext>
            </a:extLst>
          </p:cNvPr>
          <p:cNvSpPr txBox="1"/>
          <p:nvPr/>
        </p:nvSpPr>
        <p:spPr>
          <a:xfrm>
            <a:off x="3155906" y="34050"/>
            <a:ext cx="567170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prstClr val="black"/>
                </a:solidFill>
                <a:effectLst/>
                <a:uLnTx/>
                <a:uFillTx/>
                <a:latin typeface="Century Schoolbook" panose="02040604050505020304"/>
                <a:cs typeface="Arial"/>
                <a:sym typeface="Arial"/>
              </a:rPr>
              <a:t>FY26 Strategic Plan Break-out</a:t>
            </a:r>
          </a:p>
        </p:txBody>
      </p:sp>
      <p:sp>
        <p:nvSpPr>
          <p:cNvPr id="2" name="Slide Number Placeholder 1">
            <a:extLst>
              <a:ext uri="{FF2B5EF4-FFF2-40B4-BE49-F238E27FC236}">
                <a16:creationId xmlns:a16="http://schemas.microsoft.com/office/drawing/2014/main" id="{41CA501F-FAEB-B190-8B13-3B5A873642E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6C3DC6-EF6E-8948-BFE6-808D46D584D8}" type="slidenum">
              <a:rPr kumimoji="0" lang="en-US" sz="1050" b="0" i="0" u="none" strike="noStrike" kern="0" cap="none" spc="0" normalizeH="0" baseline="0" noProof="0" smtClean="0">
                <a:ln>
                  <a:noFill/>
                </a:ln>
                <a:solidFill>
                  <a:srgbClr val="F5F5F5"/>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050" b="0" i="0" u="none" strike="noStrike" kern="0" cap="none" spc="0" normalizeH="0" baseline="0" noProof="0" dirty="0">
              <a:ln>
                <a:noFill/>
              </a:ln>
              <a:solidFill>
                <a:srgbClr val="F5F5F5"/>
              </a:solidFill>
              <a:effectLst/>
              <a:uLnTx/>
              <a:uFillTx/>
              <a:latin typeface="Calibri"/>
              <a:cs typeface="Calibri"/>
              <a:sym typeface="Calibri"/>
            </a:endParaRPr>
          </a:p>
        </p:txBody>
      </p:sp>
    </p:spTree>
    <p:extLst>
      <p:ext uri="{BB962C8B-B14F-4D97-AF65-F5344CB8AC3E}">
        <p14:creationId xmlns:p14="http://schemas.microsoft.com/office/powerpoint/2010/main" val="212008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B1083-9691-1D43-DBA1-2EC6F8BE588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450C4D6-F52E-D624-CEF1-F2AA32946C5E}"/>
              </a:ext>
            </a:extLst>
          </p:cNvPr>
          <p:cNvSpPr/>
          <p:nvPr/>
        </p:nvSpPr>
        <p:spPr>
          <a:xfrm>
            <a:off x="3374473" y="840706"/>
            <a:ext cx="6304619"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50" b="0" i="0" u="none" strike="noStrike" kern="0" cap="none" spc="0" normalizeH="0" baseline="0" noProof="0" dirty="0">
              <a:ln>
                <a:noFill/>
              </a:ln>
              <a:solidFill>
                <a:prstClr val="black"/>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EF64291A-314A-1917-5106-B2CE451C6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454" y="5522119"/>
            <a:ext cx="870309" cy="392906"/>
          </a:xfrm>
          <a:prstGeom prst="rect">
            <a:avLst/>
          </a:prstGeom>
        </p:spPr>
      </p:pic>
      <p:graphicFrame>
        <p:nvGraphicFramePr>
          <p:cNvPr id="11" name="Table 10">
            <a:extLst>
              <a:ext uri="{FF2B5EF4-FFF2-40B4-BE49-F238E27FC236}">
                <a16:creationId xmlns:a16="http://schemas.microsoft.com/office/drawing/2014/main" id="{0552E4EE-5544-851B-E071-458D1B132F15}"/>
              </a:ext>
            </a:extLst>
          </p:cNvPr>
          <p:cNvGraphicFramePr>
            <a:graphicFrameLocks noGrp="1"/>
          </p:cNvGraphicFramePr>
          <p:nvPr/>
        </p:nvGraphicFramePr>
        <p:xfrm>
          <a:off x="1503894" y="1011004"/>
          <a:ext cx="8272403" cy="4806828"/>
        </p:xfrm>
        <a:graphic>
          <a:graphicData uri="http://schemas.openxmlformats.org/drawingml/2006/table">
            <a:tbl>
              <a:tblPr firstRow="1" bandRow="1">
                <a:tableStyleId>{5C22544A-7EE6-4342-B048-85BDC9FD1C3A}</a:tableStyleId>
              </a:tblPr>
              <a:tblGrid>
                <a:gridCol w="1618169">
                  <a:extLst>
                    <a:ext uri="{9D8B030D-6E8A-4147-A177-3AD203B41FA5}">
                      <a16:colId xmlns:a16="http://schemas.microsoft.com/office/drawing/2014/main" val="20000"/>
                    </a:ext>
                  </a:extLst>
                </a:gridCol>
                <a:gridCol w="1799718">
                  <a:extLst>
                    <a:ext uri="{9D8B030D-6E8A-4147-A177-3AD203B41FA5}">
                      <a16:colId xmlns:a16="http://schemas.microsoft.com/office/drawing/2014/main" val="20001"/>
                    </a:ext>
                  </a:extLst>
                </a:gridCol>
                <a:gridCol w="1799718">
                  <a:extLst>
                    <a:ext uri="{9D8B030D-6E8A-4147-A177-3AD203B41FA5}">
                      <a16:colId xmlns:a16="http://schemas.microsoft.com/office/drawing/2014/main" val="20002"/>
                    </a:ext>
                  </a:extLst>
                </a:gridCol>
                <a:gridCol w="2083628">
                  <a:extLst>
                    <a:ext uri="{9D8B030D-6E8A-4147-A177-3AD203B41FA5}">
                      <a16:colId xmlns:a16="http://schemas.microsoft.com/office/drawing/2014/main" val="20003"/>
                    </a:ext>
                  </a:extLst>
                </a:gridCol>
                <a:gridCol w="971170">
                  <a:extLst>
                    <a:ext uri="{9D8B030D-6E8A-4147-A177-3AD203B41FA5}">
                      <a16:colId xmlns:a16="http://schemas.microsoft.com/office/drawing/2014/main" val="20005"/>
                    </a:ext>
                  </a:extLst>
                </a:gridCol>
              </a:tblGrid>
              <a:tr h="261793">
                <a:tc>
                  <a:txBody>
                    <a:bodyPr/>
                    <a:lstStyle/>
                    <a:p>
                      <a:pPr algn="ctr"/>
                      <a:r>
                        <a:rPr lang="en-US" sz="1400" dirty="0">
                          <a:latin typeface="Calibri" panose="020F0502020204030204" pitchFamily="34" charset="0"/>
                        </a:rPr>
                        <a:t>Priorities</a:t>
                      </a:r>
                    </a:p>
                  </a:txBody>
                  <a:tcPr marL="68580" marR="68580" marT="34290" marB="34290" anchor="ctr"/>
                </a:tc>
                <a:tc>
                  <a:txBody>
                    <a:bodyPr/>
                    <a:lstStyle/>
                    <a:p>
                      <a:pPr algn="ctr"/>
                      <a:r>
                        <a:rPr lang="en-US" sz="1400" dirty="0">
                          <a:latin typeface="Calibri" panose="020F0502020204030204" pitchFamily="34" charset="0"/>
                        </a:rPr>
                        <a:t>APS FIVE Focus Area</a:t>
                      </a:r>
                    </a:p>
                  </a:txBody>
                  <a:tcPr marL="68580" marR="68580" marT="34290" marB="34290" anchor="ctr"/>
                </a:tc>
                <a:tc>
                  <a:txBody>
                    <a:bodyPr/>
                    <a:lstStyle/>
                    <a:p>
                      <a:pPr algn="ctr"/>
                      <a:r>
                        <a:rPr lang="en-US" sz="1400" dirty="0">
                          <a:latin typeface="Calibri" panose="020F0502020204030204" pitchFamily="34" charset="0"/>
                        </a:rPr>
                        <a:t>Strategies</a:t>
                      </a:r>
                    </a:p>
                  </a:txBody>
                  <a:tcPr marL="68580" marR="68580" marT="34290" marB="34290" anchor="ctr"/>
                </a:tc>
                <a:tc>
                  <a:txBody>
                    <a:bodyPr/>
                    <a:lstStyle/>
                    <a:p>
                      <a:pPr marL="0" algn="ctr" defTabSz="685800" rtl="0" eaLnBrk="1" latinLnBrk="0" hangingPunct="1"/>
                      <a:r>
                        <a:rPr lang="en-US" sz="1400" b="1" kern="1200" dirty="0">
                          <a:solidFill>
                            <a:schemeClr val="lt1"/>
                          </a:solidFill>
                          <a:latin typeface="Calibri" panose="020F0502020204030204" pitchFamily="34" charset="0"/>
                          <a:ea typeface="+mn-ea"/>
                          <a:cs typeface="+mn-cs"/>
                        </a:rPr>
                        <a:t>Requests</a:t>
                      </a:r>
                    </a:p>
                  </a:txBody>
                  <a:tcPr marL="68580" marR="68580" marT="34290" marB="34290" anchor="ctr"/>
                </a:tc>
                <a:tc>
                  <a:txBody>
                    <a:bodyPr/>
                    <a:lstStyle/>
                    <a:p>
                      <a:pPr algn="ctr"/>
                      <a:r>
                        <a:rPr lang="en-US" sz="1400" dirty="0">
                          <a:latin typeface="Calibri" panose="020F0502020204030204" pitchFamily="34" charset="0"/>
                        </a:rPr>
                        <a:t>Amount</a:t>
                      </a:r>
                    </a:p>
                  </a:txBody>
                  <a:tcPr marL="68580" marR="68580" marT="34290" marB="34290" anchor="ctr"/>
                </a:tc>
                <a:extLst>
                  <a:ext uri="{0D108BD9-81ED-4DB2-BD59-A6C34878D82A}">
                    <a16:rowId xmlns:a16="http://schemas.microsoft.com/office/drawing/2014/main" val="10000"/>
                  </a:ext>
                </a:extLst>
              </a:tr>
              <a:tr h="4524888">
                <a:tc>
                  <a:txBody>
                    <a:bodyPr/>
                    <a:lstStyle/>
                    <a:p>
                      <a:pPr algn="ctr"/>
                      <a:r>
                        <a:rPr lang="en-US" sz="1000" dirty="0">
                          <a:latin typeface="+mn-lt"/>
                        </a:rPr>
                        <a:t>Economic &amp; Workforce Development</a:t>
                      </a:r>
                    </a:p>
                  </a:txBody>
                  <a:tcPr marL="68580" marR="68580" marT="34290" marB="34290" anchor="ctr"/>
                </a:tc>
                <a:tc>
                  <a:txBody>
                    <a:bodyPr/>
                    <a:lstStyle/>
                    <a:p>
                      <a:pPr algn="ctr"/>
                      <a:r>
                        <a:rPr lang="en-US" sz="1000" dirty="0">
                          <a:latin typeface="+mn-lt"/>
                        </a:rPr>
                        <a:t>Personalized Learning </a:t>
                      </a:r>
                    </a:p>
                  </a:txBody>
                  <a:tcPr marL="68580" marR="68580" marT="34290" marB="34290" anchor="ctr"/>
                </a:tc>
                <a:tc>
                  <a:txBody>
                    <a:bodyPr/>
                    <a:lstStyle/>
                    <a:p>
                      <a:r>
                        <a:rPr lang="en-US" sz="1000" b="1" i="0" u="none" strike="noStrike" cap="none" dirty="0">
                          <a:solidFill>
                            <a:schemeClr val="dk1"/>
                          </a:solidFill>
                          <a:effectLst/>
                          <a:latin typeface="+mn-lt"/>
                          <a:ea typeface="+mn-ea"/>
                          <a:cs typeface="+mn-cs"/>
                          <a:sym typeface="Arial"/>
                        </a:rPr>
                        <a:t>S4-A1</a:t>
                      </a:r>
                      <a:endParaRPr lang="en-US" sz="1000" b="0" i="0" u="none" strike="noStrike" cap="none" dirty="0">
                        <a:solidFill>
                          <a:schemeClr val="dk1"/>
                        </a:solidFill>
                        <a:effectLst/>
                        <a:latin typeface="+mn-lt"/>
                        <a:ea typeface="+mn-ea"/>
                        <a:cs typeface="+mn-cs"/>
                        <a:sym typeface="Arial"/>
                      </a:endParaRPr>
                    </a:p>
                    <a:p>
                      <a:r>
                        <a:rPr lang="en-US" sz="1000" b="0" i="0" u="none" strike="noStrike" cap="none" dirty="0">
                          <a:solidFill>
                            <a:schemeClr val="dk1"/>
                          </a:solidFill>
                          <a:effectLst/>
                          <a:latin typeface="+mn-lt"/>
                          <a:ea typeface="+mn-ea"/>
                          <a:cs typeface="+mn-cs"/>
                          <a:sym typeface="Arial"/>
                        </a:rPr>
                        <a:t>Collaborate with employers to develop and promote work-based learning opportunities for students, GCCA faculty, and staff.</a:t>
                      </a:r>
                    </a:p>
                    <a:p>
                      <a:endParaRPr lang="en-US" sz="1000" b="0" i="0" u="none" strike="noStrike" cap="none" dirty="0">
                        <a:solidFill>
                          <a:schemeClr val="dk1"/>
                        </a:solidFill>
                        <a:effectLst/>
                        <a:latin typeface="+mn-lt"/>
                        <a:ea typeface="+mn-ea"/>
                        <a:cs typeface="+mn-cs"/>
                        <a:sym typeface="Arial"/>
                      </a:endParaRPr>
                    </a:p>
                    <a:p>
                      <a:r>
                        <a:rPr lang="en-US" sz="1000" b="1" i="0" u="none" strike="noStrike" cap="none" dirty="0">
                          <a:solidFill>
                            <a:schemeClr val="dk1"/>
                          </a:solidFill>
                          <a:effectLst/>
                          <a:latin typeface="+mn-lt"/>
                          <a:ea typeface="+mn-ea"/>
                          <a:cs typeface="+mn-cs"/>
                          <a:sym typeface="Arial"/>
                        </a:rPr>
                        <a:t>S4-A6 </a:t>
                      </a:r>
                      <a:endParaRPr lang="en-US" sz="1000" b="0" i="0" u="none" strike="noStrike" cap="none" dirty="0">
                        <a:solidFill>
                          <a:schemeClr val="dk1"/>
                        </a:solidFill>
                        <a:effectLst/>
                        <a:latin typeface="+mn-lt"/>
                        <a:ea typeface="+mn-ea"/>
                        <a:cs typeface="+mn-cs"/>
                        <a:sym typeface="Arial"/>
                      </a:endParaRPr>
                    </a:p>
                    <a:p>
                      <a:r>
                        <a:rPr lang="en-US" sz="1000" b="0" i="0" u="none" strike="noStrike" cap="none" dirty="0">
                          <a:solidFill>
                            <a:schemeClr val="dk1"/>
                          </a:solidFill>
                          <a:effectLst/>
                          <a:latin typeface="+mn-lt"/>
                          <a:ea typeface="+mn-ea"/>
                          <a:cs typeface="+mn-cs"/>
                          <a:sym typeface="Arial"/>
                        </a:rPr>
                        <a:t>Provide evidence of innovative practices that ensure students are college and career ready with coursework aligned to the expectations of business and industry.</a:t>
                      </a:r>
                      <a:endParaRPr lang="en-US" sz="1000" b="0" i="0" dirty="0">
                        <a:solidFill>
                          <a:schemeClr val="tx1"/>
                        </a:solidFill>
                        <a:latin typeface="+mn-lt"/>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b="0" i="0" dirty="0">
                        <a:solidFill>
                          <a:schemeClr val="tx1"/>
                        </a:solidFill>
                        <a:latin typeface="+mn-lt"/>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000" dirty="0">
                        <a:latin typeface="+mn-lt"/>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5685"/>
                        </a:solidFill>
                        <a:effectLst/>
                        <a:uLnTx/>
                        <a:uFillTx/>
                        <a:latin typeface="+mn-lt"/>
                        <a:ea typeface="+mn-ea"/>
                        <a:cs typeface="Arial" panose="020B0604020202020204" pitchFamily="34" charset="0"/>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5685"/>
                        </a:solidFill>
                        <a:effectLst/>
                        <a:uLnTx/>
                        <a:uFillTx/>
                        <a:latin typeface="+mn-lt"/>
                        <a:ea typeface="+mn-ea"/>
                        <a:cs typeface="Arial" panose="020B0604020202020204" pitchFamily="34" charset="0"/>
                        <a:sym typeface="Aria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5685"/>
                        </a:solidFill>
                        <a:effectLst/>
                        <a:uLnTx/>
                        <a:uFillTx/>
                        <a:latin typeface="+mn-lt"/>
                        <a:ea typeface="+mn-ea"/>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5685"/>
                        </a:solidFill>
                        <a:effectLst/>
                        <a:uLnTx/>
                        <a:uFillTx/>
                        <a:latin typeface="+mn-lt"/>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t>Fund transportation for the summer career exposure camp, field trips, work-based learning opportunities, and students taking classes on Atlanta Tech’s campus (Marta).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1" dirty="0"/>
                    </a:p>
                    <a:p>
                      <a:pPr algn="ctr"/>
                      <a:endParaRPr lang="en-US" sz="1400" b="1" dirty="0">
                        <a:latin typeface="+mn-lt"/>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5685"/>
                          </a:solidFill>
                          <a:effectLst/>
                          <a:uLnTx/>
                          <a:uFillTx/>
                          <a:latin typeface="+mn-lt"/>
                          <a:ea typeface="+mn-ea"/>
                          <a:cs typeface="+mn-cs"/>
                          <a:sym typeface="Arial"/>
                        </a:rPr>
                        <a:t>  </a:t>
                      </a: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r>
                        <a:rPr lang="en-US" sz="1400" b="1" dirty="0">
                          <a:latin typeface="+mn-lt"/>
                        </a:rPr>
                        <a:t>$55,000</a:t>
                      </a:r>
                    </a:p>
                    <a:p>
                      <a:pPr algn="ctr"/>
                      <a:endParaRPr lang="en-US" sz="1400" b="1" dirty="0">
                        <a:latin typeface="+mn-lt"/>
                      </a:endParaRPr>
                    </a:p>
                    <a:p>
                      <a:pPr algn="ctr"/>
                      <a:endParaRPr lang="en-US" sz="1400" b="1" dirty="0">
                        <a:latin typeface="+mn-lt"/>
                      </a:endParaRPr>
                    </a:p>
                    <a:p>
                      <a:pPr algn="ctr"/>
                      <a:endParaRPr lang="en-US" sz="1400" b="1" dirty="0">
                        <a:latin typeface="+mn-lt"/>
                      </a:endParaRPr>
                    </a:p>
                    <a:p>
                      <a:pPr algn="ctr"/>
                      <a:endParaRPr lang="en-US" sz="1400" b="1" dirty="0">
                        <a:latin typeface="+mn-lt"/>
                      </a:endParaRPr>
                    </a:p>
                  </a:txBody>
                  <a:tcPr marL="68580" marR="68580" marT="34290" marB="34290" anchor="ctr"/>
                </a:tc>
                <a:extLst>
                  <a:ext uri="{0D108BD9-81ED-4DB2-BD59-A6C34878D82A}">
                    <a16:rowId xmlns:a16="http://schemas.microsoft.com/office/drawing/2014/main" val="10003"/>
                  </a:ext>
                </a:extLst>
              </a:tr>
            </a:tbl>
          </a:graphicData>
        </a:graphic>
      </p:graphicFrame>
      <p:sp>
        <p:nvSpPr>
          <p:cNvPr id="12" name="TextBox 11">
            <a:extLst>
              <a:ext uri="{FF2B5EF4-FFF2-40B4-BE49-F238E27FC236}">
                <a16:creationId xmlns:a16="http://schemas.microsoft.com/office/drawing/2014/main" id="{09337C74-80D6-42EF-603E-AAD8712DECF1}"/>
              </a:ext>
            </a:extLst>
          </p:cNvPr>
          <p:cNvSpPr txBox="1"/>
          <p:nvPr/>
        </p:nvSpPr>
        <p:spPr>
          <a:xfrm>
            <a:off x="3574687" y="281641"/>
            <a:ext cx="5671709"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prstClr val="black"/>
                </a:solidFill>
                <a:effectLst/>
                <a:uLnTx/>
                <a:uFillTx/>
                <a:latin typeface="Century Schoolbook" panose="02040604050505020304"/>
                <a:cs typeface="Arial"/>
                <a:sym typeface="Arial"/>
              </a:rPr>
              <a:t>FY25 Strategic Plan Break-out</a:t>
            </a:r>
          </a:p>
        </p:txBody>
      </p:sp>
      <p:sp>
        <p:nvSpPr>
          <p:cNvPr id="2" name="Slide Number Placeholder 1">
            <a:extLst>
              <a:ext uri="{FF2B5EF4-FFF2-40B4-BE49-F238E27FC236}">
                <a16:creationId xmlns:a16="http://schemas.microsoft.com/office/drawing/2014/main" id="{A6F145FD-F7B5-4F74-60FE-3245932F43C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6C3DC6-EF6E-8948-BFE6-808D46D584D8}" type="slidenum">
              <a:rPr kumimoji="0" lang="en-US" sz="1050" b="0" i="0" u="none" strike="noStrike" kern="0" cap="none" spc="0" normalizeH="0" baseline="0" noProof="0" smtClean="0">
                <a:ln>
                  <a:noFill/>
                </a:ln>
                <a:solidFill>
                  <a:srgbClr val="F5F5F5"/>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050" b="0" i="0" u="none" strike="noStrike" kern="0" cap="none" spc="0" normalizeH="0" baseline="0" noProof="0" dirty="0">
              <a:ln>
                <a:noFill/>
              </a:ln>
              <a:solidFill>
                <a:srgbClr val="F5F5F5"/>
              </a:solidFill>
              <a:effectLst/>
              <a:uLnTx/>
              <a:uFillTx/>
              <a:latin typeface="Calibri"/>
              <a:cs typeface="Calibri"/>
              <a:sym typeface="Calibri"/>
            </a:endParaRPr>
          </a:p>
        </p:txBody>
      </p:sp>
    </p:spTree>
    <p:extLst>
      <p:ext uri="{BB962C8B-B14F-4D97-AF65-F5344CB8AC3E}">
        <p14:creationId xmlns:p14="http://schemas.microsoft.com/office/powerpoint/2010/main" val="3283291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73E54-60AB-B86D-827A-DAB4EA4D25B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8C9AC1-E780-2C9E-1F09-7606AAC708A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D6C3DC6-EF6E-8948-BFE6-808D46D584D8}" type="slidenum">
              <a:rPr kumimoji="0" lang="en-US" sz="105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050" b="0" i="0" u="none" strike="noStrike" kern="0" cap="none" spc="0" normalizeH="0" baseline="0" noProof="0" dirty="0">
              <a:ln>
                <a:noFill/>
              </a:ln>
              <a:solidFill>
                <a:srgbClr val="FFFFFF"/>
              </a:solidFill>
              <a:effectLst/>
              <a:uLnTx/>
              <a:uFillTx/>
              <a:latin typeface="Calibri"/>
              <a:cs typeface="Calibri"/>
              <a:sym typeface="Calibri"/>
            </a:endParaRPr>
          </a:p>
        </p:txBody>
      </p:sp>
      <p:graphicFrame>
        <p:nvGraphicFramePr>
          <p:cNvPr id="4" name="Table 3">
            <a:extLst>
              <a:ext uri="{FF2B5EF4-FFF2-40B4-BE49-F238E27FC236}">
                <a16:creationId xmlns:a16="http://schemas.microsoft.com/office/drawing/2014/main" id="{E0D93810-71EB-CDB8-1D1C-F3194A5E439D}"/>
              </a:ext>
            </a:extLst>
          </p:cNvPr>
          <p:cNvGraphicFramePr>
            <a:graphicFrameLocks noGrp="1"/>
          </p:cNvGraphicFramePr>
          <p:nvPr/>
        </p:nvGraphicFramePr>
        <p:xfrm>
          <a:off x="2352807" y="1898299"/>
          <a:ext cx="7196965" cy="3915698"/>
        </p:xfrm>
        <a:graphic>
          <a:graphicData uri="http://schemas.openxmlformats.org/drawingml/2006/table">
            <a:tbl>
              <a:tblPr firstRow="1" bandRow="1">
                <a:tableStyleId>{5C22544A-7EE6-4342-B048-85BDC9FD1C3A}</a:tableStyleId>
              </a:tblPr>
              <a:tblGrid>
                <a:gridCol w="1407800">
                  <a:extLst>
                    <a:ext uri="{9D8B030D-6E8A-4147-A177-3AD203B41FA5}">
                      <a16:colId xmlns:a16="http://schemas.microsoft.com/office/drawing/2014/main" val="20000"/>
                    </a:ext>
                  </a:extLst>
                </a:gridCol>
                <a:gridCol w="1565750">
                  <a:extLst>
                    <a:ext uri="{9D8B030D-6E8A-4147-A177-3AD203B41FA5}">
                      <a16:colId xmlns:a16="http://schemas.microsoft.com/office/drawing/2014/main" val="20001"/>
                    </a:ext>
                  </a:extLst>
                </a:gridCol>
                <a:gridCol w="1565750">
                  <a:extLst>
                    <a:ext uri="{9D8B030D-6E8A-4147-A177-3AD203B41FA5}">
                      <a16:colId xmlns:a16="http://schemas.microsoft.com/office/drawing/2014/main" val="20002"/>
                    </a:ext>
                  </a:extLst>
                </a:gridCol>
                <a:gridCol w="1442151">
                  <a:extLst>
                    <a:ext uri="{9D8B030D-6E8A-4147-A177-3AD203B41FA5}">
                      <a16:colId xmlns:a16="http://schemas.microsoft.com/office/drawing/2014/main" val="20003"/>
                    </a:ext>
                  </a:extLst>
                </a:gridCol>
                <a:gridCol w="1215514">
                  <a:extLst>
                    <a:ext uri="{9D8B030D-6E8A-4147-A177-3AD203B41FA5}">
                      <a16:colId xmlns:a16="http://schemas.microsoft.com/office/drawing/2014/main" val="20005"/>
                    </a:ext>
                  </a:extLst>
                </a:gridCol>
              </a:tblGrid>
              <a:tr h="677198">
                <a:tc>
                  <a:txBody>
                    <a:bodyPr/>
                    <a:lstStyle/>
                    <a:p>
                      <a:pPr algn="ctr"/>
                      <a:r>
                        <a:rPr lang="en-US" sz="1400" dirty="0">
                          <a:latin typeface="Calibri" panose="020F0502020204030204" pitchFamily="34" charset="0"/>
                        </a:rPr>
                        <a:t>Priorities</a:t>
                      </a:r>
                    </a:p>
                  </a:txBody>
                  <a:tcPr marL="68580" marR="68580" marT="34290" marB="34290" anchor="ctr"/>
                </a:tc>
                <a:tc>
                  <a:txBody>
                    <a:bodyPr/>
                    <a:lstStyle/>
                    <a:p>
                      <a:pPr algn="ctr"/>
                      <a:r>
                        <a:rPr lang="en-US" sz="1400" dirty="0">
                          <a:latin typeface="Calibri" panose="020F0502020204030204" pitchFamily="34" charset="0"/>
                        </a:rPr>
                        <a:t>APS Five Focus Area</a:t>
                      </a:r>
                    </a:p>
                  </a:txBody>
                  <a:tcPr marL="68580" marR="68580" marT="34290" marB="34290" anchor="ctr"/>
                </a:tc>
                <a:tc>
                  <a:txBody>
                    <a:bodyPr/>
                    <a:lstStyle/>
                    <a:p>
                      <a:pPr algn="ctr"/>
                      <a:r>
                        <a:rPr lang="en-US" sz="1400" dirty="0">
                          <a:latin typeface="Calibri" panose="020F0502020204030204" pitchFamily="34" charset="0"/>
                        </a:rPr>
                        <a:t>Strategies</a:t>
                      </a:r>
                    </a:p>
                  </a:txBody>
                  <a:tcPr marL="68580" marR="68580" marT="34290" marB="34290" anchor="ctr"/>
                </a:tc>
                <a:tc>
                  <a:txBody>
                    <a:bodyPr/>
                    <a:lstStyle/>
                    <a:p>
                      <a:pPr marL="0" algn="ctr" defTabSz="685800" rtl="0" eaLnBrk="1" latinLnBrk="0" hangingPunct="1"/>
                      <a:r>
                        <a:rPr lang="en-US" sz="1400" b="1" kern="1200" dirty="0">
                          <a:solidFill>
                            <a:schemeClr val="lt1"/>
                          </a:solidFill>
                          <a:latin typeface="Calibri" panose="020F0502020204030204" pitchFamily="34" charset="0"/>
                          <a:ea typeface="+mn-ea"/>
                          <a:cs typeface="+mn-cs"/>
                        </a:rPr>
                        <a:t>Requests</a:t>
                      </a:r>
                    </a:p>
                  </a:txBody>
                  <a:tcPr marL="68580" marR="68580" marT="34290" marB="34290" anchor="ctr"/>
                </a:tc>
                <a:tc>
                  <a:txBody>
                    <a:bodyPr/>
                    <a:lstStyle/>
                    <a:p>
                      <a:pPr algn="ctr"/>
                      <a:r>
                        <a:rPr lang="en-US" sz="1400" dirty="0">
                          <a:latin typeface="Calibri" panose="020F0502020204030204" pitchFamily="34" charset="0"/>
                        </a:rPr>
                        <a:t>Amount</a:t>
                      </a:r>
                    </a:p>
                  </a:txBody>
                  <a:tcPr marL="68580" marR="68580" marT="34290" marB="34290" anchor="ctr"/>
                </a:tc>
                <a:extLst>
                  <a:ext uri="{0D108BD9-81ED-4DB2-BD59-A6C34878D82A}">
                    <a16:rowId xmlns:a16="http://schemas.microsoft.com/office/drawing/2014/main" val="10000"/>
                  </a:ext>
                </a:extLst>
              </a:tr>
              <a:tr h="1809388">
                <a:tc>
                  <a:txBody>
                    <a:bodyPr/>
                    <a:lstStyle/>
                    <a:p>
                      <a:pPr algn="ctr"/>
                      <a:r>
                        <a:rPr lang="en-US" sz="800" dirty="0"/>
                        <a:t>Strategic Planning and Sustainability</a:t>
                      </a:r>
                    </a:p>
                    <a:p>
                      <a:pPr algn="ctr"/>
                      <a:endParaRPr lang="en-US" sz="800" dirty="0"/>
                    </a:p>
                  </a:txBody>
                  <a:tcPr marL="68580" marR="68580" marT="34290" marB="34290" anchor="ctr"/>
                </a:tc>
                <a:tc>
                  <a:txBody>
                    <a:bodyPr/>
                    <a:lstStyle/>
                    <a:p>
                      <a:pPr algn="ctr"/>
                      <a:r>
                        <a:rPr lang="en-US" sz="800" dirty="0"/>
                        <a:t>Personalized Learning</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S2-A3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Consolidated Marketing Plan: Adopt and implement a marketing plan that includes collaboration with stakeholders.  Suggestions may include, but are not limited to:</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Communication: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•social media</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•website</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•brochures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•flyers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•campus tours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•career fairs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Promotion: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•special populations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•academic advisement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•articulation</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•fund raising</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•CTSOs and other student organizations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•career development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mn-lt"/>
                          <a:cs typeface="Arial" panose="020B0604020202020204" pitchFamily="34" charset="0"/>
                        </a:rPr>
                        <a:t>•dual enrollment (academic, CTAE, and Accelerated Career)</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800" b="0" i="0" dirty="0">
                        <a:solidFill>
                          <a:schemeClr val="tx1"/>
                        </a:solidFill>
                        <a:latin typeface="+mn-lt"/>
                        <a:cs typeface="Arial" panose="020B0604020202020204" pitchFamily="34" charset="0"/>
                      </a:endParaRPr>
                    </a:p>
                  </a:txBody>
                  <a:tcPr marL="68580" marR="68580" marT="34290" marB="34290" anchor="ctr"/>
                </a:tc>
                <a:tc>
                  <a:txBody>
                    <a:bodyPr/>
                    <a:lstStyle/>
                    <a:p>
                      <a:pPr algn="ctr"/>
                      <a:endParaRPr lang="en-US" sz="1200" b="1" dirty="0"/>
                    </a:p>
                    <a:p>
                      <a:pPr algn="ctr"/>
                      <a:endParaRPr lang="en-US" sz="1200" b="1" dirty="0"/>
                    </a:p>
                    <a:p>
                      <a:pPr algn="ctr"/>
                      <a:r>
                        <a:rPr lang="en-US" sz="1200" b="1" dirty="0"/>
                        <a:t>Create additional marketing materials that promote individual pathways and training opportunities</a:t>
                      </a:r>
                    </a:p>
                    <a:p>
                      <a:pPr algn="ctr"/>
                      <a:endParaRPr lang="en-US" sz="1200" b="1" dirty="0"/>
                    </a:p>
                  </a:txBody>
                  <a:tcPr marL="68580" marR="68580" marT="34290" marB="34290" anchor="ctr"/>
                </a:tc>
                <a:tc>
                  <a:txBody>
                    <a:bodyPr/>
                    <a:lstStyle/>
                    <a:p>
                      <a:pPr algn="ctr"/>
                      <a:r>
                        <a:rPr lang="en-US" sz="1200" b="1" dirty="0"/>
                        <a:t>$20,000</a:t>
                      </a:r>
                    </a:p>
                    <a:p>
                      <a:pPr algn="ctr"/>
                      <a:endParaRPr lang="en-US" sz="1200" b="1" dirty="0"/>
                    </a:p>
                  </a:txBody>
                  <a:tcPr marL="68580" marR="68580" marT="34290" marB="34290" anchor="ctr"/>
                </a:tc>
                <a:extLst>
                  <a:ext uri="{0D108BD9-81ED-4DB2-BD59-A6C34878D82A}">
                    <a16:rowId xmlns:a16="http://schemas.microsoft.com/office/drawing/2014/main" val="10002"/>
                  </a:ext>
                </a:extLst>
              </a:tr>
            </a:tbl>
          </a:graphicData>
        </a:graphic>
      </p:graphicFrame>
      <p:pic>
        <p:nvPicPr>
          <p:cNvPr id="5" name="Picture 4">
            <a:extLst>
              <a:ext uri="{FF2B5EF4-FFF2-40B4-BE49-F238E27FC236}">
                <a16:creationId xmlns:a16="http://schemas.microsoft.com/office/drawing/2014/main" id="{F6372F0C-20D9-DD91-AD70-5AE88B012737}"/>
              </a:ext>
            </a:extLst>
          </p:cNvPr>
          <p:cNvPicPr>
            <a:picLocks noChangeAspect="1"/>
          </p:cNvPicPr>
          <p:nvPr/>
        </p:nvPicPr>
        <p:blipFill>
          <a:blip r:embed="rId3"/>
          <a:stretch>
            <a:fillRect/>
          </a:stretch>
        </p:blipFill>
        <p:spPr>
          <a:xfrm>
            <a:off x="3037148" y="1044003"/>
            <a:ext cx="5828281" cy="719390"/>
          </a:xfrm>
          <a:prstGeom prst="rect">
            <a:avLst/>
          </a:prstGeom>
        </p:spPr>
      </p:pic>
    </p:spTree>
    <p:extLst>
      <p:ext uri="{BB962C8B-B14F-4D97-AF65-F5344CB8AC3E}">
        <p14:creationId xmlns:p14="http://schemas.microsoft.com/office/powerpoint/2010/main" val="2028340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E466-43E6-185B-687E-D6002D9BD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77012-82E1-FF5A-5A7F-8863B4DBEC4F}"/>
              </a:ext>
            </a:extLst>
          </p:cNvPr>
          <p:cNvSpPr>
            <a:spLocks noGrp="1"/>
          </p:cNvSpPr>
          <p:nvPr>
            <p:ph type="title"/>
          </p:nvPr>
        </p:nvSpPr>
        <p:spPr/>
        <p:txBody>
          <a:bodyPr/>
          <a:lstStyle/>
          <a:p>
            <a:r>
              <a:rPr lang="en-US" dirty="0"/>
              <a:t>Option B</a:t>
            </a:r>
          </a:p>
        </p:txBody>
      </p:sp>
      <p:sp>
        <p:nvSpPr>
          <p:cNvPr id="5" name="Text Placeholder 4">
            <a:extLst>
              <a:ext uri="{FF2B5EF4-FFF2-40B4-BE49-F238E27FC236}">
                <a16:creationId xmlns:a16="http://schemas.microsoft.com/office/drawing/2014/main" id="{5B6976E6-0B4F-FFE5-C87A-A068EE5F17C7}"/>
              </a:ext>
            </a:extLst>
          </p:cNvPr>
          <p:cNvSpPr>
            <a:spLocks noGrp="1"/>
          </p:cNvSpPr>
          <p:nvPr>
            <p:ph type="body" idx="1"/>
          </p:nvPr>
        </p:nvSpPr>
        <p:spPr/>
        <p:txBody>
          <a:bodyPr/>
          <a:lstStyle/>
          <a:p>
            <a:r>
              <a:rPr lang="en-US" b="1" dirty="0"/>
              <a:t>Summary</a:t>
            </a:r>
          </a:p>
          <a:p>
            <a:pPr lvl="1"/>
            <a:r>
              <a:rPr lang="en-US" dirty="0"/>
              <a:t>Prioritizes work-based learning, field trips to industry sites, and summer exposure camp</a:t>
            </a:r>
          </a:p>
          <a:p>
            <a:pPr lvl="1"/>
            <a:r>
              <a:rPr lang="en-US" dirty="0"/>
              <a:t>Purchases one teacher position</a:t>
            </a:r>
          </a:p>
          <a:p>
            <a:pPr lvl="1"/>
            <a:r>
              <a:rPr lang="en-US" dirty="0"/>
              <a:t>Sacrifice funding to support dual enrollment (materials/supplies/equipment)</a:t>
            </a:r>
          </a:p>
        </p:txBody>
      </p:sp>
      <p:pic>
        <p:nvPicPr>
          <p:cNvPr id="4" name="Picture 3">
            <a:extLst>
              <a:ext uri="{FF2B5EF4-FFF2-40B4-BE49-F238E27FC236}">
                <a16:creationId xmlns:a16="http://schemas.microsoft.com/office/drawing/2014/main" id="{A966D5ED-A92C-D433-613B-524F0CF9333D}"/>
              </a:ext>
            </a:extLst>
          </p:cNvPr>
          <p:cNvPicPr>
            <a:picLocks noChangeAspect="1"/>
          </p:cNvPicPr>
          <p:nvPr/>
        </p:nvPicPr>
        <p:blipFill>
          <a:blip r:embed="rId3"/>
          <a:stretch>
            <a:fillRect/>
          </a:stretch>
        </p:blipFill>
        <p:spPr>
          <a:xfrm>
            <a:off x="4614304" y="3368565"/>
            <a:ext cx="2400300" cy="1905000"/>
          </a:xfrm>
          <a:prstGeom prst="rect">
            <a:avLst/>
          </a:prstGeom>
        </p:spPr>
      </p:pic>
    </p:spTree>
    <p:extLst>
      <p:ext uri="{BB962C8B-B14F-4D97-AF65-F5344CB8AC3E}">
        <p14:creationId xmlns:p14="http://schemas.microsoft.com/office/powerpoint/2010/main" val="602768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D873B-A4EE-0982-C425-58FCFA1E099D}"/>
              </a:ext>
            </a:extLst>
          </p:cNvPr>
          <p:cNvPicPr>
            <a:picLocks noChangeAspect="1"/>
          </p:cNvPicPr>
          <p:nvPr/>
        </p:nvPicPr>
        <p:blipFill>
          <a:blip r:embed="rId3"/>
          <a:stretch>
            <a:fillRect/>
          </a:stretch>
        </p:blipFill>
        <p:spPr>
          <a:xfrm>
            <a:off x="1914636" y="4023710"/>
            <a:ext cx="3474719" cy="1737360"/>
          </a:xfrm>
          <a:prstGeom prst="rect">
            <a:avLst/>
          </a:prstGeom>
        </p:spPr>
      </p:pic>
      <p:sp>
        <p:nvSpPr>
          <p:cNvPr id="2" name="Title 1">
            <a:extLst>
              <a:ext uri="{FF2B5EF4-FFF2-40B4-BE49-F238E27FC236}">
                <a16:creationId xmlns:a16="http://schemas.microsoft.com/office/drawing/2014/main" id="{5850FC23-9D09-4D37-C678-F30A9CF5C79F}"/>
              </a:ext>
            </a:extLst>
          </p:cNvPr>
          <p:cNvSpPr>
            <a:spLocks noGrp="1"/>
          </p:cNvSpPr>
          <p:nvPr>
            <p:ph type="title"/>
          </p:nvPr>
        </p:nvSpPr>
        <p:spPr/>
        <p:txBody>
          <a:bodyPr>
            <a:normAutofit/>
          </a:bodyPr>
          <a:lstStyle/>
          <a:p>
            <a:r>
              <a:rPr lang="en-US" sz="2800" dirty="0"/>
              <a:t>ACCA Board Recommendation = Option A</a:t>
            </a:r>
          </a:p>
        </p:txBody>
      </p:sp>
      <p:sp>
        <p:nvSpPr>
          <p:cNvPr id="3" name="Text Placeholder 2">
            <a:extLst>
              <a:ext uri="{FF2B5EF4-FFF2-40B4-BE49-F238E27FC236}">
                <a16:creationId xmlns:a16="http://schemas.microsoft.com/office/drawing/2014/main" id="{5209254B-AC55-7E5F-B3AA-F95273A9BFB3}"/>
              </a:ext>
            </a:extLst>
          </p:cNvPr>
          <p:cNvSpPr>
            <a:spLocks noGrp="1"/>
          </p:cNvSpPr>
          <p:nvPr>
            <p:ph type="body" idx="1"/>
          </p:nvPr>
        </p:nvSpPr>
        <p:spPr/>
        <p:txBody>
          <a:bodyPr/>
          <a:lstStyle/>
          <a:p>
            <a:r>
              <a:rPr lang="en-US" b="1" dirty="0"/>
              <a:t>Option A</a:t>
            </a:r>
          </a:p>
        </p:txBody>
      </p:sp>
      <p:sp>
        <p:nvSpPr>
          <p:cNvPr id="4" name="Text Placeholder 3">
            <a:extLst>
              <a:ext uri="{FF2B5EF4-FFF2-40B4-BE49-F238E27FC236}">
                <a16:creationId xmlns:a16="http://schemas.microsoft.com/office/drawing/2014/main" id="{04AF43C7-285D-7E2F-B8B4-657C7C98B4F6}"/>
              </a:ext>
            </a:extLst>
          </p:cNvPr>
          <p:cNvSpPr>
            <a:spLocks noGrp="1"/>
          </p:cNvSpPr>
          <p:nvPr>
            <p:ph type="body" idx="2"/>
          </p:nvPr>
        </p:nvSpPr>
        <p:spPr/>
        <p:txBody>
          <a:bodyPr/>
          <a:lstStyle/>
          <a:p>
            <a:pPr marL="914400" marR="0" lvl="1" indent="-342900" algn="l" defTabSz="914400" rtl="0" eaLnBrk="1" fontAlgn="auto" latinLnBrk="0" hangingPunct="1">
              <a:lnSpc>
                <a:spcPct val="90000"/>
              </a:lnSpc>
              <a:spcBef>
                <a:spcPts val="200"/>
              </a:spcBef>
              <a:spcAft>
                <a:spcPts val="0"/>
              </a:spcAft>
              <a:buClr>
                <a:srgbClr val="0D85AB"/>
              </a:buClr>
              <a:buSzPts val="1800"/>
              <a:buFont typeface="Calibri"/>
              <a:buChar char="◦"/>
              <a:tabLst/>
              <a:defRPr/>
            </a:pPr>
            <a:r>
              <a:rPr kumimoji="0" lang="en-US" sz="1800" b="1" i="0" u="none" strike="noStrike" kern="0" cap="none" spc="0" normalizeH="0" baseline="0" noProof="0" dirty="0">
                <a:ln>
                  <a:noFill/>
                </a:ln>
                <a:solidFill>
                  <a:srgbClr val="000000"/>
                </a:solidFill>
                <a:effectLst/>
                <a:uLnTx/>
                <a:uFillTx/>
                <a:latin typeface="Calibri"/>
                <a:cs typeface="Calibri"/>
                <a:sym typeface="Calibri"/>
              </a:rPr>
              <a:t>Prioritizes dual enrollment, work-based learning, and summer exposure camp</a:t>
            </a:r>
          </a:p>
          <a:p>
            <a:pPr marL="914400" marR="0" lvl="1" indent="-342900" algn="l" defTabSz="914400" rtl="0" eaLnBrk="1" fontAlgn="auto" latinLnBrk="0" hangingPunct="1">
              <a:lnSpc>
                <a:spcPct val="90000"/>
              </a:lnSpc>
              <a:spcBef>
                <a:spcPts val="200"/>
              </a:spcBef>
              <a:spcAft>
                <a:spcPts val="0"/>
              </a:spcAft>
              <a:buClr>
                <a:srgbClr val="0D85AB"/>
              </a:buClr>
              <a:buSzPts val="1800"/>
              <a:buFont typeface="Calibri"/>
              <a:buChar char="◦"/>
              <a:tabLst/>
              <a:defRPr/>
            </a:pPr>
            <a:r>
              <a:rPr kumimoji="0" lang="en-US" sz="1800" b="1" i="0" u="none" strike="noStrike" kern="0" cap="none" spc="0" normalizeH="0" baseline="0" noProof="0" dirty="0">
                <a:ln>
                  <a:noFill/>
                </a:ln>
                <a:solidFill>
                  <a:srgbClr val="000000"/>
                </a:solidFill>
                <a:effectLst/>
                <a:uLnTx/>
                <a:uFillTx/>
                <a:latin typeface="Calibri"/>
                <a:cs typeface="Calibri"/>
                <a:sym typeface="Calibri"/>
              </a:rPr>
              <a:t>Abolishment of one teacher position</a:t>
            </a:r>
          </a:p>
          <a:p>
            <a:endParaRPr lang="en-US" dirty="0"/>
          </a:p>
        </p:txBody>
      </p:sp>
      <p:sp>
        <p:nvSpPr>
          <p:cNvPr id="5" name="Text Placeholder 4">
            <a:extLst>
              <a:ext uri="{FF2B5EF4-FFF2-40B4-BE49-F238E27FC236}">
                <a16:creationId xmlns:a16="http://schemas.microsoft.com/office/drawing/2014/main" id="{BA5AAE36-7533-50CA-FC97-EF696A86DA1D}"/>
              </a:ext>
            </a:extLst>
          </p:cNvPr>
          <p:cNvSpPr>
            <a:spLocks noGrp="1"/>
          </p:cNvSpPr>
          <p:nvPr>
            <p:ph type="body" idx="3"/>
          </p:nvPr>
        </p:nvSpPr>
        <p:spPr/>
        <p:txBody>
          <a:bodyPr/>
          <a:lstStyle/>
          <a:p>
            <a:r>
              <a:rPr lang="en-US" dirty="0">
                <a:solidFill>
                  <a:schemeClr val="tx2">
                    <a:lumMod val="75000"/>
                  </a:schemeClr>
                </a:solidFill>
              </a:rPr>
              <a:t>Option B</a:t>
            </a:r>
          </a:p>
        </p:txBody>
      </p:sp>
      <p:sp>
        <p:nvSpPr>
          <p:cNvPr id="6" name="Text Placeholder 5">
            <a:extLst>
              <a:ext uri="{FF2B5EF4-FFF2-40B4-BE49-F238E27FC236}">
                <a16:creationId xmlns:a16="http://schemas.microsoft.com/office/drawing/2014/main" id="{9B11406F-457C-0FCB-34EA-C34DE1AFD2B7}"/>
              </a:ext>
            </a:extLst>
          </p:cNvPr>
          <p:cNvSpPr>
            <a:spLocks noGrp="1"/>
          </p:cNvSpPr>
          <p:nvPr>
            <p:ph type="body" idx="4"/>
          </p:nvPr>
        </p:nvSpPr>
        <p:spPr/>
        <p:txBody>
          <a:bodyPr/>
          <a:lstStyle/>
          <a:p>
            <a:pPr marL="914400" marR="0" lvl="1" indent="-342900" algn="l" defTabSz="914400" rtl="0" eaLnBrk="1" fontAlgn="auto" latinLnBrk="0" hangingPunct="1">
              <a:lnSpc>
                <a:spcPct val="90000"/>
              </a:lnSpc>
              <a:spcBef>
                <a:spcPts val="200"/>
              </a:spcBef>
              <a:spcAft>
                <a:spcPts val="0"/>
              </a:spcAft>
              <a:buClr>
                <a:srgbClr val="0D85AB"/>
              </a:buClr>
              <a:buSzPts val="1800"/>
              <a:buFont typeface="Calibri"/>
              <a:buChar char="◦"/>
              <a:tabLst/>
              <a:defRPr/>
            </a:pPr>
            <a:r>
              <a:rPr kumimoji="0" lang="en-US" sz="1800" b="0" i="0" u="none" strike="noStrike" kern="0" cap="none" spc="0" normalizeH="0" baseline="0" noProof="0" dirty="0">
                <a:ln>
                  <a:noFill/>
                </a:ln>
                <a:solidFill>
                  <a:schemeClr val="tx2">
                    <a:lumMod val="75000"/>
                  </a:schemeClr>
                </a:solidFill>
                <a:effectLst/>
                <a:uLnTx/>
                <a:uFillTx/>
                <a:latin typeface="Calibri"/>
                <a:cs typeface="Calibri"/>
                <a:sym typeface="Calibri"/>
              </a:rPr>
              <a:t>Prioritizes work-based learning, field trips to industry sites, and summer exposure camp</a:t>
            </a:r>
          </a:p>
          <a:p>
            <a:pPr marL="914400" marR="0" lvl="1" indent="-342900" algn="l" defTabSz="914400" rtl="0" eaLnBrk="1" fontAlgn="auto" latinLnBrk="0" hangingPunct="1">
              <a:lnSpc>
                <a:spcPct val="90000"/>
              </a:lnSpc>
              <a:spcBef>
                <a:spcPts val="200"/>
              </a:spcBef>
              <a:spcAft>
                <a:spcPts val="0"/>
              </a:spcAft>
              <a:buClr>
                <a:srgbClr val="0D85AB"/>
              </a:buClr>
              <a:buSzPts val="1800"/>
              <a:buFont typeface="Calibri"/>
              <a:buChar char="◦"/>
              <a:tabLst/>
              <a:defRPr/>
            </a:pPr>
            <a:r>
              <a:rPr kumimoji="0" lang="en-US" sz="1800" b="0" i="0" u="none" strike="noStrike" kern="0" cap="none" spc="0" normalizeH="0" baseline="0" noProof="0" dirty="0">
                <a:ln>
                  <a:noFill/>
                </a:ln>
                <a:solidFill>
                  <a:schemeClr val="tx2">
                    <a:lumMod val="75000"/>
                  </a:schemeClr>
                </a:solidFill>
                <a:effectLst/>
                <a:uLnTx/>
                <a:uFillTx/>
                <a:latin typeface="Calibri"/>
                <a:cs typeface="Calibri"/>
                <a:sym typeface="Calibri"/>
              </a:rPr>
              <a:t>Purchases one teacher position</a:t>
            </a:r>
          </a:p>
          <a:p>
            <a:pPr marL="914400" marR="0" lvl="1" indent="-342900" algn="l" defTabSz="914400" rtl="0" eaLnBrk="1" fontAlgn="auto" latinLnBrk="0" hangingPunct="1">
              <a:lnSpc>
                <a:spcPct val="90000"/>
              </a:lnSpc>
              <a:spcBef>
                <a:spcPts val="200"/>
              </a:spcBef>
              <a:spcAft>
                <a:spcPts val="0"/>
              </a:spcAft>
              <a:buClr>
                <a:srgbClr val="0D85AB"/>
              </a:buClr>
              <a:buSzPts val="1800"/>
              <a:buFont typeface="Calibri"/>
              <a:buChar char="◦"/>
              <a:tabLst/>
              <a:defRPr/>
            </a:pPr>
            <a:r>
              <a:rPr lang="en-US" dirty="0">
                <a:solidFill>
                  <a:schemeClr val="tx2">
                    <a:lumMod val="75000"/>
                  </a:schemeClr>
                </a:solidFill>
              </a:rPr>
              <a:t>Sacrifice</a:t>
            </a:r>
            <a:r>
              <a:rPr kumimoji="0" lang="en-US" sz="1800" b="0" i="0" u="none" strike="noStrike" kern="0" cap="none" spc="0" normalizeH="0" baseline="0" noProof="0" dirty="0">
                <a:ln>
                  <a:noFill/>
                </a:ln>
                <a:solidFill>
                  <a:schemeClr val="tx2">
                    <a:lumMod val="75000"/>
                  </a:schemeClr>
                </a:solidFill>
                <a:effectLst/>
                <a:uLnTx/>
                <a:uFillTx/>
                <a:latin typeface="Calibri"/>
                <a:cs typeface="Calibri"/>
                <a:sym typeface="Calibri"/>
              </a:rPr>
              <a:t> funding to support dual enrollment (materials/supplies/equipment)</a:t>
            </a:r>
          </a:p>
          <a:p>
            <a:endParaRPr lang="en-US" dirty="0"/>
          </a:p>
        </p:txBody>
      </p:sp>
    </p:spTree>
    <p:extLst>
      <p:ext uri="{BB962C8B-B14F-4D97-AF65-F5344CB8AC3E}">
        <p14:creationId xmlns:p14="http://schemas.microsoft.com/office/powerpoint/2010/main" val="1134246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35142F-AD50-6AF0-F012-5820C7C57193}"/>
              </a:ext>
            </a:extLst>
          </p:cNvPr>
          <p:cNvSpPr>
            <a:spLocks noGrp="1"/>
          </p:cNvSpPr>
          <p:nvPr>
            <p:ph type="ctrTitle"/>
          </p:nvPr>
        </p:nvSpPr>
        <p:spPr>
          <a:xfrm>
            <a:off x="1285241" y="1008993"/>
            <a:ext cx="9231410" cy="3542045"/>
          </a:xfrm>
        </p:spPr>
        <p:txBody>
          <a:bodyPr anchor="b">
            <a:normAutofit/>
          </a:bodyPr>
          <a:lstStyle/>
          <a:p>
            <a:pPr algn="l"/>
            <a:r>
              <a:rPr lang="en-US" sz="11500"/>
              <a:t>Principal’s Report</a:t>
            </a:r>
          </a:p>
        </p:txBody>
      </p:sp>
      <p:sp>
        <p:nvSpPr>
          <p:cNvPr id="3" name="Subtitle 2">
            <a:extLst>
              <a:ext uri="{FF2B5EF4-FFF2-40B4-BE49-F238E27FC236}">
                <a16:creationId xmlns:a16="http://schemas.microsoft.com/office/drawing/2014/main" id="{ACBAFCED-D1A7-BF94-1698-A751CF84FC92}"/>
              </a:ext>
            </a:extLst>
          </p:cNvPr>
          <p:cNvSpPr>
            <a:spLocks noGrp="1"/>
          </p:cNvSpPr>
          <p:nvPr>
            <p:ph type="subTitle" idx="1"/>
          </p:nvPr>
        </p:nvSpPr>
        <p:spPr>
          <a:xfrm>
            <a:off x="1285241" y="4582814"/>
            <a:ext cx="7132335" cy="1312657"/>
          </a:xfrm>
        </p:spPr>
        <p:txBody>
          <a:bodyPr anchor="t">
            <a:normAutofit/>
          </a:bodyPr>
          <a:lstStyle/>
          <a:p>
            <a:pPr algn="l"/>
            <a:r>
              <a:rPr lang="en-US" dirty="0"/>
              <a:t>February 27, 2025</a:t>
            </a:r>
          </a:p>
        </p:txBody>
      </p:sp>
    </p:spTree>
    <p:extLst>
      <p:ext uri="{BB962C8B-B14F-4D97-AF65-F5344CB8AC3E}">
        <p14:creationId xmlns:p14="http://schemas.microsoft.com/office/powerpoint/2010/main" val="4136989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8DB8C64-95AF-04AE-144C-71ABA90C681C}"/>
              </a:ext>
            </a:extLst>
          </p:cNvPr>
          <p:cNvSpPr>
            <a:spLocks noGrp="1"/>
          </p:cNvSpPr>
          <p:nvPr>
            <p:ph type="title"/>
          </p:nvPr>
        </p:nvSpPr>
        <p:spPr>
          <a:xfrm>
            <a:off x="3345005" y="1809379"/>
            <a:ext cx="5561938" cy="2513516"/>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Recruitment </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FY 2026</a:t>
            </a: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475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78CD-4B53-E19C-FD01-EA022DE2FB8A}"/>
              </a:ext>
            </a:extLst>
          </p:cNvPr>
          <p:cNvSpPr>
            <a:spLocks noGrp="1"/>
          </p:cNvSpPr>
          <p:nvPr>
            <p:ph type="title"/>
          </p:nvPr>
        </p:nvSpPr>
        <p:spPr/>
        <p:txBody>
          <a:bodyPr/>
          <a:lstStyle/>
          <a:p>
            <a:r>
              <a:rPr lang="en-US" dirty="0"/>
              <a:t>Application Update – By School</a:t>
            </a:r>
          </a:p>
        </p:txBody>
      </p:sp>
      <p:sp>
        <p:nvSpPr>
          <p:cNvPr id="5" name="Rectangle 1">
            <a:extLst>
              <a:ext uri="{FF2B5EF4-FFF2-40B4-BE49-F238E27FC236}">
                <a16:creationId xmlns:a16="http://schemas.microsoft.com/office/drawing/2014/main" id="{F13F7B8B-23B0-8631-1C50-BDF47705DB84}"/>
              </a:ext>
            </a:extLst>
          </p:cNvPr>
          <p:cNvSpPr>
            <a:spLocks noChangeArrowheads="1"/>
          </p:cNvSpPr>
          <p:nvPr/>
        </p:nvSpPr>
        <p:spPr bwMode="auto">
          <a:xfrm flipV="1">
            <a:off x="-1550011" y="-310789"/>
            <a:ext cx="152920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Star: 6 Points 2">
            <a:extLst>
              <a:ext uri="{FF2B5EF4-FFF2-40B4-BE49-F238E27FC236}">
                <a16:creationId xmlns:a16="http://schemas.microsoft.com/office/drawing/2014/main" id="{E4E2BC47-9A3F-3426-4727-541C7F12E264}"/>
              </a:ext>
            </a:extLst>
          </p:cNvPr>
          <p:cNvSpPr/>
          <p:nvPr/>
        </p:nvSpPr>
        <p:spPr>
          <a:xfrm>
            <a:off x="8827051" y="118997"/>
            <a:ext cx="1767254" cy="1325563"/>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923 applicants</a:t>
            </a:r>
          </a:p>
        </p:txBody>
      </p:sp>
      <p:pic>
        <p:nvPicPr>
          <p:cNvPr id="11" name="Picture 10">
            <a:extLst>
              <a:ext uri="{FF2B5EF4-FFF2-40B4-BE49-F238E27FC236}">
                <a16:creationId xmlns:a16="http://schemas.microsoft.com/office/drawing/2014/main" id="{9CA0989C-1FE9-B702-3A1F-8D8D8551D795}"/>
              </a:ext>
            </a:extLst>
          </p:cNvPr>
          <p:cNvPicPr>
            <a:picLocks noChangeAspect="1"/>
          </p:cNvPicPr>
          <p:nvPr/>
        </p:nvPicPr>
        <p:blipFill>
          <a:blip r:embed="rId3"/>
          <a:stretch>
            <a:fillRect/>
          </a:stretch>
        </p:blipFill>
        <p:spPr>
          <a:xfrm>
            <a:off x="577596" y="1360931"/>
            <a:ext cx="11036808" cy="4839843"/>
          </a:xfrm>
          <a:prstGeom prst="rect">
            <a:avLst/>
          </a:prstGeom>
        </p:spPr>
      </p:pic>
    </p:spTree>
    <p:extLst>
      <p:ext uri="{BB962C8B-B14F-4D97-AF65-F5344CB8AC3E}">
        <p14:creationId xmlns:p14="http://schemas.microsoft.com/office/powerpoint/2010/main" val="962403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D66A-C1A0-46ED-BBB6-15ECFE97E5DB}"/>
              </a:ext>
            </a:extLst>
          </p:cNvPr>
          <p:cNvSpPr>
            <a:spLocks noGrp="1"/>
          </p:cNvSpPr>
          <p:nvPr>
            <p:ph type="title"/>
          </p:nvPr>
        </p:nvSpPr>
        <p:spPr>
          <a:xfrm>
            <a:off x="6411686" y="634947"/>
            <a:ext cx="4800798" cy="1141302"/>
          </a:xfrm>
        </p:spPr>
        <p:txBody>
          <a:bodyPr vert="horz" lIns="91440" tIns="45720" rIns="91440" bIns="45720" rtlCol="0" anchor="b">
            <a:noAutofit/>
          </a:bodyPr>
          <a:lstStyle/>
          <a:p>
            <a:r>
              <a:rPr lang="en-US" sz="2800" dirty="0">
                <a:solidFill>
                  <a:schemeClr val="tx1">
                    <a:lumMod val="75000"/>
                    <a:lumOff val="25000"/>
                  </a:schemeClr>
                </a:solidFill>
              </a:rPr>
              <a:t>Welcome </a:t>
            </a:r>
            <a:br>
              <a:rPr lang="en-US" sz="2800" dirty="0">
                <a:solidFill>
                  <a:schemeClr val="tx1">
                    <a:lumMod val="75000"/>
                    <a:lumOff val="25000"/>
                  </a:schemeClr>
                </a:solidFill>
              </a:rPr>
            </a:br>
            <a:r>
              <a:rPr lang="en-US" sz="2800" dirty="0">
                <a:solidFill>
                  <a:schemeClr val="tx1">
                    <a:lumMod val="75000"/>
                    <a:lumOff val="25000"/>
                  </a:schemeClr>
                </a:solidFill>
              </a:rPr>
              <a:t>ACCA Board Members </a:t>
            </a:r>
            <a:br>
              <a:rPr lang="en-US" sz="2800" dirty="0">
                <a:solidFill>
                  <a:schemeClr val="tx1">
                    <a:lumMod val="75000"/>
                    <a:lumOff val="25000"/>
                  </a:schemeClr>
                </a:solidFill>
              </a:rPr>
            </a:br>
            <a:r>
              <a:rPr lang="en-US" sz="2800" dirty="0">
                <a:solidFill>
                  <a:schemeClr val="tx1">
                    <a:lumMod val="75000"/>
                    <a:lumOff val="25000"/>
                  </a:schemeClr>
                </a:solidFill>
              </a:rPr>
              <a:t>&amp; Visitors!</a:t>
            </a:r>
          </a:p>
        </p:txBody>
      </p:sp>
      <p:sp>
        <p:nvSpPr>
          <p:cNvPr id="3" name="Content Placeholder 2">
            <a:extLst>
              <a:ext uri="{FF2B5EF4-FFF2-40B4-BE49-F238E27FC236}">
                <a16:creationId xmlns:a16="http://schemas.microsoft.com/office/drawing/2014/main" id="{909C5DF7-1E34-4F68-98DE-46A14EB71997}"/>
              </a:ext>
            </a:extLst>
          </p:cNvPr>
          <p:cNvSpPr>
            <a:spLocks noGrp="1"/>
          </p:cNvSpPr>
          <p:nvPr>
            <p:ph sz="quarter" idx="4"/>
          </p:nvPr>
        </p:nvSpPr>
        <p:spPr>
          <a:xfrm>
            <a:off x="6411684" y="2198914"/>
            <a:ext cx="5127172" cy="3670180"/>
          </a:xfrm>
        </p:spPr>
        <p:txBody>
          <a:bodyPr vert="horz" lIns="0" tIns="45720" rIns="0" bIns="45720" rtlCol="0">
            <a:normAutofit/>
          </a:bodyPr>
          <a:lstStyle/>
          <a:p>
            <a:pPr marL="0" indent="0">
              <a:buNone/>
            </a:pPr>
            <a:r>
              <a:rPr lang="en-US" i="1" dirty="0">
                <a:solidFill>
                  <a:schemeClr val="tx1">
                    <a:lumMod val="75000"/>
                    <a:lumOff val="25000"/>
                  </a:schemeClr>
                </a:solidFill>
              </a:rPr>
              <a:t>Presiding</a:t>
            </a:r>
          </a:p>
          <a:p>
            <a:pPr marL="0" indent="0">
              <a:buNone/>
            </a:pPr>
            <a:r>
              <a:rPr kumimoji="0" lang="en-US" sz="2000" b="0" i="1" u="none" strike="noStrike" kern="0" cap="none" spc="0" normalizeH="0" baseline="0" noProof="0" dirty="0">
                <a:ln>
                  <a:noFill/>
                </a:ln>
                <a:solidFill>
                  <a:srgbClr val="005685">
                    <a:lumMod val="75000"/>
                    <a:lumOff val="25000"/>
                  </a:srgbClr>
                </a:solidFill>
                <a:effectLst/>
                <a:uLnTx/>
                <a:uFillTx/>
                <a:latin typeface="Calibri"/>
                <a:cs typeface="Calibri"/>
                <a:sym typeface="Calibri"/>
              </a:rPr>
              <a:t>ACCA Board of Directors Chair</a:t>
            </a:r>
          </a:p>
          <a:p>
            <a:pPr marL="0" indent="0">
              <a:buFont typeface="Calibri" panose="020F0502020204030204" pitchFamily="34" charset="0"/>
              <a:buNone/>
            </a:pPr>
            <a:r>
              <a:rPr lang="en-US" b="1" dirty="0">
                <a:solidFill>
                  <a:schemeClr val="tx1">
                    <a:lumMod val="75000"/>
                    <a:lumOff val="25000"/>
                  </a:schemeClr>
                </a:solidFill>
              </a:rPr>
              <a:t>Dr. Sonya McCoy-Wilson,</a:t>
            </a:r>
          </a:p>
          <a:p>
            <a:pPr marL="0" indent="0">
              <a:buFont typeface="Calibri" panose="020F0502020204030204" pitchFamily="34" charset="0"/>
              <a:buNone/>
            </a:pPr>
            <a:r>
              <a:rPr lang="en-US" b="1" dirty="0">
                <a:solidFill>
                  <a:schemeClr val="tx1">
                    <a:lumMod val="75000"/>
                    <a:lumOff val="25000"/>
                  </a:schemeClr>
                </a:solidFill>
              </a:rPr>
              <a:t>Associate Vice President of Learning  </a:t>
            </a:r>
          </a:p>
          <a:p>
            <a:pPr marL="0" indent="0">
              <a:buFont typeface="Calibri" panose="020F0502020204030204" pitchFamily="34" charset="0"/>
              <a:buNone/>
            </a:pPr>
            <a:r>
              <a:rPr lang="en-US" b="1" dirty="0">
                <a:solidFill>
                  <a:schemeClr val="tx1">
                    <a:lumMod val="75000"/>
                    <a:lumOff val="25000"/>
                  </a:schemeClr>
                </a:solidFill>
              </a:rPr>
              <a:t>Atlanta Technical College</a:t>
            </a:r>
          </a:p>
          <a:p>
            <a:pPr marL="0" indent="0">
              <a:buFont typeface="Calibri" panose="020F0502020204030204" pitchFamily="34" charset="0"/>
              <a:buNone/>
            </a:pPr>
            <a:endParaRPr lang="en-US" b="1" dirty="0">
              <a:solidFill>
                <a:schemeClr val="tx1">
                  <a:lumMod val="75000"/>
                  <a:lumOff val="25000"/>
                </a:schemeClr>
              </a:solidFill>
            </a:endParaRPr>
          </a:p>
          <a:p>
            <a:pPr marL="0" indent="0">
              <a:buFont typeface="Calibri" panose="020F0502020204030204" pitchFamily="34" charset="0"/>
              <a:buNone/>
            </a:pPr>
            <a:endParaRPr lang="en-US" b="1" dirty="0">
              <a:solidFill>
                <a:schemeClr val="tx1">
                  <a:lumMod val="75000"/>
                  <a:lumOff val="25000"/>
                </a:schemeClr>
              </a:solidFill>
            </a:endParaRPr>
          </a:p>
          <a:p>
            <a:pPr marL="0" indent="0">
              <a:buFont typeface="Calibri" panose="020F0502020204030204" pitchFamily="34" charset="0"/>
              <a:buNone/>
            </a:pPr>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75" name="Slide Number Placeholder 6">
            <a:extLst>
              <a:ext uri="{FF2B5EF4-FFF2-40B4-BE49-F238E27FC236}">
                <a16:creationId xmlns:a16="http://schemas.microsoft.com/office/drawing/2014/main" id="{05DA41C5-48B8-4A1A-B5A1-4DCB9A4CC853}"/>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defRPr/>
            </a:pPr>
            <a:fld id="{3D6C3DC6-EF6E-8948-BFE6-808D46D584D8}" type="slidenum">
              <a:rPr lang="en-US" b="1"/>
              <a:pPr defTabSz="914400">
                <a:spcAft>
                  <a:spcPts val="600"/>
                </a:spcAft>
                <a:defRPr/>
              </a:pPr>
              <a:t>3</a:t>
            </a:fld>
            <a:endParaRPr lang="en-US" b="1" dirty="0"/>
          </a:p>
        </p:txBody>
      </p:sp>
      <p:pic>
        <p:nvPicPr>
          <p:cNvPr id="5" name="Picture 4">
            <a:extLst>
              <a:ext uri="{FF2B5EF4-FFF2-40B4-BE49-F238E27FC236}">
                <a16:creationId xmlns:a16="http://schemas.microsoft.com/office/drawing/2014/main" id="{422AA204-1A42-2F7A-9033-BF14D3C7819B}"/>
              </a:ext>
            </a:extLst>
          </p:cNvPr>
          <p:cNvPicPr>
            <a:picLocks noChangeAspect="1"/>
          </p:cNvPicPr>
          <p:nvPr/>
        </p:nvPicPr>
        <p:blipFill>
          <a:blip r:embed="rId3"/>
          <a:stretch>
            <a:fillRect/>
          </a:stretch>
        </p:blipFill>
        <p:spPr>
          <a:xfrm>
            <a:off x="-762000" y="0"/>
            <a:ext cx="6858000" cy="6858000"/>
          </a:xfrm>
          <a:prstGeom prst="rect">
            <a:avLst/>
          </a:prstGeom>
        </p:spPr>
      </p:pic>
      <p:pic>
        <p:nvPicPr>
          <p:cNvPr id="6" name="Picture 5">
            <a:extLst>
              <a:ext uri="{FF2B5EF4-FFF2-40B4-BE49-F238E27FC236}">
                <a16:creationId xmlns:a16="http://schemas.microsoft.com/office/drawing/2014/main" id="{BC958C78-2523-0E23-DBDD-047FD064B9E4}"/>
              </a:ext>
            </a:extLst>
          </p:cNvPr>
          <p:cNvPicPr>
            <a:picLocks noChangeAspect="1"/>
          </p:cNvPicPr>
          <p:nvPr/>
        </p:nvPicPr>
        <p:blipFill>
          <a:blip r:embed="rId4"/>
          <a:stretch>
            <a:fillRect/>
          </a:stretch>
        </p:blipFill>
        <p:spPr>
          <a:xfrm>
            <a:off x="9069358" y="4187344"/>
            <a:ext cx="2143125" cy="2143125"/>
          </a:xfrm>
          <a:prstGeom prst="rect">
            <a:avLst/>
          </a:prstGeom>
        </p:spPr>
      </p:pic>
    </p:spTree>
    <p:extLst>
      <p:ext uri="{BB962C8B-B14F-4D97-AF65-F5344CB8AC3E}">
        <p14:creationId xmlns:p14="http://schemas.microsoft.com/office/powerpoint/2010/main" val="2969577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E7E8E-0DE9-66D7-2FED-92AA9961D491}"/>
              </a:ext>
            </a:extLst>
          </p:cNvPr>
          <p:cNvSpPr>
            <a:spLocks noGrp="1"/>
          </p:cNvSpPr>
          <p:nvPr>
            <p:ph type="title"/>
          </p:nvPr>
        </p:nvSpPr>
        <p:spPr/>
        <p:txBody>
          <a:bodyPr/>
          <a:lstStyle/>
          <a:p>
            <a:r>
              <a:rPr lang="en-US" dirty="0"/>
              <a:t>Application Update – By Pathway</a:t>
            </a:r>
          </a:p>
        </p:txBody>
      </p:sp>
      <p:sp>
        <p:nvSpPr>
          <p:cNvPr id="8" name="Rectangle 2">
            <a:extLst>
              <a:ext uri="{FF2B5EF4-FFF2-40B4-BE49-F238E27FC236}">
                <a16:creationId xmlns:a16="http://schemas.microsoft.com/office/drawing/2014/main" id="{5896D519-9F3D-05F9-BD6E-C4C5C6E7BB6D}"/>
              </a:ext>
            </a:extLst>
          </p:cNvPr>
          <p:cNvSpPr>
            <a:spLocks noChangeArrowheads="1"/>
          </p:cNvSpPr>
          <p:nvPr/>
        </p:nvSpPr>
        <p:spPr bwMode="auto">
          <a:xfrm flipV="1">
            <a:off x="-2774017" y="-585650"/>
            <a:ext cx="1774003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Segoe UI Web (West European)"/>
                <a:ea typeface="+mn-ea"/>
                <a:cs typeface="+mn-cs"/>
              </a:rPr>
            </a:br>
            <a:endParaRPr kumimoji="0" lang="en-US" altLang="en-US" sz="1800" b="0" i="0" u="none" strike="noStrike" kern="1200" cap="none" spc="0" normalizeH="0" baseline="0" noProof="0">
              <a:ln>
                <a:noFill/>
              </a:ln>
              <a:solidFill>
                <a:srgbClr val="000000"/>
              </a:solidFill>
              <a:effectLst/>
              <a:uLnTx/>
              <a:uFillTx/>
              <a:latin typeface="Segoe UI Web (West Europe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8" name="Content Placeholder 17">
            <a:extLst>
              <a:ext uri="{FF2B5EF4-FFF2-40B4-BE49-F238E27FC236}">
                <a16:creationId xmlns:a16="http://schemas.microsoft.com/office/drawing/2014/main" id="{F29E42E5-E7A2-7CEE-4512-B7BC5CEE2A68}"/>
              </a:ext>
            </a:extLst>
          </p:cNvPr>
          <p:cNvPicPr>
            <a:picLocks noGrp="1" noChangeAspect="1"/>
          </p:cNvPicPr>
          <p:nvPr>
            <p:ph idx="1"/>
          </p:nvPr>
        </p:nvPicPr>
        <p:blipFill>
          <a:blip r:embed="rId3"/>
          <a:stretch>
            <a:fillRect/>
          </a:stretch>
        </p:blipFill>
        <p:spPr>
          <a:xfrm>
            <a:off x="790026" y="1981200"/>
            <a:ext cx="10678074" cy="4065363"/>
          </a:xfrm>
        </p:spPr>
      </p:pic>
    </p:spTree>
    <p:extLst>
      <p:ext uri="{BB962C8B-B14F-4D97-AF65-F5344CB8AC3E}">
        <p14:creationId xmlns:p14="http://schemas.microsoft.com/office/powerpoint/2010/main" val="3585516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5FBB721-8AAF-856E-361B-C43CFD2BC76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b="1" kern="1200" dirty="0">
                <a:solidFill>
                  <a:schemeClr val="tx1"/>
                </a:solidFill>
                <a:latin typeface="+mj-lt"/>
                <a:ea typeface="+mj-ea"/>
                <a:cs typeface="+mj-cs"/>
              </a:rPr>
              <a:t>Application is open until March 7, 2025</a:t>
            </a:r>
          </a:p>
        </p:txBody>
      </p:sp>
      <p:sp>
        <p:nvSpPr>
          <p:cNvPr id="15" name="Rectangle 1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922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475872-0324-6C14-D25E-ADB60E13874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Atlanta Technical College pathways</a:t>
            </a:r>
          </a:p>
        </p:txBody>
      </p:sp>
      <p:graphicFrame>
        <p:nvGraphicFramePr>
          <p:cNvPr id="4" name="Content Placeholder 3">
            <a:extLst>
              <a:ext uri="{FF2B5EF4-FFF2-40B4-BE49-F238E27FC236}">
                <a16:creationId xmlns:a16="http://schemas.microsoft.com/office/drawing/2014/main" id="{CAD011C1-A0D5-959B-8584-5D10978756C7}"/>
              </a:ext>
            </a:extLst>
          </p:cNvPr>
          <p:cNvGraphicFramePr>
            <a:graphicFrameLocks noGrp="1"/>
          </p:cNvGraphicFramePr>
          <p:nvPr>
            <p:ph idx="1"/>
            <p:extLst>
              <p:ext uri="{D42A27DB-BD31-4B8C-83A1-F6EECF244321}">
                <p14:modId xmlns:p14="http://schemas.microsoft.com/office/powerpoint/2010/main" val="1328589329"/>
              </p:ext>
            </p:extLst>
          </p:nvPr>
        </p:nvGraphicFramePr>
        <p:xfrm>
          <a:off x="644056" y="2735981"/>
          <a:ext cx="10927833" cy="2946006"/>
        </p:xfrm>
        <a:graphic>
          <a:graphicData uri="http://schemas.openxmlformats.org/drawingml/2006/table">
            <a:tbl>
              <a:tblPr firstRow="1" bandRow="1"/>
              <a:tblGrid>
                <a:gridCol w="2072409">
                  <a:extLst>
                    <a:ext uri="{9D8B030D-6E8A-4147-A177-3AD203B41FA5}">
                      <a16:colId xmlns:a16="http://schemas.microsoft.com/office/drawing/2014/main" val="1038248883"/>
                    </a:ext>
                  </a:extLst>
                </a:gridCol>
                <a:gridCol w="1273906">
                  <a:extLst>
                    <a:ext uri="{9D8B030D-6E8A-4147-A177-3AD203B41FA5}">
                      <a16:colId xmlns:a16="http://schemas.microsoft.com/office/drawing/2014/main" val="1801359964"/>
                    </a:ext>
                  </a:extLst>
                </a:gridCol>
                <a:gridCol w="897364">
                  <a:extLst>
                    <a:ext uri="{9D8B030D-6E8A-4147-A177-3AD203B41FA5}">
                      <a16:colId xmlns:a16="http://schemas.microsoft.com/office/drawing/2014/main" val="3597809448"/>
                    </a:ext>
                  </a:extLst>
                </a:gridCol>
                <a:gridCol w="1098667">
                  <a:extLst>
                    <a:ext uri="{9D8B030D-6E8A-4147-A177-3AD203B41FA5}">
                      <a16:colId xmlns:a16="http://schemas.microsoft.com/office/drawing/2014/main" val="3065766162"/>
                    </a:ext>
                  </a:extLst>
                </a:gridCol>
                <a:gridCol w="998015">
                  <a:extLst>
                    <a:ext uri="{9D8B030D-6E8A-4147-A177-3AD203B41FA5}">
                      <a16:colId xmlns:a16="http://schemas.microsoft.com/office/drawing/2014/main" val="68746602"/>
                    </a:ext>
                  </a:extLst>
                </a:gridCol>
                <a:gridCol w="998015">
                  <a:extLst>
                    <a:ext uri="{9D8B030D-6E8A-4147-A177-3AD203B41FA5}">
                      <a16:colId xmlns:a16="http://schemas.microsoft.com/office/drawing/2014/main" val="212470897"/>
                    </a:ext>
                  </a:extLst>
                </a:gridCol>
                <a:gridCol w="897364">
                  <a:extLst>
                    <a:ext uri="{9D8B030D-6E8A-4147-A177-3AD203B41FA5}">
                      <a16:colId xmlns:a16="http://schemas.microsoft.com/office/drawing/2014/main" val="2441314917"/>
                    </a:ext>
                  </a:extLst>
                </a:gridCol>
                <a:gridCol w="897364">
                  <a:extLst>
                    <a:ext uri="{9D8B030D-6E8A-4147-A177-3AD203B41FA5}">
                      <a16:colId xmlns:a16="http://schemas.microsoft.com/office/drawing/2014/main" val="459190226"/>
                    </a:ext>
                  </a:extLst>
                </a:gridCol>
                <a:gridCol w="998015">
                  <a:extLst>
                    <a:ext uri="{9D8B030D-6E8A-4147-A177-3AD203B41FA5}">
                      <a16:colId xmlns:a16="http://schemas.microsoft.com/office/drawing/2014/main" val="2629794784"/>
                    </a:ext>
                  </a:extLst>
                </a:gridCol>
                <a:gridCol w="796714">
                  <a:extLst>
                    <a:ext uri="{9D8B030D-6E8A-4147-A177-3AD203B41FA5}">
                      <a16:colId xmlns:a16="http://schemas.microsoft.com/office/drawing/2014/main" val="3487859723"/>
                    </a:ext>
                  </a:extLst>
                </a:gridCol>
              </a:tblGrid>
              <a:tr h="287730">
                <a:tc gridSpan="10">
                  <a:txBody>
                    <a:bodyPr/>
                    <a:lstStyle/>
                    <a:p>
                      <a:pPr marL="0" marR="0" algn="ctr"/>
                      <a:r>
                        <a:rPr lang="en-US" sz="1500" b="1">
                          <a:solidFill>
                            <a:srgbClr val="000000"/>
                          </a:solidFill>
                          <a:effectLst/>
                          <a:latin typeface="inherit"/>
                        </a:rPr>
                        <a:t>Prospective Applicants for Courses on the campus of Atlanta Technical College</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4153041"/>
                  </a:ext>
                </a:extLst>
              </a:tr>
              <a:tr h="287730">
                <a:tc>
                  <a:txBody>
                    <a:bodyPr/>
                    <a:lstStyle/>
                    <a:p>
                      <a:pPr marL="0" marR="0" algn="ctr"/>
                      <a:r>
                        <a:rPr lang="en-US" sz="1500">
                          <a:solidFill>
                            <a:srgbClr val="000000"/>
                          </a:solidFill>
                          <a:effectLst/>
                          <a:latin typeface="inherit"/>
                        </a:rPr>
                        <a:t>Pathway</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10/25/2024</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11/11/24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11/18/2024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12/2/2024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12/9/2024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1/8/2025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2/3/2025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2/10/2025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r>
                        <a:rPr lang="en-US" sz="1500">
                          <a:solidFill>
                            <a:srgbClr val="000000"/>
                          </a:solidFill>
                          <a:effectLst/>
                          <a:latin typeface="inherit"/>
                        </a:rPr>
                        <a:t>2/17/25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583410412"/>
                  </a:ext>
                </a:extLst>
              </a:tr>
              <a:tr h="330674">
                <a:tc>
                  <a:txBody>
                    <a:bodyPr/>
                    <a:lstStyle/>
                    <a:p>
                      <a:pPr marL="0" marR="0" algn="ctr"/>
                      <a:r>
                        <a:rPr lang="en-US" sz="1500">
                          <a:solidFill>
                            <a:srgbClr val="000000"/>
                          </a:solidFill>
                          <a:effectLst/>
                          <a:latin typeface="inherit"/>
                        </a:rPr>
                        <a:t>Aviation Maintenance</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20</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29</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32</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709998"/>
                  </a:ext>
                </a:extLst>
              </a:tr>
              <a:tr h="523925">
                <a:tc>
                  <a:txBody>
                    <a:bodyPr/>
                    <a:lstStyle/>
                    <a:p>
                      <a:pPr marL="0" marR="0" algn="ctr"/>
                      <a:r>
                        <a:rPr lang="en-US" sz="1500">
                          <a:solidFill>
                            <a:srgbClr val="000000"/>
                          </a:solidFill>
                          <a:effectLst/>
                          <a:latin typeface="inherit"/>
                        </a:rPr>
                        <a:t>Diesel Electronic Systems</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0</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2</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2</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193274"/>
                  </a:ext>
                </a:extLst>
              </a:tr>
              <a:tr h="523925">
                <a:tc>
                  <a:txBody>
                    <a:bodyPr/>
                    <a:lstStyle/>
                    <a:p>
                      <a:pPr marL="0" marR="0" algn="ctr"/>
                      <a:r>
                        <a:rPr lang="en-US" sz="1500">
                          <a:solidFill>
                            <a:srgbClr val="000000"/>
                          </a:solidFill>
                          <a:effectLst/>
                          <a:latin typeface="inherit"/>
                        </a:rPr>
                        <a:t>Emergency Medical Responder</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7</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16</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16</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16</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17</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22</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30</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6562666"/>
                  </a:ext>
                </a:extLst>
              </a:tr>
              <a:tr h="330674">
                <a:tc>
                  <a:txBody>
                    <a:bodyPr/>
                    <a:lstStyle/>
                    <a:p>
                      <a:pPr marL="0" marR="0" algn="ctr"/>
                      <a:r>
                        <a:rPr lang="en-US" sz="1500">
                          <a:solidFill>
                            <a:srgbClr val="000000"/>
                          </a:solidFill>
                          <a:effectLst/>
                          <a:latin typeface="inherit"/>
                        </a:rPr>
                        <a:t>Natural Gas Technician</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0</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5</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4159377"/>
                  </a:ext>
                </a:extLst>
              </a:tr>
              <a:tr h="330674">
                <a:tc>
                  <a:txBody>
                    <a:bodyPr/>
                    <a:lstStyle/>
                    <a:p>
                      <a:pPr marL="0" marR="0" algn="ctr"/>
                      <a:r>
                        <a:rPr lang="en-US" sz="1500">
                          <a:solidFill>
                            <a:srgbClr val="000000"/>
                          </a:solidFill>
                          <a:effectLst/>
                          <a:latin typeface="inherit"/>
                        </a:rPr>
                        <a:t>Welding</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3</a:t>
                      </a:r>
                      <a:endParaRPr lang="en-US" sz="1400">
                        <a:effectLst/>
                        <a:latin typeface="Calibri" panose="020F0502020204030204" pitchFamily="34" charset="0"/>
                      </a:endParaRPr>
                    </a:p>
                  </a:txBody>
                  <a:tcPr marL="87619" marR="87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6</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6</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6</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13</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r>
                        <a:rPr lang="en-US" sz="1800">
                          <a:solidFill>
                            <a:srgbClr val="000000"/>
                          </a:solidFill>
                          <a:effectLst/>
                          <a:latin typeface="inherit"/>
                        </a:rPr>
                        <a:t>16</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5169194"/>
                  </a:ext>
                </a:extLst>
              </a:tr>
              <a:tr h="330674">
                <a:tc>
                  <a:txBody>
                    <a:bodyPr/>
                    <a:lstStyle/>
                    <a:p>
                      <a:pPr marL="0" marR="0" algn="ctr"/>
                      <a:r>
                        <a:rPr lang="en-US" sz="1500" b="1">
                          <a:solidFill>
                            <a:srgbClr val="000000"/>
                          </a:solidFill>
                          <a:effectLst/>
                          <a:latin typeface="inherit"/>
                        </a:rPr>
                        <a:t>Weekly Total</a:t>
                      </a:r>
                      <a:endParaRPr lang="en-US" sz="1400">
                        <a:effectLst/>
                        <a:latin typeface="Calibri" panose="020F0502020204030204" pitchFamily="34" charset="0"/>
                      </a:endParaRPr>
                    </a:p>
                  </a:txBody>
                  <a:tcPr marL="87619" marR="876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11</a:t>
                      </a:r>
                      <a:endParaRPr lang="en-US" sz="1400">
                        <a:effectLst/>
                        <a:latin typeface="Calibri" panose="020F0502020204030204" pitchFamily="34" charset="0"/>
                      </a:endParaRPr>
                    </a:p>
                  </a:txBody>
                  <a:tcPr marL="87619" marR="8761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24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24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41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41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41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54</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71</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tc>
                  <a:txBody>
                    <a:bodyPr/>
                    <a:lstStyle/>
                    <a:p>
                      <a:pPr marL="0" marR="0" algn="ctr"/>
                      <a:r>
                        <a:rPr lang="en-US" sz="1800" b="1">
                          <a:solidFill>
                            <a:srgbClr val="000000"/>
                          </a:solidFill>
                          <a:effectLst/>
                          <a:latin typeface="inherit"/>
                        </a:rPr>
                        <a:t>88</a:t>
                      </a:r>
                      <a:endParaRPr lang="en-US" sz="1400">
                        <a:effectLst/>
                        <a:latin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B7B7"/>
                    </a:solidFill>
                  </a:tcPr>
                </a:tc>
                <a:extLst>
                  <a:ext uri="{0D108BD9-81ED-4DB2-BD59-A6C34878D82A}">
                    <a16:rowId xmlns:a16="http://schemas.microsoft.com/office/drawing/2014/main" val="598399170"/>
                  </a:ext>
                </a:extLst>
              </a:tr>
            </a:tbl>
          </a:graphicData>
        </a:graphic>
      </p:graphicFrame>
    </p:spTree>
    <p:extLst>
      <p:ext uri="{BB962C8B-B14F-4D97-AF65-F5344CB8AC3E}">
        <p14:creationId xmlns:p14="http://schemas.microsoft.com/office/powerpoint/2010/main" val="1775884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DCC132-AFF7-5B94-4E44-F5E302AC3189}"/>
              </a:ext>
            </a:extLst>
          </p:cNvPr>
          <p:cNvPicPr>
            <a:picLocks noChangeAspect="1"/>
          </p:cNvPicPr>
          <p:nvPr/>
        </p:nvPicPr>
        <p:blipFill>
          <a:blip r:embed="rId3"/>
          <a:stretch>
            <a:fillRect/>
          </a:stretch>
        </p:blipFill>
        <p:spPr>
          <a:xfrm>
            <a:off x="8053340" y="1445671"/>
            <a:ext cx="3417990" cy="1983329"/>
          </a:xfrm>
          <a:prstGeom prst="rect">
            <a:avLst/>
          </a:prstGeom>
        </p:spPr>
      </p:pic>
      <p:sp>
        <p:nvSpPr>
          <p:cNvPr id="3" name="Subtitle 2">
            <a:extLst>
              <a:ext uri="{FF2B5EF4-FFF2-40B4-BE49-F238E27FC236}">
                <a16:creationId xmlns:a16="http://schemas.microsoft.com/office/drawing/2014/main" id="{D7AD40AC-6B2C-4FC8-9AA7-AAD414631C73}"/>
              </a:ext>
            </a:extLst>
          </p:cNvPr>
          <p:cNvSpPr>
            <a:spLocks noGrp="1"/>
          </p:cNvSpPr>
          <p:nvPr>
            <p:ph type="subTitle" idx="1"/>
          </p:nvPr>
        </p:nvSpPr>
        <p:spPr>
          <a:xfrm>
            <a:off x="8180214" y="4455621"/>
            <a:ext cx="4011786" cy="1238616"/>
          </a:xfrm>
        </p:spPr>
        <p:txBody>
          <a:bodyPr>
            <a:normAutofit/>
          </a:bodyPr>
          <a:lstStyle/>
          <a:p>
            <a:r>
              <a:rPr lang="en-US" sz="1400" dirty="0">
                <a:solidFill>
                  <a:schemeClr val="tx1">
                    <a:lumMod val="85000"/>
                    <a:lumOff val="15000"/>
                  </a:schemeClr>
                </a:solidFill>
              </a:rPr>
              <a:t>Date:  March 13, 2025</a:t>
            </a:r>
          </a:p>
          <a:p>
            <a:r>
              <a:rPr lang="en-US" sz="1400" dirty="0">
                <a:solidFill>
                  <a:schemeClr val="tx1">
                    <a:lumMod val="85000"/>
                    <a:lumOff val="15000"/>
                  </a:schemeClr>
                </a:solidFill>
              </a:rPr>
              <a:t>Time:  8 a.m.</a:t>
            </a:r>
          </a:p>
          <a:p>
            <a:r>
              <a:rPr lang="en-US" sz="1400" dirty="0">
                <a:solidFill>
                  <a:schemeClr val="tx1">
                    <a:lumMod val="85000"/>
                    <a:lumOff val="15000"/>
                  </a:schemeClr>
                </a:solidFill>
              </a:rPr>
              <a:t>Location:  1090 Windsor Street </a:t>
            </a:r>
            <a:r>
              <a:rPr lang="en-US" sz="1400" dirty="0" err="1">
                <a:solidFill>
                  <a:schemeClr val="tx1">
                    <a:lumMod val="85000"/>
                    <a:lumOff val="15000"/>
                  </a:schemeClr>
                </a:solidFill>
              </a:rPr>
              <a:t>Sw</a:t>
            </a:r>
            <a:r>
              <a:rPr lang="en-US" sz="1400" dirty="0">
                <a:solidFill>
                  <a:schemeClr val="tx1">
                    <a:lumMod val="85000"/>
                    <a:lumOff val="15000"/>
                  </a:schemeClr>
                </a:solidFill>
              </a:rPr>
              <a:t> </a:t>
            </a:r>
          </a:p>
        </p:txBody>
      </p:sp>
      <p:pic>
        <p:nvPicPr>
          <p:cNvPr id="4" name="Picture 3">
            <a:extLst>
              <a:ext uri="{FF2B5EF4-FFF2-40B4-BE49-F238E27FC236}">
                <a16:creationId xmlns:a16="http://schemas.microsoft.com/office/drawing/2014/main" id="{684F98C6-A6F9-BC6B-2FC4-B96B66240783}"/>
              </a:ext>
            </a:extLst>
          </p:cNvPr>
          <p:cNvPicPr>
            <a:picLocks noChangeAspect="1"/>
          </p:cNvPicPr>
          <p:nvPr/>
        </p:nvPicPr>
        <p:blipFill>
          <a:blip r:embed="rId4"/>
          <a:stretch>
            <a:fillRect/>
          </a:stretch>
        </p:blipFill>
        <p:spPr>
          <a:xfrm>
            <a:off x="720670" y="640081"/>
            <a:ext cx="6738874" cy="5054156"/>
          </a:xfrm>
          <a:prstGeom prst="rect">
            <a:avLst/>
          </a:prstGeom>
        </p:spPr>
      </p:pic>
      <p:cxnSp>
        <p:nvCxnSpPr>
          <p:cNvPr id="11" name="Straight Connector 10">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0654DC4-3D10-A922-6F96-0BDD696B4C7B}"/>
              </a:ext>
            </a:extLst>
          </p:cNvPr>
          <p:cNvSpPr txBox="1"/>
          <p:nvPr/>
        </p:nvSpPr>
        <p:spPr>
          <a:xfrm>
            <a:off x="8141110" y="3940826"/>
            <a:ext cx="33302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rgbClr val="005685"/>
                </a:solidFill>
                <a:latin typeface="Calibri" panose="020F0502020204030204"/>
                <a:ea typeface="+mn-ea"/>
                <a:cs typeface="+mn-cs"/>
              </a:rPr>
              <a:t>GCCAN Certification Visit</a:t>
            </a:r>
            <a:endParaRPr kumimoji="0" lang="en-US" sz="1800" b="0" i="0" u="none" strike="noStrike" kern="1200" cap="none" spc="0" normalizeH="0" baseline="0" noProof="0" dirty="0">
              <a:ln>
                <a:noFill/>
              </a:ln>
              <a:solidFill>
                <a:srgbClr val="00568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989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EF74C6F-50D2-0292-AFDF-98B921375352}"/>
              </a:ext>
            </a:extLst>
          </p:cNvPr>
          <p:cNvGraphicFramePr>
            <a:graphicFrameLocks noGrp="1" noChangeAspect="1"/>
          </p:cNvGraphicFramePr>
          <p:nvPr>
            <p:ph idx="1"/>
            <p:extLst>
              <p:ext uri="{D42A27DB-BD31-4B8C-83A1-F6EECF244321}">
                <p14:modId xmlns:p14="http://schemas.microsoft.com/office/powerpoint/2010/main" val="69316235"/>
              </p:ext>
            </p:extLst>
          </p:nvPr>
        </p:nvGraphicFramePr>
        <p:xfrm>
          <a:off x="3627438" y="-688975"/>
          <a:ext cx="5607050" cy="7508875"/>
        </p:xfrm>
        <a:graphic>
          <a:graphicData uri="http://schemas.openxmlformats.org/presentationml/2006/ole">
            <mc:AlternateContent xmlns:mc="http://schemas.openxmlformats.org/markup-compatibility/2006">
              <mc:Choice xmlns:v="urn:schemas-microsoft-com:vml" Requires="v">
                <p:oleObj name="Document" r:id="rId3" imgW="7012329" imgH="9359857" progId="Word.Document.12">
                  <p:embed/>
                </p:oleObj>
              </mc:Choice>
              <mc:Fallback>
                <p:oleObj name="Document" r:id="rId3" imgW="7012329" imgH="9359857" progId="Word.Document.12">
                  <p:embed/>
                  <p:pic>
                    <p:nvPicPr>
                      <p:cNvPr id="0" name=""/>
                      <p:cNvPicPr/>
                      <p:nvPr/>
                    </p:nvPicPr>
                    <p:blipFill>
                      <a:blip r:embed="rId4"/>
                      <a:stretch>
                        <a:fillRect/>
                      </a:stretch>
                    </p:blipFill>
                    <p:spPr>
                      <a:xfrm>
                        <a:off x="3627438" y="-688975"/>
                        <a:ext cx="5607050" cy="7508875"/>
                      </a:xfrm>
                      <a:prstGeom prst="rect">
                        <a:avLst/>
                      </a:prstGeom>
                    </p:spPr>
                  </p:pic>
                </p:oleObj>
              </mc:Fallback>
            </mc:AlternateContent>
          </a:graphicData>
        </a:graphic>
      </p:graphicFrame>
    </p:spTree>
    <p:extLst>
      <p:ext uri="{BB962C8B-B14F-4D97-AF65-F5344CB8AC3E}">
        <p14:creationId xmlns:p14="http://schemas.microsoft.com/office/powerpoint/2010/main" val="617403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5B4D-C9DF-97F6-3294-28EB200065AE}"/>
              </a:ext>
            </a:extLst>
          </p:cNvPr>
          <p:cNvSpPr>
            <a:spLocks noGrp="1"/>
          </p:cNvSpPr>
          <p:nvPr>
            <p:ph type="title"/>
          </p:nvPr>
        </p:nvSpPr>
        <p:spPr/>
        <p:txBody>
          <a:bodyPr/>
          <a:lstStyle/>
          <a:p>
            <a:r>
              <a:rPr lang="en-US" dirty="0"/>
              <a:t>In-Person Interviews</a:t>
            </a:r>
            <a:br>
              <a:rPr lang="en-US" dirty="0"/>
            </a:br>
            <a:r>
              <a:rPr lang="en-US" dirty="0"/>
              <a:t>March 13 @ 8 a.m.</a:t>
            </a:r>
          </a:p>
        </p:txBody>
      </p:sp>
      <p:sp>
        <p:nvSpPr>
          <p:cNvPr id="3" name="Content Placeholder 2">
            <a:extLst>
              <a:ext uri="{FF2B5EF4-FFF2-40B4-BE49-F238E27FC236}">
                <a16:creationId xmlns:a16="http://schemas.microsoft.com/office/drawing/2014/main" id="{1561ABB1-BD11-00E4-AE66-EF271DE6F7DC}"/>
              </a:ext>
            </a:extLst>
          </p:cNvPr>
          <p:cNvSpPr>
            <a:spLocks noGrp="1"/>
          </p:cNvSpPr>
          <p:nvPr>
            <p:ph idx="1"/>
          </p:nvPr>
        </p:nvSpPr>
        <p:spPr>
          <a:xfrm>
            <a:off x="554182" y="1825625"/>
            <a:ext cx="11069782" cy="4351338"/>
          </a:xfrm>
        </p:spPr>
        <p:txBody>
          <a:bodyPr>
            <a:normAutofit lnSpcReduction="10000"/>
          </a:bodyPr>
          <a:lstStyle/>
          <a:p>
            <a:r>
              <a:rPr lang="en-US" dirty="0"/>
              <a:t>Please arrive by 7:45 a.m. at the latest and gather in the Multi-Purpose Room</a:t>
            </a:r>
          </a:p>
          <a:p>
            <a:r>
              <a:rPr lang="en-US" dirty="0"/>
              <a:t>Park in the staff parking lot located behind the building</a:t>
            </a:r>
          </a:p>
          <a:p>
            <a:r>
              <a:rPr lang="en-US" dirty="0"/>
              <a:t>The meeting will commence promptly at 8:00 a.m., as we need to record and live stream the start.</a:t>
            </a:r>
          </a:p>
          <a:p>
            <a:r>
              <a:rPr lang="en-US" dirty="0"/>
              <a:t>Interviews will begin at 8:15 a.m. (Note: These will not be recorded)</a:t>
            </a:r>
          </a:p>
          <a:p>
            <a:r>
              <a:rPr lang="en-US" dirty="0"/>
              <a:t>You are free to leave after the interviews conclude</a:t>
            </a:r>
          </a:p>
          <a:p>
            <a:r>
              <a:rPr lang="en-US" dirty="0"/>
              <a:t>You are welcome to return at 2:00 p.m. for the final report (attendance is not mandatory)</a:t>
            </a:r>
          </a:p>
          <a:p>
            <a:r>
              <a:rPr lang="en-US" dirty="0"/>
              <a:t>Board members will receive a complete report following the visit.</a:t>
            </a:r>
          </a:p>
        </p:txBody>
      </p:sp>
      <p:pic>
        <p:nvPicPr>
          <p:cNvPr id="4" name="Picture 3">
            <a:extLst>
              <a:ext uri="{FF2B5EF4-FFF2-40B4-BE49-F238E27FC236}">
                <a16:creationId xmlns:a16="http://schemas.microsoft.com/office/drawing/2014/main" id="{279BA08D-0F02-F770-C8B5-06BFF0A02F11}"/>
              </a:ext>
            </a:extLst>
          </p:cNvPr>
          <p:cNvPicPr>
            <a:picLocks noChangeAspect="1"/>
          </p:cNvPicPr>
          <p:nvPr/>
        </p:nvPicPr>
        <p:blipFill>
          <a:blip r:embed="rId3"/>
          <a:stretch>
            <a:fillRect/>
          </a:stretch>
        </p:blipFill>
        <p:spPr>
          <a:xfrm>
            <a:off x="9049467" y="87313"/>
            <a:ext cx="1593353" cy="1603375"/>
          </a:xfrm>
          <a:prstGeom prst="rect">
            <a:avLst/>
          </a:prstGeom>
        </p:spPr>
      </p:pic>
    </p:spTree>
    <p:extLst>
      <p:ext uri="{BB962C8B-B14F-4D97-AF65-F5344CB8AC3E}">
        <p14:creationId xmlns:p14="http://schemas.microsoft.com/office/powerpoint/2010/main" val="1644727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1F00446B-22E5-BAD9-32A4-5273C418A30F}"/>
              </a:ext>
            </a:extLst>
          </p:cNvPr>
          <p:cNvSpPr>
            <a:spLocks noGrp="1"/>
          </p:cNvSpPr>
          <p:nvPr>
            <p:ph type="title"/>
          </p:nvPr>
        </p:nvSpPr>
        <p:spPr>
          <a:xfrm>
            <a:off x="635000" y="640823"/>
            <a:ext cx="3418659" cy="5583148"/>
          </a:xfrm>
        </p:spPr>
        <p:txBody>
          <a:bodyPr anchor="ctr">
            <a:normAutofit/>
          </a:bodyPr>
          <a:lstStyle/>
          <a:p>
            <a:r>
              <a:rPr lang="en-US" sz="5400"/>
              <a:t>Interview Questions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aphicFrame>
        <p:nvGraphicFramePr>
          <p:cNvPr id="5" name="Content Placeholder 2">
            <a:extLst>
              <a:ext uri="{FF2B5EF4-FFF2-40B4-BE49-F238E27FC236}">
                <a16:creationId xmlns:a16="http://schemas.microsoft.com/office/drawing/2014/main" id="{17434805-6C73-CF63-7206-88D92155C99D}"/>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0368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Rectangle 20">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3" name="Rectangle 22">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5" name="Picture 24">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sp>
        <p:nvSpPr>
          <p:cNvPr id="27" name="Rectangle 26">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9" name="Rectangle 28">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4" name="Picture 13">
            <a:extLst>
              <a:ext uri="{FF2B5EF4-FFF2-40B4-BE49-F238E27FC236}">
                <a16:creationId xmlns:a16="http://schemas.microsoft.com/office/drawing/2014/main" id="{BF92E1C2-76B9-4931-B84E-49E26366974F}"/>
              </a:ext>
            </a:extLst>
          </p:cNvPr>
          <p:cNvPicPr>
            <a:picLocks noChangeAspect="1"/>
          </p:cNvPicPr>
          <p:nvPr/>
        </p:nvPicPr>
        <p:blipFill>
          <a:blip r:embed="rId4">
            <a:alphaModFix amt="60000"/>
          </a:blip>
          <a:srcRect l="7489" r="1" b="1"/>
          <a:stretch/>
        </p:blipFill>
        <p:spPr>
          <a:xfrm>
            <a:off x="6094532" y="10"/>
            <a:ext cx="6093578" cy="3431119"/>
          </a:xfrm>
          <a:prstGeom prst="rect">
            <a:avLst/>
          </a:prstGeom>
        </p:spPr>
      </p:pic>
      <p:pic>
        <p:nvPicPr>
          <p:cNvPr id="7" name="Picture 6">
            <a:extLst>
              <a:ext uri="{FF2B5EF4-FFF2-40B4-BE49-F238E27FC236}">
                <a16:creationId xmlns:a16="http://schemas.microsoft.com/office/drawing/2014/main" id="{DFB10E56-4A89-525F-A17A-83D7CE3AF8FC}"/>
              </a:ext>
            </a:extLst>
          </p:cNvPr>
          <p:cNvPicPr>
            <a:picLocks noChangeAspect="1"/>
          </p:cNvPicPr>
          <p:nvPr/>
        </p:nvPicPr>
        <p:blipFill>
          <a:blip r:embed="rId5">
            <a:alphaModFix amt="60000"/>
          </a:blip>
          <a:srcRect t="8054" r="-2" b="7329"/>
          <a:stretch/>
        </p:blipFill>
        <p:spPr>
          <a:xfrm>
            <a:off x="4763" y="10"/>
            <a:ext cx="6093578" cy="3431119"/>
          </a:xfrm>
          <a:prstGeom prst="rect">
            <a:avLst/>
          </a:prstGeom>
        </p:spPr>
      </p:pic>
      <p:sp>
        <p:nvSpPr>
          <p:cNvPr id="2" name="Title 1">
            <a:extLst>
              <a:ext uri="{FF2B5EF4-FFF2-40B4-BE49-F238E27FC236}">
                <a16:creationId xmlns:a16="http://schemas.microsoft.com/office/drawing/2014/main" id="{B148D975-3E19-2009-1309-6EA987170287}"/>
              </a:ext>
            </a:extLst>
          </p:cNvPr>
          <p:cNvSpPr>
            <a:spLocks noGrp="1"/>
          </p:cNvSpPr>
          <p:nvPr>
            <p:ph type="title"/>
          </p:nvPr>
        </p:nvSpPr>
        <p:spPr>
          <a:xfrm>
            <a:off x="1191965" y="552807"/>
            <a:ext cx="9801854" cy="2790331"/>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Thank you, ACCA Board of Directors!</a:t>
            </a:r>
          </a:p>
        </p:txBody>
      </p:sp>
      <p:pic>
        <p:nvPicPr>
          <p:cNvPr id="10" name="Content Placeholder 9">
            <a:extLst>
              <a:ext uri="{FF2B5EF4-FFF2-40B4-BE49-F238E27FC236}">
                <a16:creationId xmlns:a16="http://schemas.microsoft.com/office/drawing/2014/main" id="{412BC14E-6088-11C4-D6DB-C63077F2C958}"/>
              </a:ext>
            </a:extLst>
          </p:cNvPr>
          <p:cNvPicPr>
            <a:picLocks noGrp="1" noChangeAspect="1"/>
          </p:cNvPicPr>
          <p:nvPr>
            <p:ph sz="half" idx="2"/>
          </p:nvPr>
        </p:nvPicPr>
        <p:blipFill>
          <a:blip r:embed="rId6">
            <a:alphaModFix amt="60000"/>
          </a:blip>
          <a:srcRect t="4975" b="19949"/>
          <a:stretch/>
        </p:blipFill>
        <p:spPr>
          <a:xfrm>
            <a:off x="6097280" y="3426870"/>
            <a:ext cx="6093578" cy="3431129"/>
          </a:xfrm>
          <a:prstGeom prst="rect">
            <a:avLst/>
          </a:prstGeom>
        </p:spPr>
      </p:pic>
      <p:pic>
        <p:nvPicPr>
          <p:cNvPr id="13" name="Content Placeholder 12">
            <a:extLst>
              <a:ext uri="{FF2B5EF4-FFF2-40B4-BE49-F238E27FC236}">
                <a16:creationId xmlns:a16="http://schemas.microsoft.com/office/drawing/2014/main" id="{F62B76FD-9C25-A84C-2E46-F775078F48D9}"/>
              </a:ext>
            </a:extLst>
          </p:cNvPr>
          <p:cNvPicPr>
            <a:picLocks noGrp="1" noChangeAspect="1"/>
          </p:cNvPicPr>
          <p:nvPr>
            <p:ph sz="quarter" idx="4"/>
          </p:nvPr>
        </p:nvPicPr>
        <p:blipFill>
          <a:blip r:embed="rId7">
            <a:alphaModFix amt="60000"/>
          </a:blip>
          <a:srcRect t="7871" b="17053"/>
          <a:stretch/>
        </p:blipFill>
        <p:spPr>
          <a:xfrm>
            <a:off x="7511" y="3426870"/>
            <a:ext cx="6093578" cy="3431129"/>
          </a:xfrm>
          <a:prstGeom prst="rect">
            <a:avLst/>
          </a:prstGeom>
        </p:spPr>
      </p:pic>
      <p:sp>
        <p:nvSpPr>
          <p:cNvPr id="3" name="Text Placeholder 2">
            <a:extLst>
              <a:ext uri="{FF2B5EF4-FFF2-40B4-BE49-F238E27FC236}">
                <a16:creationId xmlns:a16="http://schemas.microsoft.com/office/drawing/2014/main" id="{D996499F-42F4-5B7A-FD94-0FBD4EA9AA20}"/>
              </a:ext>
            </a:extLst>
          </p:cNvPr>
          <p:cNvSpPr>
            <a:spLocks noGrp="1"/>
          </p:cNvSpPr>
          <p:nvPr>
            <p:ph type="body" idx="1"/>
          </p:nvPr>
        </p:nvSpPr>
        <p:spPr>
          <a:xfrm>
            <a:off x="1191966" y="3510476"/>
            <a:ext cx="9801854" cy="2614231"/>
          </a:xfrm>
        </p:spPr>
        <p:txBody>
          <a:bodyPr vert="horz" lIns="91440" tIns="45720" rIns="91440" bIns="45720" rtlCol="0" anchor="t">
            <a:normAutofit/>
          </a:bodyPr>
          <a:lstStyle/>
          <a:p>
            <a:pPr indent="-228600" algn="ctr">
              <a:buFont typeface="Arial" panose="020B0604020202020204" pitchFamily="34" charset="0"/>
              <a:buChar char="•"/>
            </a:pPr>
            <a:endParaRPr lang="en-US" sz="1800">
              <a:solidFill>
                <a:srgbClr val="FFFFFF"/>
              </a:solidFill>
            </a:endParaRPr>
          </a:p>
        </p:txBody>
      </p:sp>
    </p:spTree>
    <p:extLst>
      <p:ext uri="{BB962C8B-B14F-4D97-AF65-F5344CB8AC3E}">
        <p14:creationId xmlns:p14="http://schemas.microsoft.com/office/powerpoint/2010/main" val="387054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520075-B05B-54AC-EF1C-3CB5C7C4DA5F}"/>
              </a:ext>
            </a:extLst>
          </p:cNvPr>
          <p:cNvPicPr>
            <a:picLocks noChangeAspect="1"/>
          </p:cNvPicPr>
          <p:nvPr/>
        </p:nvPicPr>
        <p:blipFill>
          <a:blip r:embed="rId3"/>
          <a:stretch>
            <a:fillRect/>
          </a:stretch>
        </p:blipFill>
        <p:spPr>
          <a:xfrm>
            <a:off x="4131563" y="428551"/>
            <a:ext cx="4081274" cy="1188720"/>
          </a:xfrm>
          <a:prstGeom prst="rect">
            <a:avLst/>
          </a:prstGeom>
        </p:spPr>
      </p:pic>
      <p:sp>
        <p:nvSpPr>
          <p:cNvPr id="2" name="Title 1">
            <a:extLst>
              <a:ext uri="{FF2B5EF4-FFF2-40B4-BE49-F238E27FC236}">
                <a16:creationId xmlns:a16="http://schemas.microsoft.com/office/drawing/2014/main" id="{05921099-A175-F445-AAB2-F185465F6BF1}"/>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130C89AE-8634-7F28-A04A-C4DF55419BF5}"/>
              </a:ext>
            </a:extLst>
          </p:cNvPr>
          <p:cNvSpPr>
            <a:spLocks noGrp="1"/>
          </p:cNvSpPr>
          <p:nvPr>
            <p:ph type="body" idx="1"/>
          </p:nvPr>
        </p:nvSpPr>
        <p:spPr/>
        <p:txBody>
          <a:bodyPr/>
          <a:lstStyle/>
          <a:p>
            <a:pPr algn="ctr"/>
            <a:r>
              <a:rPr lang="en-US" dirty="0"/>
              <a:t>Industry Mentor Day</a:t>
            </a:r>
          </a:p>
        </p:txBody>
      </p:sp>
      <p:pic>
        <p:nvPicPr>
          <p:cNvPr id="9" name="Content Placeholder 8">
            <a:extLst>
              <a:ext uri="{FF2B5EF4-FFF2-40B4-BE49-F238E27FC236}">
                <a16:creationId xmlns:a16="http://schemas.microsoft.com/office/drawing/2014/main" id="{5C772B01-A2B9-C549-8DF4-6FA8F16D2B67}"/>
              </a:ext>
            </a:extLst>
          </p:cNvPr>
          <p:cNvPicPr>
            <a:picLocks noGrp="1" noChangeAspect="1"/>
          </p:cNvPicPr>
          <p:nvPr>
            <p:ph sz="half" idx="2"/>
          </p:nvPr>
        </p:nvPicPr>
        <p:blipFill>
          <a:blip r:embed="rId4"/>
          <a:stretch>
            <a:fillRect/>
          </a:stretch>
        </p:blipFill>
        <p:spPr>
          <a:xfrm>
            <a:off x="839788" y="2520906"/>
            <a:ext cx="5157787" cy="3652926"/>
          </a:xfrm>
          <a:prstGeom prst="rect">
            <a:avLst/>
          </a:prstGeom>
        </p:spPr>
      </p:pic>
      <p:sp>
        <p:nvSpPr>
          <p:cNvPr id="5" name="Text Placeholder 4">
            <a:extLst>
              <a:ext uri="{FF2B5EF4-FFF2-40B4-BE49-F238E27FC236}">
                <a16:creationId xmlns:a16="http://schemas.microsoft.com/office/drawing/2014/main" id="{3249B173-B50E-6081-267A-8505111ABC51}"/>
              </a:ext>
            </a:extLst>
          </p:cNvPr>
          <p:cNvSpPr>
            <a:spLocks noGrp="1"/>
          </p:cNvSpPr>
          <p:nvPr>
            <p:ph type="body" sz="quarter" idx="3"/>
          </p:nvPr>
        </p:nvSpPr>
        <p:spPr/>
        <p:txBody>
          <a:bodyPr/>
          <a:lstStyle/>
          <a:p>
            <a:pPr algn="ctr"/>
            <a:r>
              <a:rPr lang="en-US" dirty="0"/>
              <a:t>Hiring Students</a:t>
            </a:r>
          </a:p>
        </p:txBody>
      </p:sp>
      <p:pic>
        <p:nvPicPr>
          <p:cNvPr id="10" name="Content Placeholder 9">
            <a:extLst>
              <a:ext uri="{FF2B5EF4-FFF2-40B4-BE49-F238E27FC236}">
                <a16:creationId xmlns:a16="http://schemas.microsoft.com/office/drawing/2014/main" id="{626CFB82-4775-AA28-67AD-3890A643DA09}"/>
              </a:ext>
            </a:extLst>
          </p:cNvPr>
          <p:cNvPicPr>
            <a:picLocks noGrp="1" noChangeAspect="1"/>
          </p:cNvPicPr>
          <p:nvPr>
            <p:ph sz="quarter" idx="4"/>
          </p:nvPr>
        </p:nvPicPr>
        <p:blipFill>
          <a:blip r:embed="rId5"/>
          <a:stretch>
            <a:fillRect/>
          </a:stretch>
        </p:blipFill>
        <p:spPr>
          <a:xfrm>
            <a:off x="7343763" y="2505075"/>
            <a:ext cx="2840061" cy="3684588"/>
          </a:xfrm>
          <a:prstGeom prst="rect">
            <a:avLst/>
          </a:prstGeom>
        </p:spPr>
      </p:pic>
    </p:spTree>
    <p:extLst>
      <p:ext uri="{BB962C8B-B14F-4D97-AF65-F5344CB8AC3E}">
        <p14:creationId xmlns:p14="http://schemas.microsoft.com/office/powerpoint/2010/main" val="2152350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27" name="Arc 26">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957352C7-F3A0-9EC9-FE84-382A87A125E4}"/>
              </a:ext>
            </a:extLst>
          </p:cNvPr>
          <p:cNvSpPr>
            <a:spLocks noGrp="1"/>
          </p:cNvSpPr>
          <p:nvPr>
            <p:ph type="title"/>
          </p:nvPr>
        </p:nvSpPr>
        <p:spPr>
          <a:xfrm>
            <a:off x="892817" y="1370171"/>
            <a:ext cx="4425551" cy="2387600"/>
          </a:xfrm>
        </p:spPr>
        <p:txBody>
          <a:bodyPr vert="horz" lIns="91440" tIns="45720" rIns="91440" bIns="45720" rtlCol="0" anchor="b">
            <a:normAutofit/>
          </a:bodyPr>
          <a:lstStyle/>
          <a:p>
            <a:r>
              <a:rPr lang="en-US" sz="6000">
                <a:solidFill>
                  <a:srgbClr val="FFFFFF"/>
                </a:solidFill>
              </a:rPr>
              <a:t>Work-Based Learning</a:t>
            </a:r>
          </a:p>
        </p:txBody>
      </p:sp>
      <p:sp>
        <p:nvSpPr>
          <p:cNvPr id="29" name="Oval 28">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31" name="Freeform: Shape 30">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Freeform: Shape 32">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Content Placeholder 5">
            <a:extLst>
              <a:ext uri="{FF2B5EF4-FFF2-40B4-BE49-F238E27FC236}">
                <a16:creationId xmlns:a16="http://schemas.microsoft.com/office/drawing/2014/main" id="{B502E0BB-2CD3-19FC-D7E6-ED89CD7538B7}"/>
              </a:ext>
            </a:extLst>
          </p:cNvPr>
          <p:cNvPicPr>
            <a:picLocks noGrp="1" noChangeAspect="1"/>
          </p:cNvPicPr>
          <p:nvPr>
            <p:ph idx="1"/>
          </p:nvPr>
        </p:nvPicPr>
        <p:blipFill>
          <a:blip r:embed="rId3"/>
          <a:stretch>
            <a:fillRect/>
          </a:stretch>
        </p:blipFill>
        <p:spPr>
          <a:xfrm>
            <a:off x="6486356" y="270180"/>
            <a:ext cx="2235227"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5" name="Picture 4">
            <a:extLst>
              <a:ext uri="{FF2B5EF4-FFF2-40B4-BE49-F238E27FC236}">
                <a16:creationId xmlns:a16="http://schemas.microsoft.com/office/drawing/2014/main" id="{ACB22405-2A4C-2F66-82E7-29906FD00C10}"/>
              </a:ext>
            </a:extLst>
          </p:cNvPr>
          <p:cNvPicPr>
            <a:picLocks noChangeAspect="1"/>
          </p:cNvPicPr>
          <p:nvPr/>
        </p:nvPicPr>
        <p:blipFill>
          <a:blip r:embed="rId4"/>
          <a:srcRect t="2068" b="994"/>
          <a:stretch/>
        </p:blipFill>
        <p:spPr>
          <a:xfrm>
            <a:off x="8907740" y="3884066"/>
            <a:ext cx="2648320" cy="2567230"/>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Tree>
    <p:extLst>
      <p:ext uri="{BB962C8B-B14F-4D97-AF65-F5344CB8AC3E}">
        <p14:creationId xmlns:p14="http://schemas.microsoft.com/office/powerpoint/2010/main" val="487915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E18A-4AD9-424A-AE09-17737A40B496}"/>
              </a:ext>
            </a:extLst>
          </p:cNvPr>
          <p:cNvSpPr>
            <a:spLocks noGrp="1"/>
          </p:cNvSpPr>
          <p:nvPr>
            <p:ph type="title"/>
          </p:nvPr>
        </p:nvSpPr>
        <p:spPr/>
        <p:txBody>
          <a:bodyPr/>
          <a:lstStyle/>
          <a:p>
            <a:r>
              <a:rPr lang="en-US" dirty="0"/>
              <a:t>Public Comment</a:t>
            </a:r>
          </a:p>
        </p:txBody>
      </p:sp>
      <p:sp>
        <p:nvSpPr>
          <p:cNvPr id="3" name="Content Placeholder 2">
            <a:extLst>
              <a:ext uri="{FF2B5EF4-FFF2-40B4-BE49-F238E27FC236}">
                <a16:creationId xmlns:a16="http://schemas.microsoft.com/office/drawing/2014/main" id="{B5CA8423-981F-407E-BA1E-92A6646EA196}"/>
              </a:ext>
            </a:extLst>
          </p:cNvPr>
          <p:cNvSpPr>
            <a:spLocks noGrp="1"/>
          </p:cNvSpPr>
          <p:nvPr>
            <p:ph idx="1"/>
          </p:nvPr>
        </p:nvSpPr>
        <p:spPr/>
        <p:txBody>
          <a:bodyPr>
            <a:normAutofit/>
          </a:bodyPr>
          <a:lstStyle/>
          <a:p>
            <a:pPr lvl="0">
              <a:lnSpc>
                <a:spcPct val="100000"/>
              </a:lnSpc>
            </a:pPr>
            <a:r>
              <a:rPr lang="en-US" b="1" dirty="0"/>
              <a:t>Thank you for joining us!  </a:t>
            </a:r>
          </a:p>
          <a:p>
            <a:pPr lvl="0">
              <a:lnSpc>
                <a:spcPct val="100000"/>
              </a:lnSpc>
            </a:pPr>
            <a:r>
              <a:rPr lang="en-US" dirty="0"/>
              <a:t>Interested in addressing the board today?  Please sign up at the entry table and you will have the opportunity to address the board at the end of today’s meeting.  Each participant will be given two minutes to address the board during Public Comment.</a:t>
            </a:r>
          </a:p>
        </p:txBody>
      </p:sp>
      <p:sp>
        <p:nvSpPr>
          <p:cNvPr id="4" name="Slide Number Placeholder 3">
            <a:extLst>
              <a:ext uri="{FF2B5EF4-FFF2-40B4-BE49-F238E27FC236}">
                <a16:creationId xmlns:a16="http://schemas.microsoft.com/office/drawing/2014/main" id="{020E215E-BC72-4E84-BB3F-5AF5901CEE5F}"/>
              </a:ext>
            </a:extLst>
          </p:cNvPr>
          <p:cNvSpPr>
            <a:spLocks noGrp="1"/>
          </p:cNvSpPr>
          <p:nvPr>
            <p:ph type="sldNum" sz="quarter" idx="12"/>
          </p:nvPr>
        </p:nvSpPr>
        <p:spPr/>
        <p:txBody>
          <a:bodyPr/>
          <a:lstStyle/>
          <a:p>
            <a:fld id="{3D6C3DC6-EF6E-8948-BFE6-808D46D584D8}" type="slidenum">
              <a:rPr lang="en-US" smtClean="0"/>
              <a:t>4</a:t>
            </a:fld>
            <a:endParaRPr lang="en-US" dirty="0"/>
          </a:p>
        </p:txBody>
      </p:sp>
    </p:spTree>
    <p:extLst>
      <p:ext uri="{BB962C8B-B14F-4D97-AF65-F5344CB8AC3E}">
        <p14:creationId xmlns:p14="http://schemas.microsoft.com/office/powerpoint/2010/main" val="2007961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30" name="Arc 29">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C4AF3F0B-5B71-1C65-7B2C-26199EF35D0D}"/>
              </a:ext>
            </a:extLst>
          </p:cNvPr>
          <p:cNvSpPr>
            <a:spLocks noGrp="1"/>
          </p:cNvSpPr>
          <p:nvPr>
            <p:ph type="title"/>
          </p:nvPr>
        </p:nvSpPr>
        <p:spPr>
          <a:xfrm>
            <a:off x="892817" y="1370171"/>
            <a:ext cx="4425551" cy="2387600"/>
          </a:xfrm>
        </p:spPr>
        <p:txBody>
          <a:bodyPr vert="horz" lIns="91440" tIns="45720" rIns="91440" bIns="45720" rtlCol="0" anchor="b">
            <a:normAutofit/>
          </a:bodyPr>
          <a:lstStyle/>
          <a:p>
            <a:pPr algn="ctr"/>
            <a:r>
              <a:rPr lang="en-US" sz="6000" dirty="0">
                <a:solidFill>
                  <a:srgbClr val="FFFFFF"/>
                </a:solidFill>
              </a:rPr>
              <a:t>Recruitment Event</a:t>
            </a:r>
          </a:p>
        </p:txBody>
      </p:sp>
      <p:sp>
        <p:nvSpPr>
          <p:cNvPr id="25" name="Oval 24">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34" name="Freeform: Shape 33">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6" name="Freeform: Shape 35">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Content Placeholder 3">
            <a:extLst>
              <a:ext uri="{FF2B5EF4-FFF2-40B4-BE49-F238E27FC236}">
                <a16:creationId xmlns:a16="http://schemas.microsoft.com/office/drawing/2014/main" id="{1CBEEB1C-40A2-D1F1-D935-181C861F6693}"/>
              </a:ext>
            </a:extLst>
          </p:cNvPr>
          <p:cNvPicPr>
            <a:picLocks noChangeAspect="1"/>
          </p:cNvPicPr>
          <p:nvPr/>
        </p:nvPicPr>
        <p:blipFill>
          <a:blip r:embed="rId3"/>
          <a:srcRect t="913" b="218"/>
          <a:stretch/>
        </p:blipFill>
        <p:spPr>
          <a:xfrm>
            <a:off x="6233789" y="270180"/>
            <a:ext cx="2740360" cy="27093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6" name="Content Placeholder 5" descr="A collage of images of people and fire trucks&#10;&#10;AI-generated content may be incorrect.">
            <a:extLst>
              <a:ext uri="{FF2B5EF4-FFF2-40B4-BE49-F238E27FC236}">
                <a16:creationId xmlns:a16="http://schemas.microsoft.com/office/drawing/2014/main" id="{B01A8B04-39B6-4ECC-9A5C-D7E7454A0976}"/>
              </a:ext>
            </a:extLst>
          </p:cNvPr>
          <p:cNvPicPr>
            <a:picLocks noGrp="1" noChangeAspect="1"/>
          </p:cNvPicPr>
          <p:nvPr>
            <p:ph idx="1"/>
          </p:nvPr>
        </p:nvPicPr>
        <p:blipFill>
          <a:blip r:embed="rId4"/>
          <a:stretch>
            <a:fillRect/>
          </a:stretch>
        </p:blipFill>
        <p:spPr>
          <a:xfrm>
            <a:off x="8782279" y="3917383"/>
            <a:ext cx="2899242" cy="2500596"/>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Tree>
    <p:extLst>
      <p:ext uri="{BB962C8B-B14F-4D97-AF65-F5344CB8AC3E}">
        <p14:creationId xmlns:p14="http://schemas.microsoft.com/office/powerpoint/2010/main" val="4000840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048" name="Group 1047">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1034" name="Rectangle 1033">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9" name="Rectangle 1048">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1026" name="Picture 2" descr="Atlanta Technical College">
            <a:extLst>
              <a:ext uri="{FF2B5EF4-FFF2-40B4-BE49-F238E27FC236}">
                <a16:creationId xmlns:a16="http://schemas.microsoft.com/office/drawing/2014/main" id="{DB1C51EE-0D03-55D6-D2A2-90CCD548B5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134" y="1460572"/>
            <a:ext cx="5148072" cy="999331"/>
          </a:xfrm>
          <a:prstGeom prst="rect">
            <a:avLst/>
          </a:prstGeom>
          <a:noFill/>
          <a:extLst>
            <a:ext uri="{909E8E84-426E-40DD-AFC4-6F175D3DCCD1}">
              <a14:hiddenFill xmlns:a14="http://schemas.microsoft.com/office/drawing/2010/main">
                <a:solidFill>
                  <a:srgbClr val="FFFFFF"/>
                </a:solidFill>
              </a14:hiddenFill>
            </a:ext>
          </a:extLst>
        </p:spPr>
      </p:pic>
      <p:grpSp>
        <p:nvGrpSpPr>
          <p:cNvPr id="1050" name="Group 1049">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1038" name="Rectangle 1037">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1" name="Rectangle 1050">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pic>
        <p:nvPicPr>
          <p:cNvPr id="11" name="Picture 10">
            <a:extLst>
              <a:ext uri="{FF2B5EF4-FFF2-40B4-BE49-F238E27FC236}">
                <a16:creationId xmlns:a16="http://schemas.microsoft.com/office/drawing/2014/main" id="{4CA8B55B-3C33-B7D5-90E6-FD29E4E78CD4}"/>
              </a:ext>
            </a:extLst>
          </p:cNvPr>
          <p:cNvPicPr>
            <a:picLocks noChangeAspect="1"/>
          </p:cNvPicPr>
          <p:nvPr/>
        </p:nvPicPr>
        <p:blipFill>
          <a:blip r:embed="rId4"/>
          <a:stretch>
            <a:fillRect/>
          </a:stretch>
        </p:blipFill>
        <p:spPr>
          <a:xfrm>
            <a:off x="935304" y="3716532"/>
            <a:ext cx="1850699" cy="2395728"/>
          </a:xfrm>
          <a:prstGeom prst="rect">
            <a:avLst/>
          </a:prstGeom>
        </p:spPr>
      </p:pic>
      <p:grpSp>
        <p:nvGrpSpPr>
          <p:cNvPr id="1041" name="Group 1040">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1042" name="Rectangle 1041">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3" name="Rectangle 1042">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9" name="Content Placeholder 8" descr="A person holding a computer&#10;&#10;AI-generated content may be incorrect.">
            <a:extLst>
              <a:ext uri="{FF2B5EF4-FFF2-40B4-BE49-F238E27FC236}">
                <a16:creationId xmlns:a16="http://schemas.microsoft.com/office/drawing/2014/main" id="{3E62D37F-1BC1-82B0-DB42-23B3AB229215}"/>
              </a:ext>
            </a:extLst>
          </p:cNvPr>
          <p:cNvPicPr>
            <a:picLocks noGrp="1" noChangeAspect="1"/>
          </p:cNvPicPr>
          <p:nvPr>
            <p:ph idx="1"/>
          </p:nvPr>
        </p:nvPicPr>
        <p:blipFill>
          <a:blip r:embed="rId5"/>
          <a:stretch>
            <a:fillRect/>
          </a:stretch>
        </p:blipFill>
        <p:spPr>
          <a:xfrm>
            <a:off x="3785800" y="3716532"/>
            <a:ext cx="1850699" cy="2395728"/>
          </a:xfrm>
          <a:prstGeom prst="rect">
            <a:avLst/>
          </a:prstGeom>
        </p:spPr>
      </p:pic>
      <p:grpSp>
        <p:nvGrpSpPr>
          <p:cNvPr id="1045" name="Group 1044">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1046" name="Rectangle 1045">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7" name="Rectangle 1046">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pic>
        <p:nvPicPr>
          <p:cNvPr id="10" name="Picture 9">
            <a:extLst>
              <a:ext uri="{FF2B5EF4-FFF2-40B4-BE49-F238E27FC236}">
                <a16:creationId xmlns:a16="http://schemas.microsoft.com/office/drawing/2014/main" id="{27DA8BB9-3E06-E85A-7901-1C1E3E9EE411}"/>
              </a:ext>
            </a:extLst>
          </p:cNvPr>
          <p:cNvPicPr>
            <a:picLocks noChangeAspect="1"/>
          </p:cNvPicPr>
          <p:nvPr/>
        </p:nvPicPr>
        <p:blipFill>
          <a:blip r:embed="rId6"/>
          <a:stretch>
            <a:fillRect/>
          </a:stretch>
        </p:blipFill>
        <p:spPr>
          <a:xfrm>
            <a:off x="6869050" y="763702"/>
            <a:ext cx="4125224" cy="5340096"/>
          </a:xfrm>
          <a:prstGeom prst="rect">
            <a:avLst/>
          </a:prstGeom>
        </p:spPr>
      </p:pic>
    </p:spTree>
    <p:extLst>
      <p:ext uri="{BB962C8B-B14F-4D97-AF65-F5344CB8AC3E}">
        <p14:creationId xmlns:p14="http://schemas.microsoft.com/office/powerpoint/2010/main" val="2731705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3BF711F-F9A0-4EA4-B156-A79E9F362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nvGrpSpPr>
          <p:cNvPr id="14" name="Group 13">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5" name="Straight Connector 14">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8" name="Rectangle 17">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D2648861-8344-583F-BAC3-326D6832371E}"/>
              </a:ext>
            </a:extLst>
          </p:cNvPr>
          <p:cNvSpPr>
            <a:spLocks noGrp="1"/>
          </p:cNvSpPr>
          <p:nvPr>
            <p:ph type="title"/>
          </p:nvPr>
        </p:nvSpPr>
        <p:spPr>
          <a:xfrm>
            <a:off x="1060232" y="3801738"/>
            <a:ext cx="10071536" cy="929750"/>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We appreciate you!</a:t>
            </a:r>
          </a:p>
        </p:txBody>
      </p:sp>
      <p:pic>
        <p:nvPicPr>
          <p:cNvPr id="7" name="Content Placeholder 6">
            <a:extLst>
              <a:ext uri="{FF2B5EF4-FFF2-40B4-BE49-F238E27FC236}">
                <a16:creationId xmlns:a16="http://schemas.microsoft.com/office/drawing/2014/main" id="{E8109BBE-2A1C-FD2F-F544-B2C896725C17}"/>
              </a:ext>
            </a:extLst>
          </p:cNvPr>
          <p:cNvPicPr>
            <a:picLocks noGrp="1" noChangeAspect="1"/>
          </p:cNvPicPr>
          <p:nvPr>
            <p:ph sz="half" idx="2"/>
          </p:nvPr>
        </p:nvPicPr>
        <p:blipFill>
          <a:blip r:embed="rId3"/>
          <a:srcRect l="8504" r="-1" b="-1"/>
          <a:stretch/>
        </p:blipFill>
        <p:spPr>
          <a:xfrm>
            <a:off x="904492" y="772621"/>
            <a:ext cx="3292790" cy="2663137"/>
          </a:xfrm>
          <a:prstGeom prst="rect">
            <a:avLst/>
          </a:prstGeom>
        </p:spPr>
      </p:pic>
      <p:pic>
        <p:nvPicPr>
          <p:cNvPr id="5" name="Picture 4">
            <a:extLst>
              <a:ext uri="{FF2B5EF4-FFF2-40B4-BE49-F238E27FC236}">
                <a16:creationId xmlns:a16="http://schemas.microsoft.com/office/drawing/2014/main" id="{D794F38E-41BA-073E-7137-9CE178374424}"/>
              </a:ext>
            </a:extLst>
          </p:cNvPr>
          <p:cNvPicPr>
            <a:picLocks noChangeAspect="1"/>
          </p:cNvPicPr>
          <p:nvPr/>
        </p:nvPicPr>
        <p:blipFill>
          <a:blip r:embed="rId4"/>
          <a:srcRect t="18369" r="3" b="756"/>
          <a:stretch/>
        </p:blipFill>
        <p:spPr>
          <a:xfrm>
            <a:off x="4457293" y="772621"/>
            <a:ext cx="3292790" cy="2663137"/>
          </a:xfrm>
          <a:prstGeom prst="rect">
            <a:avLst/>
          </a:prstGeom>
        </p:spPr>
      </p:pic>
      <p:pic>
        <p:nvPicPr>
          <p:cNvPr id="6" name="Content Placeholder 5">
            <a:extLst>
              <a:ext uri="{FF2B5EF4-FFF2-40B4-BE49-F238E27FC236}">
                <a16:creationId xmlns:a16="http://schemas.microsoft.com/office/drawing/2014/main" id="{6B178AAA-FCBD-5DF4-CF7B-E3E38AB0FA0C}"/>
              </a:ext>
            </a:extLst>
          </p:cNvPr>
          <p:cNvPicPr>
            <a:picLocks noGrp="1" noChangeAspect="1"/>
          </p:cNvPicPr>
          <p:nvPr>
            <p:ph sz="half" idx="1"/>
          </p:nvPr>
        </p:nvPicPr>
        <p:blipFill>
          <a:blip r:embed="rId5"/>
          <a:srcRect l="2490" r="14976" b="-3"/>
          <a:stretch/>
        </p:blipFill>
        <p:spPr>
          <a:xfrm>
            <a:off x="8015984" y="772621"/>
            <a:ext cx="3292790" cy="2663137"/>
          </a:xfrm>
          <a:prstGeom prst="rect">
            <a:avLst/>
          </a:prstGeom>
        </p:spPr>
      </p:pic>
    </p:spTree>
    <p:extLst>
      <p:ext uri="{BB962C8B-B14F-4D97-AF65-F5344CB8AC3E}">
        <p14:creationId xmlns:p14="http://schemas.microsoft.com/office/powerpoint/2010/main" val="524541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5" name="Freeform: Shape 14">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Title 4">
            <a:extLst>
              <a:ext uri="{FF2B5EF4-FFF2-40B4-BE49-F238E27FC236}">
                <a16:creationId xmlns:a16="http://schemas.microsoft.com/office/drawing/2014/main" id="{40ECABF9-FBB5-5815-FB8D-8931DF3A0CB3}"/>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4800" kern="1200">
                <a:solidFill>
                  <a:schemeClr val="tx2"/>
                </a:solidFill>
                <a:latin typeface="+mj-lt"/>
                <a:ea typeface="+mj-ea"/>
                <a:cs typeface="+mj-cs"/>
              </a:rPr>
              <a:t>Questions/Comments</a:t>
            </a:r>
          </a:p>
        </p:txBody>
      </p:sp>
    </p:spTree>
    <p:extLst>
      <p:ext uri="{BB962C8B-B14F-4D97-AF65-F5344CB8AC3E}">
        <p14:creationId xmlns:p14="http://schemas.microsoft.com/office/powerpoint/2010/main" val="3139188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E63B-B8D9-4872-9937-755305413B80}"/>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CDC0F2C4-4560-4C86-924B-0E0A391BB09D}"/>
              </a:ext>
            </a:extLst>
          </p:cNvPr>
          <p:cNvSpPr>
            <a:spLocks noGrp="1"/>
          </p:cNvSpPr>
          <p:nvPr>
            <p:ph type="body" idx="1"/>
          </p:nvPr>
        </p:nvSpPr>
        <p:spPr/>
        <p:txBody>
          <a:bodyPr>
            <a:normAutofit/>
          </a:bodyPr>
          <a:lstStyle/>
          <a:p>
            <a:pPr marL="0" indent="0">
              <a:spcBef>
                <a:spcPts val="0"/>
              </a:spcBef>
              <a:buNone/>
            </a:pPr>
            <a:endParaRPr lang="en-US" sz="2600" dirty="0">
              <a:latin typeface="Calibri" panose="020F0502020204030204" pitchFamily="34" charset="0"/>
              <a:ea typeface="Calibri" panose="020F0502020204030204" pitchFamily="34" charset="0"/>
            </a:endParaRPr>
          </a:p>
          <a:p>
            <a:pPr marL="0" indent="0" algn="ctr">
              <a:buNone/>
            </a:pPr>
            <a:endParaRPr lang="en-US" sz="1800" i="1" dirty="0"/>
          </a:p>
        </p:txBody>
      </p:sp>
      <p:sp>
        <p:nvSpPr>
          <p:cNvPr id="4" name="Slide Number Placeholder 3">
            <a:extLst>
              <a:ext uri="{FF2B5EF4-FFF2-40B4-BE49-F238E27FC236}">
                <a16:creationId xmlns:a16="http://schemas.microsoft.com/office/drawing/2014/main" id="{6B9CA09C-B9D5-40B0-8135-C6A9B83B9586}"/>
              </a:ext>
            </a:extLst>
          </p:cNvPr>
          <p:cNvSpPr>
            <a:spLocks noGrp="1"/>
          </p:cNvSpPr>
          <p:nvPr>
            <p:ph type="sldNum" idx="12"/>
          </p:nvPr>
        </p:nvSpPr>
        <p:spPr/>
        <p:txBody>
          <a:bodyPr/>
          <a:lstStyle/>
          <a:p>
            <a:pPr algn="ctr" defTabSz="457200">
              <a:buClrTx/>
              <a:defRPr/>
            </a:pPr>
            <a:fld id="{3D6C3DC6-EF6E-8948-BFE6-808D46D584D8}" type="slidenum">
              <a:rPr lang="en-US" b="1" kern="1200">
                <a:solidFill>
                  <a:prstClr val="white"/>
                </a:solidFill>
                <a:ea typeface="+mn-ea"/>
                <a:cs typeface="+mn-cs"/>
              </a:rPr>
              <a:pPr algn="ctr" defTabSz="457200">
                <a:buClrTx/>
                <a:defRPr/>
              </a:pPr>
              <a:t>44</a:t>
            </a:fld>
            <a:endParaRPr lang="en-US" b="1" kern="1200" dirty="0">
              <a:solidFill>
                <a:prstClr val="white"/>
              </a:solidFill>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5FD1CE9B-568C-414F-95DC-3F9C049BF7A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66342" y="2526223"/>
            <a:ext cx="3254183" cy="2425478"/>
          </a:xfrm>
          <a:prstGeom prst="rect">
            <a:avLst/>
          </a:prstGeom>
        </p:spPr>
      </p:pic>
    </p:spTree>
    <p:extLst>
      <p:ext uri="{BB962C8B-B14F-4D97-AF65-F5344CB8AC3E}">
        <p14:creationId xmlns:p14="http://schemas.microsoft.com/office/powerpoint/2010/main" val="1781998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EE47-33AD-43AD-2A2D-5825FCEA2A6F}"/>
              </a:ext>
            </a:extLst>
          </p:cNvPr>
          <p:cNvSpPr>
            <a:spLocks noGrp="1"/>
          </p:cNvSpPr>
          <p:nvPr>
            <p:ph type="title"/>
          </p:nvPr>
        </p:nvSpPr>
        <p:spPr/>
        <p:txBody>
          <a:bodyPr/>
          <a:lstStyle/>
          <a:p>
            <a:pPr>
              <a:lnSpc>
                <a:spcPts val="1500"/>
              </a:lnSpc>
            </a:pPr>
            <a:r>
              <a:rPr lang="en-US" sz="4000" b="1" i="0" dirty="0">
                <a:solidFill>
                  <a:srgbClr val="0083A9"/>
                </a:solidFill>
                <a:effectLst/>
                <a:latin typeface="Helvetica" panose="020B0604020202020204" pitchFamily="34" charset="0"/>
              </a:rPr>
              <a:t>Complete your GO Team Training</a:t>
            </a:r>
            <a:br>
              <a:rPr lang="en-US" b="1" i="0" dirty="0">
                <a:solidFill>
                  <a:srgbClr val="0083A9"/>
                </a:solidFill>
                <a:effectLst/>
                <a:latin typeface="Helvetica" panose="020B0604020202020204" pitchFamily="34" charset="0"/>
              </a:rPr>
            </a:br>
            <a:endParaRPr lang="en-US" dirty="0"/>
          </a:p>
        </p:txBody>
      </p:sp>
      <p:sp>
        <p:nvSpPr>
          <p:cNvPr id="3" name="Text Placeholder 2">
            <a:extLst>
              <a:ext uri="{FF2B5EF4-FFF2-40B4-BE49-F238E27FC236}">
                <a16:creationId xmlns:a16="http://schemas.microsoft.com/office/drawing/2014/main" id="{CDEF97A5-66C8-E217-CDF2-BC4DD08651A4}"/>
              </a:ext>
            </a:extLst>
          </p:cNvPr>
          <p:cNvSpPr>
            <a:spLocks noGrp="1"/>
          </p:cNvSpPr>
          <p:nvPr>
            <p:ph type="body" idx="1"/>
          </p:nvPr>
        </p:nvSpPr>
        <p:spPr/>
        <p:txBody>
          <a:bodyPr>
            <a:normAutofit fontScale="92500" lnSpcReduction="10000"/>
          </a:bodyPr>
          <a:lstStyle/>
          <a:p>
            <a:r>
              <a:rPr lang="en-US" b="0" i="0" dirty="0">
                <a:solidFill>
                  <a:srgbClr val="595B5D"/>
                </a:solidFill>
                <a:effectLst/>
                <a:latin typeface="Helvetica" panose="020B0604020202020204" pitchFamily="34" charset="0"/>
              </a:rPr>
              <a:t>Remember to complete your </a:t>
            </a:r>
            <a:r>
              <a:rPr lang="en-US" b="1" i="0" dirty="0">
                <a:solidFill>
                  <a:srgbClr val="595B5D"/>
                </a:solidFill>
                <a:effectLst/>
                <a:latin typeface="Helvetica" panose="020B0604020202020204" pitchFamily="34" charset="0"/>
              </a:rPr>
              <a:t>required</a:t>
            </a:r>
            <a:r>
              <a:rPr lang="en-US" b="0" i="0" dirty="0">
                <a:solidFill>
                  <a:srgbClr val="595B5D"/>
                </a:solidFill>
                <a:effectLst/>
                <a:latin typeface="Helvetica" panose="020B0604020202020204" pitchFamily="34" charset="0"/>
              </a:rPr>
              <a:t> GO Team trainings so your team will remain in compliance (see below for current status). At this time, all members will need to ensure they have completed their </a:t>
            </a:r>
            <a:r>
              <a:rPr lang="en-US" b="1" i="0" dirty="0">
                <a:solidFill>
                  <a:srgbClr val="595B5D"/>
                </a:solidFill>
                <a:effectLst/>
                <a:latin typeface="Helvetica" panose="020B0604020202020204" pitchFamily="34" charset="0"/>
              </a:rPr>
              <a:t>New Member Orientation </a:t>
            </a:r>
            <a:r>
              <a:rPr lang="en-US" b="0" i="0" dirty="0">
                <a:solidFill>
                  <a:srgbClr val="595B5D"/>
                </a:solidFill>
                <a:effectLst/>
                <a:latin typeface="Helvetica" panose="020B0604020202020204" pitchFamily="34" charset="0"/>
              </a:rPr>
              <a:t>(both parts: online and live) and the annual </a:t>
            </a:r>
            <a:r>
              <a:rPr lang="en-US" b="1" i="0" dirty="0">
                <a:solidFill>
                  <a:srgbClr val="595B5D"/>
                </a:solidFill>
                <a:effectLst/>
                <a:latin typeface="Helvetica" panose="020B0604020202020204" pitchFamily="34" charset="0"/>
              </a:rPr>
              <a:t>Ethics</a:t>
            </a:r>
            <a:r>
              <a:rPr lang="en-US" b="0" i="0" dirty="0">
                <a:solidFill>
                  <a:srgbClr val="595B5D"/>
                </a:solidFill>
                <a:effectLst/>
                <a:latin typeface="Helvetica" panose="020B0604020202020204" pitchFamily="34" charset="0"/>
              </a:rPr>
              <a:t> trainings (</a:t>
            </a:r>
            <a:r>
              <a:rPr lang="en-US" b="0" i="1" dirty="0">
                <a:solidFill>
                  <a:srgbClr val="595B5D"/>
                </a:solidFill>
                <a:effectLst/>
                <a:latin typeface="Helvetica" panose="020B0604020202020204" pitchFamily="34" charset="0"/>
              </a:rPr>
              <a:t>APS Staff will complete the District's training and non-staff will complete the GO Team Ethics course</a:t>
            </a:r>
            <a:r>
              <a:rPr lang="en-US" b="0" i="0" dirty="0">
                <a:solidFill>
                  <a:srgbClr val="595B5D"/>
                </a:solidFill>
                <a:effectLst/>
                <a:latin typeface="Helvetica" panose="020B0604020202020204" pitchFamily="34" charset="0"/>
              </a:rPr>
              <a:t>).</a:t>
            </a:r>
            <a:br>
              <a:rPr lang="en-US" dirty="0"/>
            </a:br>
            <a:br>
              <a:rPr lang="en-US" dirty="0"/>
            </a:br>
            <a:r>
              <a:rPr lang="en-US" b="0" i="0" dirty="0">
                <a:solidFill>
                  <a:srgbClr val="595B5D"/>
                </a:solidFill>
                <a:effectLst/>
                <a:latin typeface="Helvetica" panose="020B0604020202020204" pitchFamily="34" charset="0"/>
              </a:rPr>
              <a:t>We're excited that all GO Team members have access to our learning and resource platform, </a:t>
            </a:r>
            <a:r>
              <a:rPr lang="en-US" b="0" i="0" dirty="0" err="1">
                <a:solidFill>
                  <a:srgbClr val="595B5D"/>
                </a:solidFill>
                <a:effectLst/>
                <a:latin typeface="Helvetica" panose="020B0604020202020204" pitchFamily="34" charset="0"/>
              </a:rPr>
              <a:t>ELiS</a:t>
            </a:r>
            <a:r>
              <a:rPr lang="en-US" b="0" i="0" dirty="0">
                <a:solidFill>
                  <a:srgbClr val="595B5D"/>
                </a:solidFill>
                <a:effectLst/>
                <a:latin typeface="Helvetica" panose="020B0604020202020204" pitchFamily="34" charset="0"/>
              </a:rPr>
              <a:t>!  This is where GO Team members will find required trainings, resources, and other items to help you with your governance work. </a:t>
            </a:r>
            <a:r>
              <a:rPr lang="en-US" b="1" i="0" dirty="0" err="1">
                <a:solidFill>
                  <a:srgbClr val="595B5D"/>
                </a:solidFill>
                <a:effectLst/>
                <a:latin typeface="Helvetica" panose="020B0604020202020204" pitchFamily="34" charset="0"/>
              </a:rPr>
              <a:t>ELiS</a:t>
            </a:r>
            <a:r>
              <a:rPr lang="en-US" b="1" i="0" dirty="0">
                <a:solidFill>
                  <a:srgbClr val="595B5D"/>
                </a:solidFill>
                <a:effectLst/>
                <a:latin typeface="Helvetica" panose="020B0604020202020204" pitchFamily="34" charset="0"/>
              </a:rPr>
              <a:t> automatically sends reminders until the trainings are completed. </a:t>
            </a:r>
            <a:r>
              <a:rPr lang="en-US" b="0" i="0" dirty="0">
                <a:solidFill>
                  <a:srgbClr val="595B5D"/>
                </a:solidFill>
                <a:effectLst/>
                <a:latin typeface="Helvetica" panose="020B0604020202020204" pitchFamily="34" charset="0"/>
              </a:rPr>
              <a:t>Non APS staff members have been sent an email with their credentials; if you need your login information, please </a:t>
            </a:r>
            <a:r>
              <a:rPr lang="en-US" b="1" i="0" u="sng" dirty="0">
                <a:solidFill>
                  <a:srgbClr val="DA7B22"/>
                </a:solidFill>
                <a:effectLst/>
                <a:latin typeface="Helvetica" panose="020B0604020202020204" pitchFamily="34" charset="0"/>
                <a:hlinkClick r:id="rId3" tooltip="mailto:goteam@apsk12.org?subject=ELiS%20Credentials"/>
              </a:rPr>
              <a:t>email</a:t>
            </a:r>
            <a:r>
              <a:rPr lang="en-US" b="0" i="0" dirty="0">
                <a:solidFill>
                  <a:srgbClr val="595B5D"/>
                </a:solidFill>
                <a:effectLst/>
                <a:latin typeface="Helvetica" panose="020B0604020202020204" pitchFamily="34" charset="0"/>
              </a:rPr>
              <a:t> us. APS staff members will use their APS credentials to access the platform. </a:t>
            </a:r>
            <a:br>
              <a:rPr lang="en-US" dirty="0"/>
            </a:br>
            <a:br>
              <a:rPr lang="en-US" dirty="0"/>
            </a:br>
            <a:r>
              <a:rPr lang="en-US" b="0" i="0" dirty="0">
                <a:solidFill>
                  <a:srgbClr val="595B5D"/>
                </a:solidFill>
                <a:effectLst/>
                <a:latin typeface="Helvetica" panose="020B0604020202020204" pitchFamily="34" charset="0"/>
              </a:rPr>
              <a:t>Be sure to check the site often, as we will continue to add support items and training opportunities!</a:t>
            </a:r>
            <a:endParaRPr lang="en-US" dirty="0"/>
          </a:p>
        </p:txBody>
      </p:sp>
      <p:pic>
        <p:nvPicPr>
          <p:cNvPr id="4" name="Picture 3">
            <a:extLst>
              <a:ext uri="{FF2B5EF4-FFF2-40B4-BE49-F238E27FC236}">
                <a16:creationId xmlns:a16="http://schemas.microsoft.com/office/drawing/2014/main" id="{3847CCE1-5F30-8209-7C63-EA88A68369E3}"/>
              </a:ext>
            </a:extLst>
          </p:cNvPr>
          <p:cNvPicPr>
            <a:picLocks noChangeAspect="1"/>
          </p:cNvPicPr>
          <p:nvPr/>
        </p:nvPicPr>
        <p:blipFill>
          <a:blip r:embed="rId4"/>
          <a:stretch>
            <a:fillRect/>
          </a:stretch>
        </p:blipFill>
        <p:spPr>
          <a:xfrm>
            <a:off x="1036320" y="178229"/>
            <a:ext cx="1617936" cy="760430"/>
          </a:xfrm>
          <a:prstGeom prst="rect">
            <a:avLst/>
          </a:prstGeom>
        </p:spPr>
      </p:pic>
    </p:spTree>
    <p:extLst>
      <p:ext uri="{BB962C8B-B14F-4D97-AF65-F5344CB8AC3E}">
        <p14:creationId xmlns:p14="http://schemas.microsoft.com/office/powerpoint/2010/main" val="3838283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EFEC-8114-45BB-AAB2-C447B6DCAC08}"/>
              </a:ext>
            </a:extLst>
          </p:cNvPr>
          <p:cNvSpPr>
            <a:spLocks noGrp="1"/>
          </p:cNvSpPr>
          <p:nvPr>
            <p:ph type="title"/>
          </p:nvPr>
        </p:nvSpPr>
        <p:spPr/>
        <p:txBody>
          <a:bodyPr/>
          <a:lstStyle/>
          <a:p>
            <a:r>
              <a:rPr lang="en-US" dirty="0"/>
              <a:t>Public Comment</a:t>
            </a:r>
          </a:p>
        </p:txBody>
      </p:sp>
      <p:sp>
        <p:nvSpPr>
          <p:cNvPr id="3" name="Content Placeholder 2">
            <a:extLst>
              <a:ext uri="{FF2B5EF4-FFF2-40B4-BE49-F238E27FC236}">
                <a16:creationId xmlns:a16="http://schemas.microsoft.com/office/drawing/2014/main" id="{42CF02CA-D23E-4C06-8693-9F76520ECA94}"/>
              </a:ext>
            </a:extLst>
          </p:cNvPr>
          <p:cNvSpPr>
            <a:spLocks noGrp="1"/>
          </p:cNvSpPr>
          <p:nvPr>
            <p:ph idx="1"/>
          </p:nvPr>
        </p:nvSpPr>
        <p:spPr/>
        <p:txBody>
          <a:bodyPr>
            <a:normAutofit/>
          </a:bodyPr>
          <a:lstStyle/>
          <a:p>
            <a:pPr marL="748665" marR="73343">
              <a:spcBef>
                <a:spcPts val="0"/>
              </a:spcBef>
            </a:pPr>
            <a:r>
              <a:rPr lang="en-US" sz="1300" dirty="0">
                <a:latin typeface="Calibri" panose="020F0502020204030204" pitchFamily="34" charset="0"/>
                <a:ea typeface="Calibri" panose="020F0502020204030204" pitchFamily="34" charset="0"/>
                <a:cs typeface="Calibri" panose="020F0502020204030204" pitchFamily="34" charset="0"/>
              </a:rPr>
              <a:t>The Public Comment period is designed to gain input from the public</a:t>
            </a:r>
            <a:r>
              <a:rPr lang="en-US" sz="1300" spc="4"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and not for immediate responses by the Board to the public comment presented.</a:t>
            </a:r>
            <a:r>
              <a:rPr lang="en-US" sz="1300" spc="4" dirty="0">
                <a:latin typeface="Calibri" panose="020F0502020204030204" pitchFamily="34" charset="0"/>
                <a:ea typeface="Calibri" panose="020F0502020204030204" pitchFamily="34" charset="0"/>
                <a:cs typeface="Calibri" panose="020F0502020204030204" pitchFamily="34" charset="0"/>
              </a:rPr>
              <a:t> </a:t>
            </a:r>
          </a:p>
          <a:p>
            <a:pPr marL="748665" marR="73343">
              <a:spcBef>
                <a:spcPts val="0"/>
              </a:spcBef>
            </a:pPr>
            <a:endParaRPr lang="en-US" sz="1300" spc="4" dirty="0">
              <a:latin typeface="Calibri" panose="020F0502020204030204" pitchFamily="34" charset="0"/>
              <a:ea typeface="Calibri" panose="020F0502020204030204" pitchFamily="34" charset="0"/>
              <a:cs typeface="Calibri" panose="020F0502020204030204" pitchFamily="34" charset="0"/>
            </a:endParaRPr>
          </a:p>
          <a:p>
            <a:pPr marL="748665" marR="73343">
              <a:spcBef>
                <a:spcPts val="0"/>
              </a:spcBef>
            </a:pPr>
            <a:r>
              <a:rPr lang="en-US" sz="1300" dirty="0">
                <a:latin typeface="Calibri" panose="020F0502020204030204" pitchFamily="34" charset="0"/>
                <a:ea typeface="Calibri" panose="020F0502020204030204" pitchFamily="34" charset="0"/>
                <a:cs typeface="Calibri" panose="020F0502020204030204" pitchFamily="34" charset="0"/>
              </a:rPr>
              <a:t>Each member of the public</a:t>
            </a:r>
            <a:r>
              <a:rPr lang="en-US" sz="1300" spc="4"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will have 2 minutes to speak.</a:t>
            </a:r>
          </a:p>
          <a:p>
            <a:pPr marL="748665" marR="73343">
              <a:spcBef>
                <a:spcPts val="0"/>
              </a:spcBef>
            </a:pPr>
            <a:endParaRPr lang="en-US" sz="1300" spc="4" dirty="0">
              <a:latin typeface="Calibri" panose="020F0502020204030204" pitchFamily="34" charset="0"/>
              <a:ea typeface="Calibri" panose="020F0502020204030204" pitchFamily="34" charset="0"/>
              <a:cs typeface="Calibri" panose="020F0502020204030204" pitchFamily="34" charset="0"/>
            </a:endParaRPr>
          </a:p>
          <a:p>
            <a:pPr marL="748665" marR="73343">
              <a:spcBef>
                <a:spcPts val="0"/>
              </a:spcBef>
            </a:pPr>
            <a:r>
              <a:rPr lang="en-US" sz="1300" dirty="0">
                <a:latin typeface="Calibri" panose="020F0502020204030204" pitchFamily="34" charset="0"/>
                <a:ea typeface="Calibri" panose="020F0502020204030204" pitchFamily="34" charset="0"/>
                <a:cs typeface="Calibri" panose="020F0502020204030204" pitchFamily="34" charset="0"/>
              </a:rPr>
              <a:t>At the end of 20 minutes, we will close public comment and move on to the next</a:t>
            </a:r>
            <a:r>
              <a:rPr lang="en-US" sz="1300" spc="4"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agenda</a:t>
            </a:r>
            <a:r>
              <a:rPr lang="en-US" sz="1300" spc="-15"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item.</a:t>
            </a:r>
            <a:r>
              <a:rPr lang="en-US" sz="1300" spc="-8" dirty="0">
                <a:latin typeface="Calibri" panose="020F0502020204030204" pitchFamily="34" charset="0"/>
                <a:ea typeface="Calibri" panose="020F0502020204030204" pitchFamily="34" charset="0"/>
                <a:cs typeface="Calibri" panose="020F0502020204030204" pitchFamily="34" charset="0"/>
              </a:rPr>
              <a:t> </a:t>
            </a:r>
          </a:p>
          <a:p>
            <a:pPr marL="748665" marR="73343">
              <a:spcBef>
                <a:spcPts val="0"/>
              </a:spcBef>
            </a:pPr>
            <a:endParaRPr lang="en-US" sz="1300" spc="-8" dirty="0">
              <a:latin typeface="Calibri" panose="020F0502020204030204" pitchFamily="34" charset="0"/>
              <a:ea typeface="Calibri" panose="020F0502020204030204" pitchFamily="34" charset="0"/>
              <a:cs typeface="Calibri" panose="020F0502020204030204" pitchFamily="34" charset="0"/>
            </a:endParaRPr>
          </a:p>
          <a:p>
            <a:pPr marL="748665" marR="73343">
              <a:spcBef>
                <a:spcPts val="0"/>
              </a:spcBef>
            </a:pPr>
            <a:r>
              <a:rPr lang="en-US" sz="1300" dirty="0">
                <a:latin typeface="Calibri" panose="020F0502020204030204" pitchFamily="34" charset="0"/>
                <a:ea typeface="Calibri" panose="020F0502020204030204" pitchFamily="34" charset="0"/>
                <a:cs typeface="Calibri" panose="020F0502020204030204" pitchFamily="34" charset="0"/>
              </a:rPr>
              <a:t>If</a:t>
            </a:r>
            <a:r>
              <a:rPr lang="en-US" sz="1300" spc="-4"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there</a:t>
            </a:r>
            <a:r>
              <a:rPr lang="en-US" sz="1300" spc="-4"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are</a:t>
            </a:r>
            <a:r>
              <a:rPr lang="en-US" sz="1300" spc="-11"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questions</a:t>
            </a:r>
            <a:r>
              <a:rPr lang="en-US" sz="1300" spc="-4"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or</a:t>
            </a:r>
            <a:r>
              <a:rPr lang="en-US" sz="1300" spc="-11"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information</a:t>
            </a:r>
            <a:r>
              <a:rPr lang="en-US" sz="1300" spc="-4"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that</a:t>
            </a:r>
            <a:r>
              <a:rPr lang="en-US" sz="1300" spc="-11"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you</a:t>
            </a:r>
            <a:r>
              <a:rPr lang="en-US" sz="1300" spc="-8"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have</a:t>
            </a:r>
            <a:r>
              <a:rPr lang="en-US" sz="1300" spc="-15"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for the</a:t>
            </a:r>
            <a:r>
              <a:rPr lang="en-US" sz="1300" spc="-15" dirty="0">
                <a:latin typeface="Calibri" panose="020F0502020204030204" pitchFamily="34" charset="0"/>
                <a:ea typeface="Calibri" panose="020F0502020204030204" pitchFamily="34" charset="0"/>
                <a:cs typeface="Calibri" panose="020F0502020204030204" pitchFamily="34" charset="0"/>
              </a:rPr>
              <a:t> Board</a:t>
            </a:r>
            <a:r>
              <a:rPr lang="en-US" sz="1300" dirty="0">
                <a:latin typeface="Calibri" panose="020F0502020204030204" pitchFamily="34" charset="0"/>
                <a:ea typeface="Calibri" panose="020F0502020204030204" pitchFamily="34" charset="0"/>
                <a:cs typeface="Calibri" panose="020F0502020204030204" pitchFamily="34" charset="0"/>
              </a:rPr>
              <a:t>, you</a:t>
            </a:r>
            <a:r>
              <a:rPr lang="en-US" sz="1300" spc="-195"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may contact one or more Board members after this meeting. You can</a:t>
            </a:r>
            <a:r>
              <a:rPr lang="en-US" sz="1300" spc="4" dirty="0">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find Board member contact information, meeting dates and agendas on ACCA’s website </a:t>
            </a:r>
            <a:r>
              <a:rPr lang="en-US" sz="1300" dirty="0">
                <a:latin typeface="Calibri" panose="020F0502020204030204" pitchFamily="34" charset="0"/>
                <a:ea typeface="Calibri" panose="020F0502020204030204" pitchFamily="34" charset="0"/>
                <a:cs typeface="Calibri" panose="020F0502020204030204" pitchFamily="34" charset="0"/>
                <a:hlinkClick r:id="rId3"/>
              </a:rPr>
              <a:t>https://www.atlantapublicschools.us/domain/10250</a:t>
            </a:r>
            <a:endParaRPr lang="en-US" sz="1300" dirty="0">
              <a:latin typeface="Calibri" panose="020F0502020204030204" pitchFamily="34" charset="0"/>
              <a:ea typeface="Calibri" panose="020F0502020204030204" pitchFamily="34" charset="0"/>
              <a:cs typeface="Calibri" panose="020F0502020204030204" pitchFamily="34" charset="0"/>
            </a:endParaRPr>
          </a:p>
          <a:p>
            <a:pPr marL="748665" marR="73343">
              <a:spcBef>
                <a:spcPts val="0"/>
              </a:spcBef>
            </a:pPr>
            <a:endParaRPr lang="en-US" sz="1500"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667884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0D85AB"/>
              </a:buClr>
              <a:buSzPts val="4800"/>
              <a:buFont typeface="Calibri"/>
              <a:buNone/>
            </a:pPr>
            <a:r>
              <a:rPr lang="en-US" dirty="0"/>
              <a:t>Thank you!</a:t>
            </a:r>
            <a:endParaRPr dirty="0"/>
          </a:p>
        </p:txBody>
      </p:sp>
      <p:pic>
        <p:nvPicPr>
          <p:cNvPr id="433" name="Google Shape;433;p30" descr="Team-Based Learning: 2016 JGME-ALiEM Hot Topics in Medical ..."/>
          <p:cNvPicPr preferRelativeResize="0">
            <a:picLocks noGrp="1"/>
          </p:cNvPicPr>
          <p:nvPr>
            <p:ph type="body" idx="1"/>
          </p:nvPr>
        </p:nvPicPr>
        <p:blipFill rotWithShape="1">
          <a:blip r:embed="rId3">
            <a:alphaModFix/>
          </a:blip>
          <a:srcRect/>
          <a:stretch/>
        </p:blipFill>
        <p:spPr>
          <a:xfrm>
            <a:off x="2907983" y="1846263"/>
            <a:ext cx="6436360" cy="4022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3"/>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06" name="Google Shape;206;p3"/>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07;p3"/>
          <p:cNvSpPr txBox="1">
            <a:spLocks noGrp="1"/>
          </p:cNvSpPr>
          <p:nvPr>
            <p:ph type="title"/>
          </p:nvPr>
        </p:nvSpPr>
        <p:spPr>
          <a:xfrm>
            <a:off x="492370" y="516835"/>
            <a:ext cx="3084844" cy="577284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dirty="0">
                <a:solidFill>
                  <a:srgbClr val="FFFFFF"/>
                </a:solidFill>
              </a:rPr>
              <a:t>Virtual Meeting Norms</a:t>
            </a:r>
            <a:endParaRPr dirty="0"/>
          </a:p>
        </p:txBody>
      </p:sp>
      <p:sp>
        <p:nvSpPr>
          <p:cNvPr id="208" name="Google Shape;208;p3"/>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9" name="Google Shape;209;p3"/>
          <p:cNvGrpSpPr/>
          <p:nvPr/>
        </p:nvGrpSpPr>
        <p:grpSpPr>
          <a:xfrm>
            <a:off x="4741863" y="643210"/>
            <a:ext cx="6797675" cy="5643017"/>
            <a:chOff x="0" y="3447"/>
            <a:chExt cx="6797675" cy="5643017"/>
          </a:xfrm>
        </p:grpSpPr>
        <p:sp>
          <p:nvSpPr>
            <p:cNvPr id="210" name="Google Shape;210;p3"/>
            <p:cNvSpPr/>
            <p:nvPr/>
          </p:nvSpPr>
          <p:spPr>
            <a:xfrm>
              <a:off x="0" y="3447"/>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1;p3"/>
            <p:cNvSpPr/>
            <p:nvPr/>
          </p:nvSpPr>
          <p:spPr>
            <a:xfrm>
              <a:off x="360746" y="271771"/>
              <a:ext cx="656543" cy="65590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2;p3"/>
            <p:cNvSpPr/>
            <p:nvPr/>
          </p:nvSpPr>
          <p:spPr>
            <a:xfrm>
              <a:off x="1378035" y="3447"/>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13;p3"/>
            <p:cNvSpPr txBox="1"/>
            <p:nvPr/>
          </p:nvSpPr>
          <p:spPr>
            <a:xfrm>
              <a:off x="1378035" y="3447"/>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dirty="0">
                  <a:solidFill>
                    <a:schemeClr val="dk1"/>
                  </a:solidFill>
                  <a:latin typeface="Calibri"/>
                  <a:ea typeface="Calibri"/>
                  <a:cs typeface="Calibri"/>
                  <a:sym typeface="Calibri"/>
                </a:rPr>
                <a:t>Mics on Mute</a:t>
              </a:r>
              <a:endParaRPr dirty="0"/>
            </a:p>
          </p:txBody>
        </p:sp>
        <p:sp>
          <p:nvSpPr>
            <p:cNvPr id="214" name="Google Shape;214;p3"/>
            <p:cNvSpPr/>
            <p:nvPr/>
          </p:nvSpPr>
          <p:spPr>
            <a:xfrm>
              <a:off x="0" y="1486548"/>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3"/>
            <p:cNvSpPr/>
            <p:nvPr/>
          </p:nvSpPr>
          <p:spPr>
            <a:xfrm>
              <a:off x="360746" y="1754871"/>
              <a:ext cx="656543" cy="65590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216;p3"/>
            <p:cNvSpPr/>
            <p:nvPr/>
          </p:nvSpPr>
          <p:spPr>
            <a:xfrm>
              <a:off x="1378035" y="1486548"/>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217;p3"/>
            <p:cNvSpPr txBox="1"/>
            <p:nvPr/>
          </p:nvSpPr>
          <p:spPr>
            <a:xfrm>
              <a:off x="1378035" y="1486548"/>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dirty="0">
                  <a:solidFill>
                    <a:schemeClr val="dk1"/>
                  </a:solidFill>
                  <a:latin typeface="Calibri"/>
                  <a:ea typeface="Calibri"/>
                  <a:cs typeface="Calibri"/>
                  <a:sym typeface="Calibri"/>
                </a:rPr>
                <a:t>Actively Engage</a:t>
              </a:r>
              <a:endParaRPr dirty="0"/>
            </a:p>
          </p:txBody>
        </p:sp>
        <p:sp>
          <p:nvSpPr>
            <p:cNvPr id="218" name="Google Shape;218;p3"/>
            <p:cNvSpPr/>
            <p:nvPr/>
          </p:nvSpPr>
          <p:spPr>
            <a:xfrm>
              <a:off x="0" y="2969648"/>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219;p3"/>
            <p:cNvSpPr/>
            <p:nvPr/>
          </p:nvSpPr>
          <p:spPr>
            <a:xfrm>
              <a:off x="360746" y="3237972"/>
              <a:ext cx="656543" cy="65590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3"/>
            <p:cNvSpPr/>
            <p:nvPr/>
          </p:nvSpPr>
          <p:spPr>
            <a:xfrm>
              <a:off x="1378035" y="2969648"/>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21;p3"/>
            <p:cNvSpPr txBox="1"/>
            <p:nvPr/>
          </p:nvSpPr>
          <p:spPr>
            <a:xfrm>
              <a:off x="1378035" y="2969648"/>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dirty="0">
                  <a:solidFill>
                    <a:schemeClr val="dk1"/>
                  </a:solidFill>
                  <a:latin typeface="Calibri"/>
                  <a:ea typeface="Calibri"/>
                  <a:cs typeface="Calibri"/>
                  <a:sym typeface="Calibri"/>
                </a:rPr>
                <a:t>Cameras On</a:t>
              </a:r>
              <a:endParaRPr dirty="0"/>
            </a:p>
          </p:txBody>
        </p:sp>
        <p:sp>
          <p:nvSpPr>
            <p:cNvPr id="222" name="Google Shape;222;p3"/>
            <p:cNvSpPr/>
            <p:nvPr/>
          </p:nvSpPr>
          <p:spPr>
            <a:xfrm>
              <a:off x="0" y="4452749"/>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3"/>
            <p:cNvSpPr/>
            <p:nvPr/>
          </p:nvSpPr>
          <p:spPr>
            <a:xfrm>
              <a:off x="361098" y="4721072"/>
              <a:ext cx="656543" cy="65590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24;p3"/>
            <p:cNvSpPr/>
            <p:nvPr/>
          </p:nvSpPr>
          <p:spPr>
            <a:xfrm>
              <a:off x="1378740" y="4452749"/>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3"/>
            <p:cNvSpPr txBox="1"/>
            <p:nvPr/>
          </p:nvSpPr>
          <p:spPr>
            <a:xfrm>
              <a:off x="1378740" y="4452749"/>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100" b="1" i="0" u="sng" strike="noStrike" cap="none" dirty="0">
                  <a:solidFill>
                    <a:schemeClr val="dk1"/>
                  </a:solidFill>
                  <a:latin typeface="Calibri"/>
                  <a:ea typeface="Calibri"/>
                  <a:cs typeface="Calibri"/>
                  <a:sym typeface="Calibri"/>
                </a:rPr>
                <a:t>Non-ACCA Board Members:  </a:t>
              </a:r>
            </a:p>
            <a:p>
              <a:pPr marL="0" marR="0" lvl="0" indent="0" algn="l" rtl="0">
                <a:lnSpc>
                  <a:spcPct val="90000"/>
                </a:lnSpc>
                <a:spcBef>
                  <a:spcPts val="0"/>
                </a:spcBef>
                <a:spcAft>
                  <a:spcPts val="0"/>
                </a:spcAft>
                <a:buClr>
                  <a:schemeClr val="dk1"/>
                </a:buClr>
                <a:buSzPts val="1400"/>
                <a:buFont typeface="Calibri"/>
                <a:buNone/>
              </a:pPr>
              <a:r>
                <a:rPr lang="en-US" sz="1100" dirty="0">
                  <a:solidFill>
                    <a:schemeClr val="dk1"/>
                  </a:solidFill>
                  <a:latin typeface="Calibri"/>
                  <a:ea typeface="Calibri"/>
                  <a:cs typeface="Calibri"/>
                  <a:sym typeface="Calibri"/>
                </a:rPr>
                <a:t>Thank you for taking time out </a:t>
              </a:r>
              <a:r>
                <a:rPr lang="en-US" sz="1100" b="0" i="0" u="none" strike="noStrike" cap="none" dirty="0">
                  <a:solidFill>
                    <a:schemeClr val="dk1"/>
                  </a:solidFill>
                  <a:latin typeface="Calibri"/>
                  <a:ea typeface="Calibri"/>
                  <a:cs typeface="Calibri"/>
                  <a:sym typeface="Calibri"/>
                </a:rPr>
                <a:t>of your schedules to support the great work happening at ACCA.  We appreciate you! </a:t>
              </a:r>
              <a:endParaRPr sz="1100"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4" name="TextBox 3">
            <a:extLst>
              <a:ext uri="{FF2B5EF4-FFF2-40B4-BE49-F238E27FC236}">
                <a16:creationId xmlns:a16="http://schemas.microsoft.com/office/drawing/2014/main" id="{5F44993F-B585-DC0B-DF2F-238B8D169E47}"/>
              </a:ext>
            </a:extLst>
          </p:cNvPr>
          <p:cNvSpPr txBox="1"/>
          <p:nvPr/>
        </p:nvSpPr>
        <p:spPr>
          <a:xfrm>
            <a:off x="3048595" y="1451055"/>
            <a:ext cx="6097190" cy="3955891"/>
          </a:xfrm>
          <a:prstGeom prst="rect">
            <a:avLst/>
          </a:prstGeom>
          <a:noFill/>
        </p:spPr>
        <p:txBody>
          <a:bodyPr wrap="square">
            <a:spAutoFit/>
          </a:bodyPr>
          <a:lstStyle/>
          <a:p>
            <a:pPr marL="0" marR="0" algn="ctr">
              <a:lnSpc>
                <a:spcPct val="107000"/>
              </a:lnSpc>
              <a:spcAft>
                <a:spcPts val="800"/>
              </a:spcAft>
            </a:pPr>
            <a:r>
              <a:rPr lang="en-US" sz="1400" b="1" dirty="0">
                <a:effectLst/>
                <a:latin typeface="Calibri" panose="020F0502020204030204" pitchFamily="34" charset="0"/>
                <a:ea typeface="Calibri" panose="020F0502020204030204" pitchFamily="34" charset="0"/>
                <a:cs typeface="Arial" panose="020B0604020202020204" pitchFamily="34" charset="0"/>
              </a:rPr>
              <a:t>Atlanta College and Career Academy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400" b="1" dirty="0">
                <a:effectLst/>
                <a:latin typeface="Calibri" panose="020F0502020204030204" pitchFamily="34" charset="0"/>
                <a:ea typeface="Calibri" panose="020F0502020204030204" pitchFamily="34" charset="0"/>
                <a:cs typeface="Arial" panose="020B0604020202020204" pitchFamily="34" charset="0"/>
              </a:rPr>
              <a:t>Date: </a:t>
            </a:r>
            <a:r>
              <a:rPr lang="en-US" sz="1400" b="1" dirty="0">
                <a:solidFill>
                  <a:srgbClr val="0083A9"/>
                </a:solidFill>
                <a:effectLst/>
                <a:latin typeface="Calibri" panose="020F0502020204030204" pitchFamily="34" charset="0"/>
                <a:ea typeface="Calibri" panose="020F0502020204030204" pitchFamily="34" charset="0"/>
                <a:cs typeface="Arial" panose="020B0604020202020204" pitchFamily="34" charset="0"/>
              </a:rPr>
              <a:t>February 27,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400" b="1" dirty="0">
                <a:effectLst/>
                <a:latin typeface="Calibri" panose="020F0502020204030204" pitchFamily="34" charset="0"/>
                <a:ea typeface="Calibri" panose="020F0502020204030204" pitchFamily="34" charset="0"/>
                <a:cs typeface="Arial" panose="020B0604020202020204" pitchFamily="34" charset="0"/>
              </a:rPr>
              <a:t>Time: </a:t>
            </a:r>
            <a:r>
              <a:rPr lang="en-US" sz="1400" b="1" dirty="0">
                <a:solidFill>
                  <a:srgbClr val="0083A9"/>
                </a:solidFill>
                <a:effectLst/>
                <a:latin typeface="Calibri" panose="020F0502020204030204" pitchFamily="34" charset="0"/>
                <a:ea typeface="Calibri" panose="020F0502020204030204" pitchFamily="34" charset="0"/>
                <a:cs typeface="Arial" panose="020B0604020202020204" pitchFamily="34" charset="0"/>
              </a:rPr>
              <a:t>4 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400" b="1" dirty="0">
                <a:effectLst/>
                <a:latin typeface="Calibri" panose="020F0502020204030204" pitchFamily="34" charset="0"/>
                <a:ea typeface="Calibri" panose="020F0502020204030204" pitchFamily="34" charset="0"/>
                <a:cs typeface="Arial" panose="020B0604020202020204" pitchFamily="34" charset="0"/>
              </a:rPr>
              <a:t>Location: </a:t>
            </a:r>
            <a:r>
              <a:rPr lang="en-US" sz="1400" b="1" dirty="0">
                <a:solidFill>
                  <a:srgbClr val="0083A9"/>
                </a:solidFill>
                <a:effectLst/>
                <a:latin typeface="Calibri" panose="020F0502020204030204" pitchFamily="34" charset="0"/>
                <a:ea typeface="Calibri" panose="020F0502020204030204" pitchFamily="34" charset="0"/>
                <a:cs typeface="Arial" panose="020B0604020202020204" pitchFamily="34" charset="0"/>
              </a:rPr>
              <a:t>1090 Windsor Street SW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6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Call to order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Roll Call; Establish Quorum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Action Items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LcPeriod"/>
            </a:pPr>
            <a:r>
              <a:rPr lang="en-US" sz="1200" b="1" dirty="0">
                <a:effectLst/>
                <a:latin typeface="Calibri" panose="020F0502020204030204" pitchFamily="34" charset="0"/>
                <a:ea typeface="Calibri" panose="020F0502020204030204" pitchFamily="34" charset="0"/>
                <a:cs typeface="Arial" panose="020B0604020202020204" pitchFamily="34" charset="0"/>
              </a:rPr>
              <a:t>Approval of Agenda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LcPeriod"/>
            </a:pPr>
            <a:r>
              <a:rPr lang="en-US" sz="1200" b="1" dirty="0">
                <a:effectLst/>
                <a:latin typeface="Calibri" panose="020F0502020204030204" pitchFamily="34" charset="0"/>
                <a:ea typeface="Calibri" panose="020F0502020204030204" pitchFamily="34" charset="0"/>
                <a:cs typeface="Arial" panose="020B0604020202020204" pitchFamily="34" charset="0"/>
              </a:rPr>
              <a:t>Approval of Previous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LcPeriod"/>
            </a:pPr>
            <a:r>
              <a:rPr lang="en-US" sz="1200" b="1" dirty="0">
                <a:effectLst/>
                <a:latin typeface="Calibri" panose="020F0502020204030204" pitchFamily="34" charset="0"/>
                <a:ea typeface="Calibri" panose="020F0502020204030204" pitchFamily="34" charset="0"/>
                <a:cs typeface="Arial" panose="020B0604020202020204" pitchFamily="34" charset="0"/>
              </a:rPr>
              <a:t>Budget Approval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Information Items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LcPeriod"/>
            </a:pPr>
            <a:r>
              <a:rPr lang="en-US" sz="1200" b="1" dirty="0">
                <a:effectLst/>
                <a:latin typeface="Calibri" panose="020F0502020204030204" pitchFamily="34" charset="0"/>
                <a:ea typeface="Calibri" panose="020F0502020204030204" pitchFamily="34" charset="0"/>
                <a:cs typeface="Arial" panose="020B0604020202020204" pitchFamily="34" charset="0"/>
              </a:rPr>
              <a:t>Principal’s Report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Announcements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Public Comment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Adjournment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B48F-65CB-BF4B-484F-4750DE3BD35D}"/>
              </a:ext>
            </a:extLst>
          </p:cNvPr>
          <p:cNvSpPr>
            <a:spLocks noGrp="1"/>
          </p:cNvSpPr>
          <p:nvPr>
            <p:ph type="title"/>
          </p:nvPr>
        </p:nvSpPr>
        <p:spPr/>
        <p:txBody>
          <a:bodyPr/>
          <a:lstStyle/>
          <a:p>
            <a:r>
              <a:rPr lang="en-US" dirty="0"/>
              <a:t>Roll Call</a:t>
            </a:r>
          </a:p>
        </p:txBody>
      </p:sp>
      <p:sp>
        <p:nvSpPr>
          <p:cNvPr id="3" name="Text Placeholder 2">
            <a:extLst>
              <a:ext uri="{FF2B5EF4-FFF2-40B4-BE49-F238E27FC236}">
                <a16:creationId xmlns:a16="http://schemas.microsoft.com/office/drawing/2014/main" id="{3918FB67-B46B-1096-0633-912E908C8B40}"/>
              </a:ext>
            </a:extLst>
          </p:cNvPr>
          <p:cNvSpPr>
            <a:spLocks noGrp="1"/>
          </p:cNvSpPr>
          <p:nvPr>
            <p:ph type="body" idx="1"/>
          </p:nvPr>
        </p:nvSpPr>
        <p:spPr/>
        <p:txBody>
          <a:bodyPr/>
          <a:lstStyle/>
          <a:p>
            <a:endParaRPr lang="en-US" dirty="0"/>
          </a:p>
        </p:txBody>
      </p:sp>
      <p:graphicFrame>
        <p:nvGraphicFramePr>
          <p:cNvPr id="4" name="Table 3">
            <a:extLst>
              <a:ext uri="{FF2B5EF4-FFF2-40B4-BE49-F238E27FC236}">
                <a16:creationId xmlns:a16="http://schemas.microsoft.com/office/drawing/2014/main" id="{ED686C43-8835-2B1C-970A-30CADAAE0AE6}"/>
              </a:ext>
            </a:extLst>
          </p:cNvPr>
          <p:cNvGraphicFramePr>
            <a:graphicFrameLocks noGrp="1"/>
          </p:cNvGraphicFramePr>
          <p:nvPr>
            <p:extLst>
              <p:ext uri="{D42A27DB-BD31-4B8C-83A1-F6EECF244321}">
                <p14:modId xmlns:p14="http://schemas.microsoft.com/office/powerpoint/2010/main" val="557822054"/>
              </p:ext>
            </p:extLst>
          </p:nvPr>
        </p:nvGraphicFramePr>
        <p:xfrm>
          <a:off x="3157538" y="2345500"/>
          <a:ext cx="5937250" cy="3004764"/>
        </p:xfrm>
        <a:graphic>
          <a:graphicData uri="http://schemas.openxmlformats.org/drawingml/2006/table">
            <a:tbl>
              <a:tblPr firstRow="1" firstCol="1" bandRow="1">
                <a:tableStyleId>{0FAE3E11-6EFA-4B34-9311-972C4EA6A26C}</a:tableStyleId>
              </a:tblPr>
              <a:tblGrid>
                <a:gridCol w="2282825">
                  <a:extLst>
                    <a:ext uri="{9D8B030D-6E8A-4147-A177-3AD203B41FA5}">
                      <a16:colId xmlns:a16="http://schemas.microsoft.com/office/drawing/2014/main" val="2674920160"/>
                    </a:ext>
                  </a:extLst>
                </a:gridCol>
                <a:gridCol w="1943100">
                  <a:extLst>
                    <a:ext uri="{9D8B030D-6E8A-4147-A177-3AD203B41FA5}">
                      <a16:colId xmlns:a16="http://schemas.microsoft.com/office/drawing/2014/main" val="2478397780"/>
                    </a:ext>
                  </a:extLst>
                </a:gridCol>
                <a:gridCol w="1711325">
                  <a:extLst>
                    <a:ext uri="{9D8B030D-6E8A-4147-A177-3AD203B41FA5}">
                      <a16:colId xmlns:a16="http://schemas.microsoft.com/office/drawing/2014/main" val="878105761"/>
                    </a:ext>
                  </a:extLst>
                </a:gridCol>
              </a:tblGrid>
              <a:tr h="0">
                <a:tc>
                  <a:txBody>
                    <a:bodyPr/>
                    <a:lstStyle/>
                    <a:p>
                      <a:pPr marL="0" marR="0" algn="ctr">
                        <a:lnSpc>
                          <a:spcPct val="107000"/>
                        </a:lnSpc>
                        <a:spcAft>
                          <a:spcPts val="800"/>
                        </a:spcAft>
                      </a:pPr>
                      <a:r>
                        <a:rPr lang="en-US" sz="1400">
                          <a:effectLst/>
                        </a:rPr>
                        <a:t>Role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1400">
                          <a:effectLst/>
                        </a:rPr>
                        <a:t>Name </a:t>
                      </a:r>
                      <a:r>
                        <a:rPr lang="en-US" sz="1200">
                          <a:effectLst/>
                        </a:rPr>
                        <a:t>(or Vacant)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Aft>
                          <a:spcPts val="800"/>
                        </a:spcAft>
                      </a:pPr>
                      <a:r>
                        <a:rPr lang="en-US" sz="1400">
                          <a:effectLst/>
                        </a:rPr>
                        <a:t>Present or Absent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6818610"/>
                  </a:ext>
                </a:extLst>
              </a:tr>
              <a:tr h="0">
                <a:tc>
                  <a:txBody>
                    <a:bodyPr/>
                    <a:lstStyle/>
                    <a:p>
                      <a:pPr marL="0" marR="0">
                        <a:lnSpc>
                          <a:spcPct val="107000"/>
                        </a:lnSpc>
                        <a:spcAft>
                          <a:spcPts val="800"/>
                        </a:spcAft>
                      </a:pPr>
                      <a:r>
                        <a:rPr lang="en-US" sz="1200">
                          <a:effectLst/>
                        </a:rPr>
                        <a:t>Parent/Guardian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Chizelle Archie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0656333"/>
                  </a:ext>
                </a:extLst>
              </a:tr>
              <a:tr h="0">
                <a:tc>
                  <a:txBody>
                    <a:bodyPr/>
                    <a:lstStyle/>
                    <a:p>
                      <a:pPr marL="0" marR="0">
                        <a:lnSpc>
                          <a:spcPct val="107000"/>
                        </a:lnSpc>
                        <a:spcAft>
                          <a:spcPts val="800"/>
                        </a:spcAft>
                      </a:pPr>
                      <a:r>
                        <a:rPr lang="en-US" sz="1200">
                          <a:effectLst/>
                        </a:rPr>
                        <a:t>Business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Sharyl Chatman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0891769"/>
                  </a:ext>
                </a:extLst>
              </a:tr>
              <a:tr h="0">
                <a:tc>
                  <a:txBody>
                    <a:bodyPr/>
                    <a:lstStyle/>
                    <a:p>
                      <a:pPr marL="0" marR="0">
                        <a:lnSpc>
                          <a:spcPct val="107000"/>
                        </a:lnSpc>
                        <a:spcAft>
                          <a:spcPts val="800"/>
                        </a:spcAft>
                      </a:pPr>
                      <a:r>
                        <a:rPr lang="en-US" sz="1200">
                          <a:effectLst/>
                        </a:rPr>
                        <a:t>Business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William Smith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5317505"/>
                  </a:ext>
                </a:extLst>
              </a:tr>
              <a:tr h="0">
                <a:tc>
                  <a:txBody>
                    <a:bodyPr/>
                    <a:lstStyle/>
                    <a:p>
                      <a:pPr marL="0" marR="0">
                        <a:lnSpc>
                          <a:spcPct val="107000"/>
                        </a:lnSpc>
                        <a:spcAft>
                          <a:spcPts val="800"/>
                        </a:spcAft>
                      </a:pPr>
                      <a:r>
                        <a:rPr lang="en-US" sz="1200">
                          <a:effectLst/>
                        </a:rPr>
                        <a:t>Business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Sarah Bontrager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1225775"/>
                  </a:ext>
                </a:extLst>
              </a:tr>
              <a:tr h="0">
                <a:tc>
                  <a:txBody>
                    <a:bodyPr/>
                    <a:lstStyle/>
                    <a:p>
                      <a:pPr marL="0" marR="0">
                        <a:lnSpc>
                          <a:spcPct val="107000"/>
                        </a:lnSpc>
                        <a:spcAft>
                          <a:spcPts val="800"/>
                        </a:spcAft>
                      </a:pPr>
                      <a:r>
                        <a:rPr lang="en-US" sz="1200">
                          <a:effectLst/>
                        </a:rPr>
                        <a:t>Business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Brian Shea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0208064"/>
                  </a:ext>
                </a:extLst>
              </a:tr>
              <a:tr h="0">
                <a:tc>
                  <a:txBody>
                    <a:bodyPr/>
                    <a:lstStyle/>
                    <a:p>
                      <a:pPr marL="0" marR="0">
                        <a:lnSpc>
                          <a:spcPct val="107000"/>
                        </a:lnSpc>
                        <a:spcAft>
                          <a:spcPts val="800"/>
                        </a:spcAft>
                      </a:pPr>
                      <a:r>
                        <a:rPr lang="en-US" sz="1200">
                          <a:effectLst/>
                        </a:rPr>
                        <a:t>Business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Patricia Horton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8849667"/>
                  </a:ext>
                </a:extLst>
              </a:tr>
              <a:tr h="0">
                <a:tc>
                  <a:txBody>
                    <a:bodyPr/>
                    <a:lstStyle/>
                    <a:p>
                      <a:pPr marL="0" marR="0">
                        <a:lnSpc>
                          <a:spcPct val="107000"/>
                        </a:lnSpc>
                        <a:spcAft>
                          <a:spcPts val="800"/>
                        </a:spcAft>
                      </a:pPr>
                      <a:r>
                        <a:rPr lang="en-US" sz="1200" dirty="0">
                          <a:effectLst/>
                        </a:rPr>
                        <a:t>Metro Atlanta Chamber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Tim Cairl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6335109"/>
                  </a:ext>
                </a:extLst>
              </a:tr>
              <a:tr h="0">
                <a:tc>
                  <a:txBody>
                    <a:bodyPr/>
                    <a:lstStyle/>
                    <a:p>
                      <a:pPr marL="0" marR="0">
                        <a:lnSpc>
                          <a:spcPct val="107000"/>
                        </a:lnSpc>
                        <a:spcAft>
                          <a:spcPts val="800"/>
                        </a:spcAft>
                      </a:pPr>
                      <a:r>
                        <a:rPr lang="en-US" sz="1200">
                          <a:effectLst/>
                        </a:rPr>
                        <a:t>Secondary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Dwionne Freeman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79584901"/>
                  </a:ext>
                </a:extLst>
              </a:tr>
              <a:tr h="0">
                <a:tc>
                  <a:txBody>
                    <a:bodyPr/>
                    <a:lstStyle/>
                    <a:p>
                      <a:pPr marL="0" marR="0">
                        <a:lnSpc>
                          <a:spcPct val="107000"/>
                        </a:lnSpc>
                        <a:spcAft>
                          <a:spcPts val="800"/>
                        </a:spcAft>
                      </a:pPr>
                      <a:r>
                        <a:rPr lang="en-US" sz="1200">
                          <a:effectLst/>
                        </a:rPr>
                        <a:t>Secondary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Shelly Goodrum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4979039"/>
                  </a:ext>
                </a:extLst>
              </a:tr>
              <a:tr h="0">
                <a:tc>
                  <a:txBody>
                    <a:bodyPr/>
                    <a:lstStyle/>
                    <a:p>
                      <a:pPr marL="0" marR="0">
                        <a:lnSpc>
                          <a:spcPct val="107000"/>
                        </a:lnSpc>
                        <a:spcAft>
                          <a:spcPts val="800"/>
                        </a:spcAft>
                      </a:pPr>
                      <a:r>
                        <a:rPr lang="en-US" sz="1200">
                          <a:effectLst/>
                        </a:rPr>
                        <a:t>Post-Secondary Representative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Sonya McCoy-Wilson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1739166"/>
                  </a:ext>
                </a:extLst>
              </a:tr>
              <a:tr h="0">
                <a:tc>
                  <a:txBody>
                    <a:bodyPr/>
                    <a:lstStyle/>
                    <a:p>
                      <a:pPr marL="0" marR="0">
                        <a:lnSpc>
                          <a:spcPct val="107000"/>
                        </a:lnSpc>
                        <a:spcAft>
                          <a:spcPts val="800"/>
                        </a:spcAft>
                      </a:pPr>
                      <a:r>
                        <a:rPr lang="en-US" sz="1200">
                          <a:effectLst/>
                        </a:rPr>
                        <a:t>Post-Secondary Representative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Niya Eady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7010024"/>
                  </a:ext>
                </a:extLst>
              </a:tr>
              <a:tr h="0">
                <a:tc>
                  <a:txBody>
                    <a:bodyPr/>
                    <a:lstStyle/>
                    <a:p>
                      <a:pPr marL="0" marR="0">
                        <a:lnSpc>
                          <a:spcPct val="107000"/>
                        </a:lnSpc>
                        <a:spcAft>
                          <a:spcPts val="800"/>
                        </a:spcAft>
                      </a:pPr>
                      <a:r>
                        <a:rPr lang="en-US" sz="1200">
                          <a:effectLst/>
                        </a:rPr>
                        <a:t>Ex-Officio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Katie Howard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4507621"/>
                  </a:ext>
                </a:extLst>
              </a:tr>
              <a:tr h="0">
                <a:tc>
                  <a:txBody>
                    <a:bodyPr/>
                    <a:lstStyle/>
                    <a:p>
                      <a:pPr marL="0" marR="0">
                        <a:lnSpc>
                          <a:spcPct val="107000"/>
                        </a:lnSpc>
                        <a:spcAft>
                          <a:spcPts val="800"/>
                        </a:spcAft>
                      </a:pPr>
                      <a:r>
                        <a:rPr lang="en-US" sz="1200">
                          <a:effectLst/>
                        </a:rPr>
                        <a:t>Ex-Officio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Tasharah Wilson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6158261"/>
                  </a:ext>
                </a:extLst>
              </a:tr>
              <a:tr h="0">
                <a:tc>
                  <a:txBody>
                    <a:bodyPr/>
                    <a:lstStyle/>
                    <a:p>
                      <a:pPr marL="0" marR="0">
                        <a:lnSpc>
                          <a:spcPct val="107000"/>
                        </a:lnSpc>
                        <a:spcAft>
                          <a:spcPts val="800"/>
                        </a:spcAft>
                      </a:pPr>
                      <a:r>
                        <a:rPr lang="en-US" sz="1200">
                          <a:effectLst/>
                        </a:rPr>
                        <a:t>Student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Wesley Gilliard, Jr.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0030511"/>
                  </a:ext>
                </a:extLst>
              </a:tr>
              <a:tr h="0">
                <a:tc>
                  <a:txBody>
                    <a:bodyPr/>
                    <a:lstStyle/>
                    <a:p>
                      <a:pPr marL="0" marR="0">
                        <a:lnSpc>
                          <a:spcPct val="107000"/>
                        </a:lnSpc>
                        <a:spcAft>
                          <a:spcPts val="800"/>
                        </a:spcAft>
                      </a:pPr>
                      <a:r>
                        <a:rPr lang="en-US" sz="1200">
                          <a:effectLst/>
                        </a:rPr>
                        <a:t>Student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a:effectLst/>
                        </a:rPr>
                        <a:t>Rajaa Judah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3003763"/>
                  </a:ext>
                </a:extLst>
              </a:tr>
            </a:tbl>
          </a:graphicData>
        </a:graphic>
      </p:graphicFrame>
    </p:spTree>
    <p:extLst>
      <p:ext uri="{BB962C8B-B14F-4D97-AF65-F5344CB8AC3E}">
        <p14:creationId xmlns:p14="http://schemas.microsoft.com/office/powerpoint/2010/main" val="3150459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a:extLst>
            <a:ext uri="{FF2B5EF4-FFF2-40B4-BE49-F238E27FC236}">
              <a16:creationId xmlns:a16="http://schemas.microsoft.com/office/drawing/2014/main" id="{70DD8107-2F81-F32E-C925-46E5288BCC4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3D88CC8-1B1E-44D0-B0A4-BE441D75485F}"/>
              </a:ext>
            </a:extLst>
          </p:cNvPr>
          <p:cNvSpPr txBox="1"/>
          <p:nvPr/>
        </p:nvSpPr>
        <p:spPr>
          <a:xfrm>
            <a:off x="3048595" y="1451055"/>
            <a:ext cx="6097190" cy="3955891"/>
          </a:xfrm>
          <a:prstGeom prst="rect">
            <a:avLst/>
          </a:prstGeom>
          <a:noFill/>
        </p:spPr>
        <p:txBody>
          <a:bodyPr wrap="square">
            <a:spAutoFit/>
          </a:bodyPr>
          <a:lstStyle/>
          <a:p>
            <a:pPr marL="0" marR="0" algn="ctr">
              <a:lnSpc>
                <a:spcPct val="107000"/>
              </a:lnSpc>
              <a:spcAft>
                <a:spcPts val="800"/>
              </a:spcAft>
            </a:pPr>
            <a:r>
              <a:rPr lang="en-US" sz="1400" b="1" dirty="0">
                <a:effectLst/>
                <a:latin typeface="Calibri" panose="020F0502020204030204" pitchFamily="34" charset="0"/>
                <a:ea typeface="Calibri" panose="020F0502020204030204" pitchFamily="34" charset="0"/>
                <a:cs typeface="Arial" panose="020B0604020202020204" pitchFamily="34" charset="0"/>
              </a:rPr>
              <a:t>Atlanta College and Career Academy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400" b="1" dirty="0">
                <a:effectLst/>
                <a:latin typeface="Calibri" panose="020F0502020204030204" pitchFamily="34" charset="0"/>
                <a:ea typeface="Calibri" panose="020F0502020204030204" pitchFamily="34" charset="0"/>
                <a:cs typeface="Arial" panose="020B0604020202020204" pitchFamily="34" charset="0"/>
              </a:rPr>
              <a:t>Date: </a:t>
            </a:r>
            <a:r>
              <a:rPr lang="en-US" sz="1400" b="1" dirty="0">
                <a:solidFill>
                  <a:srgbClr val="0083A9"/>
                </a:solidFill>
                <a:effectLst/>
                <a:latin typeface="Calibri" panose="020F0502020204030204" pitchFamily="34" charset="0"/>
                <a:ea typeface="Calibri" panose="020F0502020204030204" pitchFamily="34" charset="0"/>
                <a:cs typeface="Arial" panose="020B0604020202020204" pitchFamily="34" charset="0"/>
              </a:rPr>
              <a:t>February 27,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400" b="1" dirty="0">
                <a:effectLst/>
                <a:latin typeface="Calibri" panose="020F0502020204030204" pitchFamily="34" charset="0"/>
                <a:ea typeface="Calibri" panose="020F0502020204030204" pitchFamily="34" charset="0"/>
                <a:cs typeface="Arial" panose="020B0604020202020204" pitchFamily="34" charset="0"/>
              </a:rPr>
              <a:t>Time: </a:t>
            </a:r>
            <a:r>
              <a:rPr lang="en-US" sz="1400" b="1" dirty="0">
                <a:solidFill>
                  <a:srgbClr val="0083A9"/>
                </a:solidFill>
                <a:effectLst/>
                <a:latin typeface="Calibri" panose="020F0502020204030204" pitchFamily="34" charset="0"/>
                <a:ea typeface="Calibri" panose="020F0502020204030204" pitchFamily="34" charset="0"/>
                <a:cs typeface="Arial" panose="020B0604020202020204" pitchFamily="34" charset="0"/>
              </a:rPr>
              <a:t>4 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400" b="1" dirty="0">
                <a:effectLst/>
                <a:latin typeface="Calibri" panose="020F0502020204030204" pitchFamily="34" charset="0"/>
                <a:ea typeface="Calibri" panose="020F0502020204030204" pitchFamily="34" charset="0"/>
                <a:cs typeface="Arial" panose="020B0604020202020204" pitchFamily="34" charset="0"/>
              </a:rPr>
              <a:t>Location: </a:t>
            </a:r>
            <a:r>
              <a:rPr lang="en-US" sz="1400" b="1" dirty="0">
                <a:solidFill>
                  <a:srgbClr val="0083A9"/>
                </a:solidFill>
                <a:effectLst/>
                <a:latin typeface="Calibri" panose="020F0502020204030204" pitchFamily="34" charset="0"/>
                <a:ea typeface="Calibri" panose="020F0502020204030204" pitchFamily="34" charset="0"/>
                <a:cs typeface="Arial" panose="020B0604020202020204" pitchFamily="34" charset="0"/>
              </a:rPr>
              <a:t>1090 Windsor Street SW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6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Call to order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Roll Call; Establish Quorum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Action Items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LcPeriod"/>
            </a:pPr>
            <a:r>
              <a:rPr lang="en-US" sz="1200" b="1" dirty="0">
                <a:effectLst/>
                <a:latin typeface="Calibri" panose="020F0502020204030204" pitchFamily="34" charset="0"/>
                <a:ea typeface="Calibri" panose="020F0502020204030204" pitchFamily="34" charset="0"/>
                <a:cs typeface="Arial" panose="020B0604020202020204" pitchFamily="34" charset="0"/>
              </a:rPr>
              <a:t>Approval of Agenda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LcPeriod"/>
            </a:pPr>
            <a:r>
              <a:rPr lang="en-US" sz="1200" b="1" dirty="0">
                <a:effectLst/>
                <a:latin typeface="Calibri" panose="020F0502020204030204" pitchFamily="34" charset="0"/>
                <a:ea typeface="Calibri" panose="020F0502020204030204" pitchFamily="34" charset="0"/>
                <a:cs typeface="Arial" panose="020B0604020202020204" pitchFamily="34" charset="0"/>
              </a:rPr>
              <a:t>Approval of Previous Minutes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LcPeriod"/>
            </a:pPr>
            <a:r>
              <a:rPr lang="en-US" sz="1200" b="1" dirty="0">
                <a:effectLst/>
                <a:latin typeface="Calibri" panose="020F0502020204030204" pitchFamily="34" charset="0"/>
                <a:ea typeface="Calibri" panose="020F0502020204030204" pitchFamily="34" charset="0"/>
                <a:cs typeface="Arial" panose="020B0604020202020204" pitchFamily="34" charset="0"/>
              </a:rPr>
              <a:t>Budget Approval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Information Items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buFont typeface="+mj-lt"/>
              <a:buAutoNum type="alphaLcPeriod"/>
            </a:pPr>
            <a:r>
              <a:rPr lang="en-US" sz="1200" b="1" dirty="0">
                <a:effectLst/>
                <a:latin typeface="Calibri" panose="020F0502020204030204" pitchFamily="34" charset="0"/>
                <a:ea typeface="Calibri" panose="020F0502020204030204" pitchFamily="34" charset="0"/>
                <a:cs typeface="Arial" panose="020B0604020202020204" pitchFamily="34" charset="0"/>
              </a:rPr>
              <a:t>Principal’s Report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Announcements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Public Comment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Aft>
                <a:spcPts val="800"/>
              </a:spcAft>
              <a:buClr>
                <a:srgbClr val="D47B22"/>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Adjournment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1115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10"/>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82" name="Google Shape;282;p10"/>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10"/>
          <p:cNvSpPr txBox="1">
            <a:spLocks noGrp="1"/>
          </p:cNvSpPr>
          <p:nvPr>
            <p:ph type="title"/>
          </p:nvPr>
        </p:nvSpPr>
        <p:spPr>
          <a:xfrm>
            <a:off x="492370" y="516835"/>
            <a:ext cx="3084844" cy="21038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FFFFFF"/>
              </a:buClr>
              <a:buSzPts val="3600"/>
              <a:buFont typeface="Calibri"/>
              <a:buNone/>
            </a:pPr>
            <a:r>
              <a:rPr lang="en-US" sz="3600" dirty="0">
                <a:solidFill>
                  <a:srgbClr val="FFFFFF"/>
                </a:solidFill>
              </a:rPr>
              <a:t>Approval of Previous Minutes </a:t>
            </a:r>
            <a:br>
              <a:rPr lang="en-US" sz="3600" dirty="0">
                <a:solidFill>
                  <a:srgbClr val="FFFFFF"/>
                </a:solidFill>
              </a:rPr>
            </a:br>
            <a:r>
              <a:rPr lang="en-US" sz="3600" dirty="0">
                <a:solidFill>
                  <a:srgbClr val="FFFFFF"/>
                </a:solidFill>
              </a:rPr>
              <a:t> </a:t>
            </a:r>
            <a:br>
              <a:rPr lang="en-US" sz="3600" dirty="0">
                <a:solidFill>
                  <a:srgbClr val="FFFFFF"/>
                </a:solidFill>
              </a:rPr>
            </a:br>
            <a:r>
              <a:rPr lang="en-US" sz="3600" dirty="0">
                <a:solidFill>
                  <a:srgbClr val="FFFFFF"/>
                </a:solidFill>
              </a:rPr>
              <a:t>02/13/2025</a:t>
            </a:r>
            <a:endParaRPr dirty="0"/>
          </a:p>
        </p:txBody>
      </p:sp>
      <p:sp>
        <p:nvSpPr>
          <p:cNvPr id="284" name="Google Shape;284;p10"/>
          <p:cNvSpPr txBox="1">
            <a:spLocks noGrp="1"/>
          </p:cNvSpPr>
          <p:nvPr>
            <p:ph type="body" idx="1"/>
          </p:nvPr>
        </p:nvSpPr>
        <p:spPr>
          <a:xfrm>
            <a:off x="492371" y="2653800"/>
            <a:ext cx="3084844" cy="3335519"/>
          </a:xfrm>
          <a:prstGeom prst="rect">
            <a:avLst/>
          </a:prstGeom>
          <a:noFill/>
          <a:ln>
            <a:noFill/>
          </a:ln>
        </p:spPr>
        <p:txBody>
          <a:bodyPr spcFirstLastPara="1" wrap="square" lIns="0" tIns="45700" rIns="0" bIns="45700" anchor="t" anchorCtr="0">
            <a:normAutofit/>
          </a:bodyPr>
          <a:lstStyle/>
          <a:p>
            <a:pPr marL="233363" lvl="0" indent="-138113" algn="l" rtl="0">
              <a:lnSpc>
                <a:spcPct val="90000"/>
              </a:lnSpc>
              <a:spcBef>
                <a:spcPts val="0"/>
              </a:spcBef>
              <a:spcAft>
                <a:spcPts val="0"/>
              </a:spcAft>
              <a:buSzPts val="1500"/>
              <a:buNone/>
            </a:pPr>
            <a:endParaRPr sz="1500" dirty="0">
              <a:solidFill>
                <a:srgbClr val="FFFFFF"/>
              </a:solidFill>
            </a:endParaRPr>
          </a:p>
          <a:p>
            <a:pPr marL="233363" lvl="0" indent="-138113" algn="l" rtl="0">
              <a:lnSpc>
                <a:spcPct val="90000"/>
              </a:lnSpc>
              <a:spcBef>
                <a:spcPts val="1400"/>
              </a:spcBef>
              <a:spcAft>
                <a:spcPts val="0"/>
              </a:spcAft>
              <a:buSzPts val="1500"/>
              <a:buNone/>
            </a:pPr>
            <a:endParaRPr sz="1500" dirty="0">
              <a:solidFill>
                <a:srgbClr val="FFFFFF"/>
              </a:solidFill>
            </a:endParaRPr>
          </a:p>
        </p:txBody>
      </p:sp>
      <p:sp>
        <p:nvSpPr>
          <p:cNvPr id="285" name="Google Shape;285;p1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86" name="Google Shape;286;p10" descr="Top view of laptop, pen and notebook written with text MEETING MINUTES over brown background. Business concept."/>
          <p:cNvPicPr preferRelativeResize="0"/>
          <p:nvPr/>
        </p:nvPicPr>
        <p:blipFill rotWithShape="1">
          <a:blip r:embed="rId3">
            <a:alphaModFix/>
          </a:blip>
          <a:srcRect b="5109"/>
          <a:stretch/>
        </p:blipFill>
        <p:spPr>
          <a:xfrm>
            <a:off x="4742017" y="1015681"/>
            <a:ext cx="6798082" cy="4580049"/>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CCAES">
      <a:dk1>
        <a:srgbClr val="005685"/>
      </a:dk1>
      <a:lt1>
        <a:srgbClr val="FFFFFF"/>
      </a:lt1>
      <a:dk2>
        <a:srgbClr val="44546A"/>
      </a:dk2>
      <a:lt2>
        <a:srgbClr val="E7E6E6"/>
      </a:lt2>
      <a:accent1>
        <a:srgbClr val="0D85AB"/>
      </a:accent1>
      <a:accent2>
        <a:srgbClr val="EE7C29"/>
      </a:accent2>
      <a:accent3>
        <a:srgbClr val="A5A5A5"/>
      </a:accent3>
      <a:accent4>
        <a:srgbClr val="EE7C29"/>
      </a:accent4>
      <a:accent5>
        <a:srgbClr val="0D85AB"/>
      </a:accent5>
      <a:accent6>
        <a:srgbClr val="0D85AB"/>
      </a:accent6>
      <a:hlink>
        <a:srgbClr val="EE7C29"/>
      </a:hlink>
      <a:folHlink>
        <a:srgbClr val="0D8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APS 7">
      <a:dk1>
        <a:srgbClr val="44546A"/>
      </a:dk1>
      <a:lt1>
        <a:sysClr val="window" lastClr="FFFFFF"/>
      </a:lt1>
      <a:dk2>
        <a:srgbClr val="44546A"/>
      </a:dk2>
      <a:lt2>
        <a:srgbClr val="0083A9"/>
      </a:lt2>
      <a:accent1>
        <a:srgbClr val="A91A92"/>
      </a:accent1>
      <a:accent2>
        <a:srgbClr val="A5A5A5"/>
      </a:accent2>
      <a:accent3>
        <a:srgbClr val="DA7B22"/>
      </a:accent3>
      <a:accent4>
        <a:srgbClr val="F3CF45"/>
      </a:accent4>
      <a:accent5>
        <a:srgbClr val="70AD47"/>
      </a:accent5>
      <a:accent6>
        <a:srgbClr val="F3CF45"/>
      </a:accent6>
      <a:hlink>
        <a:srgbClr val="0083A9"/>
      </a:hlink>
      <a:folHlink>
        <a:srgbClr val="DA7B22"/>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4.xml><?xml version="1.0" encoding="utf-8"?>
<a:theme xmlns:a="http://schemas.openxmlformats.org/drawingml/2006/main" name="1_Retrospect">
  <a:themeElements>
    <a:clrScheme name="CCAES">
      <a:dk1>
        <a:srgbClr val="005685"/>
      </a:dk1>
      <a:lt1>
        <a:sysClr val="window" lastClr="FFFFFF"/>
      </a:lt1>
      <a:dk2>
        <a:srgbClr val="44546A"/>
      </a:dk2>
      <a:lt2>
        <a:srgbClr val="E7E6E6"/>
      </a:lt2>
      <a:accent1>
        <a:srgbClr val="0D85AB"/>
      </a:accent1>
      <a:accent2>
        <a:srgbClr val="EE7C29"/>
      </a:accent2>
      <a:accent3>
        <a:srgbClr val="A5A5A5"/>
      </a:accent3>
      <a:accent4>
        <a:srgbClr val="EE7C29"/>
      </a:accent4>
      <a:accent5>
        <a:srgbClr val="0D85AB"/>
      </a:accent5>
      <a:accent6>
        <a:srgbClr val="0D85AB"/>
      </a:accent6>
      <a:hlink>
        <a:srgbClr val="EE7C29"/>
      </a:hlink>
      <a:folHlink>
        <a:srgbClr val="0D8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2D65C7D-7237-4DAD-98D0-94958B10810B}">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2737</TotalTime>
  <Words>4476</Words>
  <Application>Microsoft Office PowerPoint</Application>
  <PresentationFormat>Widescreen</PresentationFormat>
  <Paragraphs>603</Paragraphs>
  <Slides>47</Slides>
  <Notes>47</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47</vt:i4>
      </vt:variant>
    </vt:vector>
  </HeadingPairs>
  <TitlesOfParts>
    <vt:vector size="67" baseType="lpstr">
      <vt:lpstr>Helvetica</vt:lpstr>
      <vt:lpstr>Calibri</vt:lpstr>
      <vt:lpstr>Times New Roman</vt:lpstr>
      <vt:lpstr>Franklin Gothic Demi</vt:lpstr>
      <vt:lpstr>Trebuchet MS</vt:lpstr>
      <vt:lpstr>Segoe UI Web (West European)</vt:lpstr>
      <vt:lpstr>Franklin Gothic Book</vt:lpstr>
      <vt:lpstr>Aptos</vt:lpstr>
      <vt:lpstr>Century Schoolbook</vt:lpstr>
      <vt:lpstr>inherit</vt:lpstr>
      <vt:lpstr>Symbol</vt:lpstr>
      <vt:lpstr>Wingdings</vt:lpstr>
      <vt:lpstr>Noto Sans Symbols</vt:lpstr>
      <vt:lpstr>Calibri Light</vt:lpstr>
      <vt:lpstr>Arial</vt:lpstr>
      <vt:lpstr>Retrospect</vt:lpstr>
      <vt:lpstr>Office Theme</vt:lpstr>
      <vt:lpstr>Theme1</vt:lpstr>
      <vt:lpstr>1_Retrospect</vt:lpstr>
      <vt:lpstr>Document</vt:lpstr>
      <vt:lpstr>Board of Directors Meeting Good evening, everyone!   Thank you for joining us.  We will begin shortly.</vt:lpstr>
      <vt:lpstr>Welcome Board Members &amp; Visitors!</vt:lpstr>
      <vt:lpstr>Welcome  ACCA Board Members  &amp; Visitors!</vt:lpstr>
      <vt:lpstr>Public Comment</vt:lpstr>
      <vt:lpstr>Virtual Meeting Norms</vt:lpstr>
      <vt:lpstr>PowerPoint Presentation</vt:lpstr>
      <vt:lpstr>Roll Call</vt:lpstr>
      <vt:lpstr>PowerPoint Presentation</vt:lpstr>
      <vt:lpstr>Approval of Previous Minutes    02/13/2025</vt:lpstr>
      <vt:lpstr>PowerPoint Presentation</vt:lpstr>
      <vt:lpstr>Budget Approval Meeting</vt:lpstr>
      <vt:lpstr>Budget Review</vt:lpstr>
      <vt:lpstr>2025-26 Approved  Ranking of Priorities</vt:lpstr>
      <vt:lpstr>PowerPoint Presentation</vt:lpstr>
      <vt:lpstr>PowerPoint Presentation</vt:lpstr>
      <vt:lpstr>Option A</vt:lpstr>
      <vt:lpstr>PowerPoint Presentation</vt:lpstr>
      <vt:lpstr>PowerPoint Presentation</vt:lpstr>
      <vt:lpstr>PowerPoint Presentation</vt:lpstr>
      <vt:lpstr>Option A</vt:lpstr>
      <vt:lpstr>Option B</vt:lpstr>
      <vt:lpstr>PowerPoint Presentation</vt:lpstr>
      <vt:lpstr>PowerPoint Presentation</vt:lpstr>
      <vt:lpstr>PowerPoint Presentation</vt:lpstr>
      <vt:lpstr>Option B</vt:lpstr>
      <vt:lpstr>ACCA Board Recommendation = Option A</vt:lpstr>
      <vt:lpstr>Principal’s Report</vt:lpstr>
      <vt:lpstr>Recruitment  FY 2026</vt:lpstr>
      <vt:lpstr>Application Update – By School</vt:lpstr>
      <vt:lpstr>Application Update – By Pathway</vt:lpstr>
      <vt:lpstr>Application is open until March 7, 2025</vt:lpstr>
      <vt:lpstr>Atlanta Technical College pathways</vt:lpstr>
      <vt:lpstr>PowerPoint Presentation</vt:lpstr>
      <vt:lpstr>PowerPoint Presentation</vt:lpstr>
      <vt:lpstr>In-Person Interviews March 13 @ 8 a.m.</vt:lpstr>
      <vt:lpstr>Interview Questions</vt:lpstr>
      <vt:lpstr>Thank you, ACCA Board of Directors!</vt:lpstr>
      <vt:lpstr>PowerPoint Presentation</vt:lpstr>
      <vt:lpstr>Work-Based Learning</vt:lpstr>
      <vt:lpstr>Recruitment Event</vt:lpstr>
      <vt:lpstr>PowerPoint Presentation</vt:lpstr>
      <vt:lpstr>We appreciate you!</vt:lpstr>
      <vt:lpstr>Questions/Comments</vt:lpstr>
      <vt:lpstr>Announcements</vt:lpstr>
      <vt:lpstr>Complete your GO Team Training </vt:lpstr>
      <vt:lpstr>Public Comment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 Good morning everyone!   Thank you for joining us today.  We will begin shortly.</dc:title>
  <dc:creator>Fears, Shaundra</dc:creator>
  <cp:lastModifiedBy>Wilson, Tasharah</cp:lastModifiedBy>
  <cp:revision>76</cp:revision>
  <cp:lastPrinted>2024-05-16T14:46:43Z</cp:lastPrinted>
  <dcterms:created xsi:type="dcterms:W3CDTF">2020-08-09T18:40:41Z</dcterms:created>
  <dcterms:modified xsi:type="dcterms:W3CDTF">2025-02-27T16:35:06Z</dcterms:modified>
</cp:coreProperties>
</file>