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2"/>
  </p:notesMasterIdLst>
  <p:sldIdLst>
    <p:sldId id="256" r:id="rId3"/>
    <p:sldId id="257" r:id="rId4"/>
    <p:sldId id="555" r:id="rId5"/>
    <p:sldId id="558" r:id="rId6"/>
    <p:sldId id="258" r:id="rId7"/>
    <p:sldId id="260" r:id="rId8"/>
    <p:sldId id="3870" r:id="rId9"/>
    <p:sldId id="3879" r:id="rId10"/>
    <p:sldId id="265" r:id="rId11"/>
    <p:sldId id="446" r:id="rId12"/>
    <p:sldId id="369" r:id="rId13"/>
    <p:sldId id="3880" r:id="rId14"/>
    <p:sldId id="352" r:id="rId15"/>
    <p:sldId id="512" r:id="rId16"/>
    <p:sldId id="518" r:id="rId17"/>
    <p:sldId id="3854" r:id="rId18"/>
    <p:sldId id="3855" r:id="rId19"/>
    <p:sldId id="3856" r:id="rId20"/>
    <p:sldId id="3866" r:id="rId21"/>
    <p:sldId id="466" r:id="rId22"/>
    <p:sldId id="3869" r:id="rId23"/>
    <p:sldId id="474" r:id="rId24"/>
    <p:sldId id="509" r:id="rId25"/>
    <p:sldId id="485" r:id="rId26"/>
    <p:sldId id="3876" r:id="rId27"/>
    <p:sldId id="315" r:id="rId28"/>
    <p:sldId id="3873" r:id="rId29"/>
    <p:sldId id="3877" r:id="rId30"/>
    <p:sldId id="285" r:id="rId31"/>
  </p:sldIdLst>
  <p:sldSz cx="12192000" cy="6858000"/>
  <p:notesSz cx="7010400" cy="9296400"/>
  <p:embeddedFontLst>
    <p:embeddedFont>
      <p:font typeface="Arial Black" panose="020B0A04020102020204" pitchFamily="34" charset="0"/>
      <p:bold r:id="rId33"/>
    </p:embeddedFont>
    <p:embeddedFont>
      <p:font typeface="Century Schoolbook" panose="02040604050505020304" pitchFamily="18" charset="0"/>
      <p:regular r:id="rId34"/>
      <p:bold r:id="rId35"/>
      <p:italic r:id="rId36"/>
      <p:boldItalic r:id="rId37"/>
    </p:embeddedFont>
    <p:embeddedFont>
      <p:font typeface="Sabon Next LT" panose="02000500000000000000" pitchFamily="2"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826" autoAdjust="0"/>
  </p:normalViewPr>
  <p:slideViewPr>
    <p:cSldViewPr snapToGrid="0">
      <p:cViewPr varScale="1">
        <p:scale>
          <a:sx n="54" d="100"/>
          <a:sy n="54" d="100"/>
        </p:scale>
        <p:origin x="2754" y="72"/>
      </p:cViewPr>
      <p:guideLst/>
    </p:cSldViewPr>
  </p:slideViewPr>
  <p:notesTextViewPr>
    <p:cViewPr>
      <p:scale>
        <a:sx n="3" d="2"/>
        <a:sy n="3" d="2"/>
      </p:scale>
      <p:origin x="0" y="0"/>
    </p:cViewPr>
  </p:notesTextViewPr>
  <p:sorterViewPr>
    <p:cViewPr varScale="1">
      <p:scale>
        <a:sx n="100" d="100"/>
        <a:sy n="100" d="100"/>
      </p:scale>
      <p:origin x="0" y="-3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dirty="0">
              <a:solidFill>
                <a:schemeClr val="tx1"/>
              </a:solidFill>
            </a:rPr>
            <a:t>Step 2 </a:t>
          </a:r>
          <a:r>
            <a:rPr lang="en-US" sz="1400" b="0" dirty="0">
              <a:solidFill>
                <a:schemeClr val="tx1"/>
              </a:solidFill>
            </a:rPr>
            <a:t>P</a:t>
          </a:r>
          <a:r>
            <a:rPr lang="en-US" sz="1400" b="0" dirty="0"/>
            <a:t>ri</a:t>
          </a:r>
          <a:r>
            <a:rPr lang="en-US" sz="1400" dirty="0"/>
            <a:t>ncipals: Workshop   FY 25 Budget</a:t>
          </a:r>
        </a:p>
        <a:p>
          <a:pPr>
            <a:spcAft>
              <a:spcPct val="35000"/>
            </a:spcAf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FF0000"/>
            </a:solidFill>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a:spcAft>
              <a:spcPct val="35000"/>
            </a:spcAft>
          </a:pPr>
          <a:r>
            <a:rPr lang="en-US" sz="1600" b="1" dirty="0">
              <a:solidFill>
                <a:schemeClr val="tx1"/>
              </a:solidFill>
            </a:rPr>
            <a:t>Step 4         </a:t>
          </a:r>
          <a:r>
            <a:rPr lang="en-US" sz="1400" dirty="0"/>
            <a:t> Principals: Associate Supt. Discussions and Review</a:t>
          </a:r>
        </a:p>
        <a:p>
          <a:pPr>
            <a:spcAft>
              <a:spcPct val="35000"/>
            </a:spcAft>
          </a:pPr>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dirty="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dirty="0">
            <a:solidFill>
              <a:srgbClr val="FF0000"/>
            </a:solidFill>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r>
            <a:rPr lang="en-US" sz="1600" b="1">
              <a:solidFill>
                <a:schemeClr val="tx1"/>
              </a:solidFill>
            </a:rPr>
            <a:t>Step 1                             </a:t>
          </a:r>
          <a:r>
            <a:rPr lang="en-US" sz="1400"/>
            <a:t>Review </a:t>
          </a:r>
          <a:r>
            <a:rPr lang="en-US" sz="1400" b="0">
              <a:solidFill>
                <a:schemeClr val="tx1"/>
              </a:solidFill>
            </a:rPr>
            <a:t>and Update </a:t>
          </a:r>
          <a:r>
            <a:rPr lang="en-US" sz="1400"/>
            <a:t>Strategic Plan</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dirty="0"/>
            <a:t>Step 6               </a:t>
          </a:r>
          <a:r>
            <a:rPr lang="en-US" sz="1400" b="0" dirty="0">
              <a:latin typeface="+mn-lt"/>
            </a:rPr>
            <a:t>Principals:</a:t>
          </a:r>
          <a:r>
            <a:rPr lang="en-US" sz="1600" b="1" dirty="0"/>
            <a:t> </a:t>
          </a:r>
          <a:r>
            <a:rPr lang="en-US" sz="1400" b="0" dirty="0">
              <a:solidFill>
                <a:schemeClr val="tx1"/>
              </a:solidFill>
            </a:rPr>
            <a:t>HR Staffing Conferences Begin</a:t>
          </a:r>
        </a:p>
        <a:p>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dirty="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dirty="0">
              <a:solidFill>
                <a:schemeClr val="tx1"/>
              </a:solidFill>
            </a:rPr>
            <a:t>Step 3              </a:t>
          </a:r>
          <a:r>
            <a:rPr lang="en-US" sz="1400" dirty="0"/>
            <a:t>GO Team Initial Budget Session</a:t>
          </a:r>
        </a:p>
        <a:p>
          <a:pPr rtl="0">
            <a:lnSpc>
              <a:spcPct val="90000"/>
            </a:lnSpc>
            <a:spcAft>
              <a:spcPct val="35000"/>
            </a:spcAft>
          </a:pPr>
          <a:r>
            <a:rPr lang="en-US" sz="1200" dirty="0">
              <a:solidFill>
                <a:srgbClr val="FF0000"/>
              </a:solidFill>
            </a:rPr>
            <a:t>January 17 – </a:t>
          </a:r>
          <a:r>
            <a:rPr lang="en-US" sz="1200" dirty="0">
              <a:solidFill>
                <a:srgbClr val="FF0000"/>
              </a:solidFill>
              <a:latin typeface="Calibri"/>
            </a:rPr>
            <a:t>early February</a:t>
          </a:r>
        </a:p>
        <a:p>
          <a:pPr>
            <a:lnSpc>
              <a:spcPct val="90000"/>
            </a:lnSpc>
            <a:spcAft>
              <a:spcPct val="35000"/>
            </a:spcAft>
          </a:pPr>
          <a:r>
            <a:rPr lang="en-US" sz="1200" dirty="0">
              <a:solidFill>
                <a:srgbClr val="FF0000"/>
              </a:solidFill>
              <a:latin typeface="Calibri"/>
            </a:rPr>
            <a:t> </a:t>
          </a:r>
          <a:endParaRPr lang="en-US" sz="1200" dirty="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dirty="0">
              <a:solidFill>
                <a:schemeClr val="tx1"/>
              </a:solidFill>
            </a:rPr>
            <a:t>Step 7      </a:t>
          </a:r>
          <a:r>
            <a:rPr lang="en-US" sz="1400" dirty="0"/>
            <a:t>GO Team Final Budget Approval Meeting</a:t>
          </a:r>
        </a:p>
        <a:p>
          <a:pPr>
            <a:lnSpc>
              <a:spcPct val="90000"/>
            </a:lnSpc>
            <a:spcAft>
              <a:spcPct val="35000"/>
            </a:spcAft>
          </a:pPr>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dirty="0">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dgm:spPr/>
      <dgm:t>
        <a:bodyPr/>
        <a:lstStyle/>
        <a:p>
          <a:endParaRPr lang="en-US"/>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4F0ED-E1AB-410C-8EB7-DC9D8C0BC0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17DC220-E97F-4EDA-81B5-D71FC836D616}">
      <dgm:prSet/>
      <dgm:spPr/>
      <dgm:t>
        <a:bodyPr/>
        <a:lstStyle/>
        <a:p>
          <a:r>
            <a:rPr lang="en-US" dirty="0"/>
            <a:t>#1</a:t>
          </a:r>
        </a:p>
        <a:p>
          <a:r>
            <a:rPr lang="en-US" dirty="0"/>
            <a:t>Teaching and Assessing for Learning	</a:t>
          </a:r>
        </a:p>
      </dgm:t>
    </dgm:pt>
    <dgm:pt modelId="{E7D9D46B-7B0C-4A64-AA6A-6421490367BD}" type="parTrans" cxnId="{68747464-B957-49ED-A4D3-812936CB2389}">
      <dgm:prSet/>
      <dgm:spPr/>
      <dgm:t>
        <a:bodyPr/>
        <a:lstStyle/>
        <a:p>
          <a:endParaRPr lang="en-US"/>
        </a:p>
      </dgm:t>
    </dgm:pt>
    <dgm:pt modelId="{9E25E2CD-7B05-43AC-800C-EFB6A56829B5}" type="sibTrans" cxnId="{68747464-B957-49ED-A4D3-812936CB2389}">
      <dgm:prSet/>
      <dgm:spPr/>
      <dgm:t>
        <a:bodyPr/>
        <a:lstStyle/>
        <a:p>
          <a:endParaRPr lang="en-US"/>
        </a:p>
      </dgm:t>
    </dgm:pt>
    <dgm:pt modelId="{3DD34EFF-59BE-419E-BD7F-F7A7FC7D84AC}">
      <dgm:prSet/>
      <dgm:spPr/>
      <dgm:t>
        <a:bodyPr/>
        <a:lstStyle/>
        <a:p>
          <a:r>
            <a:rPr lang="en-US" dirty="0"/>
            <a:t>#2</a:t>
          </a:r>
        </a:p>
        <a:p>
          <a:r>
            <a:rPr lang="en-US" dirty="0"/>
            <a:t>Economic and Workforce Development</a:t>
          </a:r>
        </a:p>
      </dgm:t>
    </dgm:pt>
    <dgm:pt modelId="{330786E7-3046-42D9-9B8F-C26A293F9CC8}" type="parTrans" cxnId="{839CA1A4-CB00-400E-AB1C-795DFF00A398}">
      <dgm:prSet/>
      <dgm:spPr/>
      <dgm:t>
        <a:bodyPr/>
        <a:lstStyle/>
        <a:p>
          <a:endParaRPr lang="en-US"/>
        </a:p>
      </dgm:t>
    </dgm:pt>
    <dgm:pt modelId="{96BA47C9-E0D5-4F4A-82D2-3A07B28E23A7}" type="sibTrans" cxnId="{839CA1A4-CB00-400E-AB1C-795DFF00A398}">
      <dgm:prSet/>
      <dgm:spPr/>
      <dgm:t>
        <a:bodyPr/>
        <a:lstStyle/>
        <a:p>
          <a:endParaRPr lang="en-US"/>
        </a:p>
      </dgm:t>
    </dgm:pt>
    <dgm:pt modelId="{88FBC3D7-C61F-480C-AF21-AD89DA4267AD}">
      <dgm:prSet/>
      <dgm:spPr/>
      <dgm:t>
        <a:bodyPr/>
        <a:lstStyle/>
        <a:p>
          <a:r>
            <a:rPr lang="en-US" dirty="0"/>
            <a:t>#3</a:t>
          </a:r>
        </a:p>
        <a:p>
          <a:r>
            <a:rPr lang="en-US" dirty="0"/>
            <a:t>Strategic Planning and Sustainability</a:t>
          </a:r>
        </a:p>
      </dgm:t>
    </dgm:pt>
    <dgm:pt modelId="{8D58301F-20C8-48E4-8948-486EAF5059DD}" type="parTrans" cxnId="{B22B70F3-67E3-43CA-AD4B-2EC44CA0623C}">
      <dgm:prSet/>
      <dgm:spPr/>
      <dgm:t>
        <a:bodyPr/>
        <a:lstStyle/>
        <a:p>
          <a:endParaRPr lang="en-US"/>
        </a:p>
      </dgm:t>
    </dgm:pt>
    <dgm:pt modelId="{1E6D18D7-DA35-4203-8A70-6C5CEA25C75B}" type="sibTrans" cxnId="{B22B70F3-67E3-43CA-AD4B-2EC44CA0623C}">
      <dgm:prSet/>
      <dgm:spPr/>
      <dgm:t>
        <a:bodyPr/>
        <a:lstStyle/>
        <a:p>
          <a:endParaRPr lang="en-US"/>
        </a:p>
      </dgm:t>
    </dgm:pt>
    <dgm:pt modelId="{492E938C-11A2-4F3A-8F1C-99C84C5B1048}">
      <dgm:prSet/>
      <dgm:spPr/>
      <dgm:t>
        <a:bodyPr/>
        <a:lstStyle/>
        <a:p>
          <a:r>
            <a:rPr lang="en-US" dirty="0"/>
            <a:t>#4</a:t>
          </a:r>
        </a:p>
        <a:p>
          <a:r>
            <a:rPr lang="en-US" dirty="0"/>
            <a:t>Governance and Leadership</a:t>
          </a:r>
        </a:p>
      </dgm:t>
    </dgm:pt>
    <dgm:pt modelId="{86EB6EDC-403A-4779-9B40-30B01192CBE2}" type="parTrans" cxnId="{F443EBC3-51D1-4822-9DB6-8104B35502DA}">
      <dgm:prSet/>
      <dgm:spPr/>
      <dgm:t>
        <a:bodyPr/>
        <a:lstStyle/>
        <a:p>
          <a:endParaRPr lang="en-US"/>
        </a:p>
      </dgm:t>
    </dgm:pt>
    <dgm:pt modelId="{7402FF4E-24C6-437B-AA93-0F8833A2C4BB}" type="sibTrans" cxnId="{F443EBC3-51D1-4822-9DB6-8104B35502DA}">
      <dgm:prSet/>
      <dgm:spPr/>
      <dgm:t>
        <a:bodyPr/>
        <a:lstStyle/>
        <a:p>
          <a:endParaRPr lang="en-US"/>
        </a:p>
      </dgm:t>
    </dgm:pt>
    <dgm:pt modelId="{78726636-04FF-46BD-AA10-879977726CF7}" type="pres">
      <dgm:prSet presAssocID="{7714F0ED-E1AB-410C-8EB7-DC9D8C0BC038}" presName="vert0" presStyleCnt="0">
        <dgm:presLayoutVars>
          <dgm:dir/>
          <dgm:animOne val="branch"/>
          <dgm:animLvl val="lvl"/>
        </dgm:presLayoutVars>
      </dgm:prSet>
      <dgm:spPr/>
    </dgm:pt>
    <dgm:pt modelId="{CEB0600B-451A-42DB-AB85-D5D76A97F59C}" type="pres">
      <dgm:prSet presAssocID="{B17DC220-E97F-4EDA-81B5-D71FC836D616}" presName="thickLine" presStyleLbl="alignNode1" presStyleIdx="0" presStyleCnt="4"/>
      <dgm:spPr/>
    </dgm:pt>
    <dgm:pt modelId="{AB38C534-D205-4910-B50F-17744B576279}" type="pres">
      <dgm:prSet presAssocID="{B17DC220-E97F-4EDA-81B5-D71FC836D616}" presName="horz1" presStyleCnt="0"/>
      <dgm:spPr/>
    </dgm:pt>
    <dgm:pt modelId="{F3D888D0-BBE0-436D-9054-14A09A06DBEB}" type="pres">
      <dgm:prSet presAssocID="{B17DC220-E97F-4EDA-81B5-D71FC836D616}" presName="tx1" presStyleLbl="revTx" presStyleIdx="0" presStyleCnt="4"/>
      <dgm:spPr/>
    </dgm:pt>
    <dgm:pt modelId="{3EF28433-9370-491E-8A6E-991313D196E5}" type="pres">
      <dgm:prSet presAssocID="{B17DC220-E97F-4EDA-81B5-D71FC836D616}" presName="vert1" presStyleCnt="0"/>
      <dgm:spPr/>
    </dgm:pt>
    <dgm:pt modelId="{ED9F9C8F-4E0F-4EB9-A1E7-F72757CE5B4B}" type="pres">
      <dgm:prSet presAssocID="{3DD34EFF-59BE-419E-BD7F-F7A7FC7D84AC}" presName="thickLine" presStyleLbl="alignNode1" presStyleIdx="1" presStyleCnt="4"/>
      <dgm:spPr/>
    </dgm:pt>
    <dgm:pt modelId="{5FEE5002-0AF9-46ED-8D19-B05F90D40D3D}" type="pres">
      <dgm:prSet presAssocID="{3DD34EFF-59BE-419E-BD7F-F7A7FC7D84AC}" presName="horz1" presStyleCnt="0"/>
      <dgm:spPr/>
    </dgm:pt>
    <dgm:pt modelId="{CEFDF714-5071-419D-A57A-13F2B82F09BA}" type="pres">
      <dgm:prSet presAssocID="{3DD34EFF-59BE-419E-BD7F-F7A7FC7D84AC}" presName="tx1" presStyleLbl="revTx" presStyleIdx="1" presStyleCnt="4"/>
      <dgm:spPr/>
    </dgm:pt>
    <dgm:pt modelId="{ABD2AC7D-EB6A-4298-A2B9-33009FE95BBD}" type="pres">
      <dgm:prSet presAssocID="{3DD34EFF-59BE-419E-BD7F-F7A7FC7D84AC}" presName="vert1" presStyleCnt="0"/>
      <dgm:spPr/>
    </dgm:pt>
    <dgm:pt modelId="{6B4E9D7A-1172-4CEA-B3C2-D6C1664DF6CF}" type="pres">
      <dgm:prSet presAssocID="{88FBC3D7-C61F-480C-AF21-AD89DA4267AD}" presName="thickLine" presStyleLbl="alignNode1" presStyleIdx="2" presStyleCnt="4"/>
      <dgm:spPr/>
    </dgm:pt>
    <dgm:pt modelId="{605C1815-D085-4FE6-8824-9690E65DD001}" type="pres">
      <dgm:prSet presAssocID="{88FBC3D7-C61F-480C-AF21-AD89DA4267AD}" presName="horz1" presStyleCnt="0"/>
      <dgm:spPr/>
    </dgm:pt>
    <dgm:pt modelId="{D1926799-09B6-41B4-9EFE-F48157025387}" type="pres">
      <dgm:prSet presAssocID="{88FBC3D7-C61F-480C-AF21-AD89DA4267AD}" presName="tx1" presStyleLbl="revTx" presStyleIdx="2" presStyleCnt="4"/>
      <dgm:spPr/>
    </dgm:pt>
    <dgm:pt modelId="{17946F08-53B4-4408-8468-C1EC84408D19}" type="pres">
      <dgm:prSet presAssocID="{88FBC3D7-C61F-480C-AF21-AD89DA4267AD}" presName="vert1" presStyleCnt="0"/>
      <dgm:spPr/>
    </dgm:pt>
    <dgm:pt modelId="{67EF20D0-44F6-40FB-AEAB-24A765B1AF5A}" type="pres">
      <dgm:prSet presAssocID="{492E938C-11A2-4F3A-8F1C-99C84C5B1048}" presName="thickLine" presStyleLbl="alignNode1" presStyleIdx="3" presStyleCnt="4"/>
      <dgm:spPr/>
    </dgm:pt>
    <dgm:pt modelId="{C2A57B0E-2852-4DC6-9BA7-A9C378252391}" type="pres">
      <dgm:prSet presAssocID="{492E938C-11A2-4F3A-8F1C-99C84C5B1048}" presName="horz1" presStyleCnt="0"/>
      <dgm:spPr/>
    </dgm:pt>
    <dgm:pt modelId="{41493777-3708-497C-AAEF-C88837361541}" type="pres">
      <dgm:prSet presAssocID="{492E938C-11A2-4F3A-8F1C-99C84C5B1048}" presName="tx1" presStyleLbl="revTx" presStyleIdx="3" presStyleCnt="4"/>
      <dgm:spPr/>
    </dgm:pt>
    <dgm:pt modelId="{84335E60-501A-4484-A3D4-4CA25D2B5556}" type="pres">
      <dgm:prSet presAssocID="{492E938C-11A2-4F3A-8F1C-99C84C5B1048}" presName="vert1" presStyleCnt="0"/>
      <dgm:spPr/>
    </dgm:pt>
  </dgm:ptLst>
  <dgm:cxnLst>
    <dgm:cxn modelId="{68747464-B957-49ED-A4D3-812936CB2389}" srcId="{7714F0ED-E1AB-410C-8EB7-DC9D8C0BC038}" destId="{B17DC220-E97F-4EDA-81B5-D71FC836D616}" srcOrd="0" destOrd="0" parTransId="{E7D9D46B-7B0C-4A64-AA6A-6421490367BD}" sibTransId="{9E25E2CD-7B05-43AC-800C-EFB6A56829B5}"/>
    <dgm:cxn modelId="{839CA1A4-CB00-400E-AB1C-795DFF00A398}" srcId="{7714F0ED-E1AB-410C-8EB7-DC9D8C0BC038}" destId="{3DD34EFF-59BE-419E-BD7F-F7A7FC7D84AC}" srcOrd="1" destOrd="0" parTransId="{330786E7-3046-42D9-9B8F-C26A293F9CC8}" sibTransId="{96BA47C9-E0D5-4F4A-82D2-3A07B28E23A7}"/>
    <dgm:cxn modelId="{A6D68EBA-6930-449E-8976-7F96E7561193}" type="presOf" srcId="{7714F0ED-E1AB-410C-8EB7-DC9D8C0BC038}" destId="{78726636-04FF-46BD-AA10-879977726CF7}" srcOrd="0" destOrd="0" presId="urn:microsoft.com/office/officeart/2008/layout/LinedList"/>
    <dgm:cxn modelId="{F443EBC3-51D1-4822-9DB6-8104B35502DA}" srcId="{7714F0ED-E1AB-410C-8EB7-DC9D8C0BC038}" destId="{492E938C-11A2-4F3A-8F1C-99C84C5B1048}" srcOrd="3" destOrd="0" parTransId="{86EB6EDC-403A-4779-9B40-30B01192CBE2}" sibTransId="{7402FF4E-24C6-437B-AA93-0F8833A2C4BB}"/>
    <dgm:cxn modelId="{6605EFD0-BD77-4B0A-BB9C-26AC5E5751DA}" type="presOf" srcId="{B17DC220-E97F-4EDA-81B5-D71FC836D616}" destId="{F3D888D0-BBE0-436D-9054-14A09A06DBEB}" srcOrd="0" destOrd="0" presId="urn:microsoft.com/office/officeart/2008/layout/LinedList"/>
    <dgm:cxn modelId="{647708E4-8CFF-40A3-B98D-89552E204ABB}" type="presOf" srcId="{88FBC3D7-C61F-480C-AF21-AD89DA4267AD}" destId="{D1926799-09B6-41B4-9EFE-F48157025387}" srcOrd="0" destOrd="0" presId="urn:microsoft.com/office/officeart/2008/layout/LinedList"/>
    <dgm:cxn modelId="{BF1861E6-DE47-437F-8BCE-15419B52636E}" type="presOf" srcId="{3DD34EFF-59BE-419E-BD7F-F7A7FC7D84AC}" destId="{CEFDF714-5071-419D-A57A-13F2B82F09BA}" srcOrd="0" destOrd="0" presId="urn:microsoft.com/office/officeart/2008/layout/LinedList"/>
    <dgm:cxn modelId="{B22B70F3-67E3-43CA-AD4B-2EC44CA0623C}" srcId="{7714F0ED-E1AB-410C-8EB7-DC9D8C0BC038}" destId="{88FBC3D7-C61F-480C-AF21-AD89DA4267AD}" srcOrd="2" destOrd="0" parTransId="{8D58301F-20C8-48E4-8948-486EAF5059DD}" sibTransId="{1E6D18D7-DA35-4203-8A70-6C5CEA25C75B}"/>
    <dgm:cxn modelId="{4AE42FF7-8F3C-4744-B841-3E614C85A8DC}" type="presOf" srcId="{492E938C-11A2-4F3A-8F1C-99C84C5B1048}" destId="{41493777-3708-497C-AAEF-C88837361541}" srcOrd="0" destOrd="0" presId="urn:microsoft.com/office/officeart/2008/layout/LinedList"/>
    <dgm:cxn modelId="{BA4870B9-E4DC-4EBE-886F-F207A80F73F6}" type="presParOf" srcId="{78726636-04FF-46BD-AA10-879977726CF7}" destId="{CEB0600B-451A-42DB-AB85-D5D76A97F59C}" srcOrd="0" destOrd="0" presId="urn:microsoft.com/office/officeart/2008/layout/LinedList"/>
    <dgm:cxn modelId="{0C86F89A-5533-40CB-ABE9-5A9D4F2EEFD1}" type="presParOf" srcId="{78726636-04FF-46BD-AA10-879977726CF7}" destId="{AB38C534-D205-4910-B50F-17744B576279}" srcOrd="1" destOrd="0" presId="urn:microsoft.com/office/officeart/2008/layout/LinedList"/>
    <dgm:cxn modelId="{F0CE32F4-F36E-46DD-AA16-DFE147BC658E}" type="presParOf" srcId="{AB38C534-D205-4910-B50F-17744B576279}" destId="{F3D888D0-BBE0-436D-9054-14A09A06DBEB}" srcOrd="0" destOrd="0" presId="urn:microsoft.com/office/officeart/2008/layout/LinedList"/>
    <dgm:cxn modelId="{A2F5960E-F760-40B2-9129-57C700DB9D17}" type="presParOf" srcId="{AB38C534-D205-4910-B50F-17744B576279}" destId="{3EF28433-9370-491E-8A6E-991313D196E5}" srcOrd="1" destOrd="0" presId="urn:microsoft.com/office/officeart/2008/layout/LinedList"/>
    <dgm:cxn modelId="{3EC97FF0-4A8F-44E1-B95C-EF236D1C9E75}" type="presParOf" srcId="{78726636-04FF-46BD-AA10-879977726CF7}" destId="{ED9F9C8F-4E0F-4EB9-A1E7-F72757CE5B4B}" srcOrd="2" destOrd="0" presId="urn:microsoft.com/office/officeart/2008/layout/LinedList"/>
    <dgm:cxn modelId="{F8EEBAAA-BFD5-4FD5-BB67-C9D893BA2B30}" type="presParOf" srcId="{78726636-04FF-46BD-AA10-879977726CF7}" destId="{5FEE5002-0AF9-46ED-8D19-B05F90D40D3D}" srcOrd="3" destOrd="0" presId="urn:microsoft.com/office/officeart/2008/layout/LinedList"/>
    <dgm:cxn modelId="{9DE8970A-ED1B-4223-888B-1046E85A9942}" type="presParOf" srcId="{5FEE5002-0AF9-46ED-8D19-B05F90D40D3D}" destId="{CEFDF714-5071-419D-A57A-13F2B82F09BA}" srcOrd="0" destOrd="0" presId="urn:microsoft.com/office/officeart/2008/layout/LinedList"/>
    <dgm:cxn modelId="{532B1C6E-77BE-4543-B669-685BFB4B4F4D}" type="presParOf" srcId="{5FEE5002-0AF9-46ED-8D19-B05F90D40D3D}" destId="{ABD2AC7D-EB6A-4298-A2B9-33009FE95BBD}" srcOrd="1" destOrd="0" presId="urn:microsoft.com/office/officeart/2008/layout/LinedList"/>
    <dgm:cxn modelId="{BD2F58B2-FED0-49E4-8479-690F95D4655D}" type="presParOf" srcId="{78726636-04FF-46BD-AA10-879977726CF7}" destId="{6B4E9D7A-1172-4CEA-B3C2-D6C1664DF6CF}" srcOrd="4" destOrd="0" presId="urn:microsoft.com/office/officeart/2008/layout/LinedList"/>
    <dgm:cxn modelId="{2B2F670A-03BF-4F84-A6C3-D90CFCF85A00}" type="presParOf" srcId="{78726636-04FF-46BD-AA10-879977726CF7}" destId="{605C1815-D085-4FE6-8824-9690E65DD001}" srcOrd="5" destOrd="0" presId="urn:microsoft.com/office/officeart/2008/layout/LinedList"/>
    <dgm:cxn modelId="{2C84B781-0853-458A-8B2F-77CB26606C2C}" type="presParOf" srcId="{605C1815-D085-4FE6-8824-9690E65DD001}" destId="{D1926799-09B6-41B4-9EFE-F48157025387}" srcOrd="0" destOrd="0" presId="urn:microsoft.com/office/officeart/2008/layout/LinedList"/>
    <dgm:cxn modelId="{20B78D83-956E-4B18-9208-9CB1617E4EC9}" type="presParOf" srcId="{605C1815-D085-4FE6-8824-9690E65DD001}" destId="{17946F08-53B4-4408-8468-C1EC84408D19}" srcOrd="1" destOrd="0" presId="urn:microsoft.com/office/officeart/2008/layout/LinedList"/>
    <dgm:cxn modelId="{45AAFD0C-22CD-4E22-BAB3-30D1BCB7E53A}" type="presParOf" srcId="{78726636-04FF-46BD-AA10-879977726CF7}" destId="{67EF20D0-44F6-40FB-AEAB-24A765B1AF5A}" srcOrd="6" destOrd="0" presId="urn:microsoft.com/office/officeart/2008/layout/LinedList"/>
    <dgm:cxn modelId="{FF0EE8F3-8B7D-426F-BF98-8FF8D4246108}" type="presParOf" srcId="{78726636-04FF-46BD-AA10-879977726CF7}" destId="{C2A57B0E-2852-4DC6-9BA7-A9C378252391}" srcOrd="7" destOrd="0" presId="urn:microsoft.com/office/officeart/2008/layout/LinedList"/>
    <dgm:cxn modelId="{6F94CB0C-7772-4738-AA29-89472F178B9C}" type="presParOf" srcId="{C2A57B0E-2852-4DC6-9BA7-A9C378252391}" destId="{41493777-3708-497C-AAEF-C88837361541}" srcOrd="0" destOrd="0" presId="urn:microsoft.com/office/officeart/2008/layout/LinedList"/>
    <dgm:cxn modelId="{E5D87859-EC87-4743-8E73-56B298427FF8}" type="presParOf" srcId="{C2A57B0E-2852-4DC6-9BA7-A9C378252391}" destId="{84335E60-501A-4484-A3D4-4CA25D2B55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dirty="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dirty="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a:t>
          </a:r>
          <a:r>
            <a:rPr lang="en-US" sz="1800" b="1" i="0" u="none" dirty="0"/>
            <a:t>$4,296,512</a:t>
          </a:r>
          <a:endParaRPr lang="en-US" sz="1800" dirty="0"/>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endParaRPr lang="en-US" sz="1800" dirty="0"/>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EBEF9-2E54-4912-9FF1-02960E34AD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589C050-D351-4941-B8F1-A5AA75DA5576}">
      <dgm:prSet/>
      <dgm:spPr/>
      <dgm:t>
        <a:bodyPr/>
        <a:lstStyle/>
        <a:p>
          <a:r>
            <a:rPr lang="en-US"/>
            <a:t>Are our school’s priorities (from your strategic plan) reflected in this budget? </a:t>
          </a:r>
        </a:p>
      </dgm:t>
    </dgm:pt>
    <dgm:pt modelId="{26431AE7-1B58-414D-A189-97F296B270A0}" type="parTrans" cxnId="{4F2F5F57-1493-4131-A76F-9FF762CD67A4}">
      <dgm:prSet/>
      <dgm:spPr/>
      <dgm:t>
        <a:bodyPr/>
        <a:lstStyle/>
        <a:p>
          <a:endParaRPr lang="en-US"/>
        </a:p>
      </dgm:t>
    </dgm:pt>
    <dgm:pt modelId="{A16EDFF1-9383-4EBE-A7ED-0148F5BE48CC}" type="sibTrans" cxnId="{4F2F5F57-1493-4131-A76F-9FF762CD67A4}">
      <dgm:prSet/>
      <dgm:spPr/>
      <dgm:t>
        <a:bodyPr/>
        <a:lstStyle/>
        <a:p>
          <a:endParaRPr lang="en-US"/>
        </a:p>
      </dgm:t>
    </dgm:pt>
    <dgm:pt modelId="{CD94086C-C6FD-44BA-9132-100A9F3A3337}">
      <dgm:prSet/>
      <dgm:spPr/>
      <dgm:t>
        <a:bodyPr/>
        <a:lstStyle/>
        <a:p>
          <a:r>
            <a:rPr lang="en-US" dirty="0"/>
            <a:t>Are new positions and/or resources included in the budget to address our major priorities? </a:t>
          </a:r>
        </a:p>
      </dgm:t>
    </dgm:pt>
    <dgm:pt modelId="{FAE6A5B2-0870-4286-B83E-B6A498F5C653}" type="parTrans" cxnId="{12297D4F-6291-4C60-9749-6C9FC2F05E65}">
      <dgm:prSet/>
      <dgm:spPr/>
      <dgm:t>
        <a:bodyPr/>
        <a:lstStyle/>
        <a:p>
          <a:endParaRPr lang="en-US"/>
        </a:p>
      </dgm:t>
    </dgm:pt>
    <dgm:pt modelId="{27994FFF-8322-4D39-AFEE-6708A52B3B0B}" type="sibTrans" cxnId="{12297D4F-6291-4C60-9749-6C9FC2F05E65}">
      <dgm:prSet/>
      <dgm:spPr/>
      <dgm:t>
        <a:bodyPr/>
        <a:lstStyle/>
        <a:p>
          <a:endParaRPr lang="en-US"/>
        </a:p>
      </dgm:t>
    </dgm:pt>
    <dgm:pt modelId="{80118FE0-5D2E-4FC7-B5C3-32BC31DD707C}">
      <dgm:prSet/>
      <dgm:spPr/>
      <dgm:t>
        <a:bodyPr/>
        <a:lstStyle/>
        <a:p>
          <a:r>
            <a:rPr lang="en-US"/>
            <a:t>Do we know (as a team) the plan to support implementation of these priorities beyond the budget (ex. What strategies will be implemented)? </a:t>
          </a:r>
        </a:p>
      </dgm:t>
    </dgm:pt>
    <dgm:pt modelId="{A4BFEACD-71BB-4E3B-BFBE-C976F40B7A6A}" type="parTrans" cxnId="{47615D4C-8639-45F8-BC46-0DC1E139B61F}">
      <dgm:prSet/>
      <dgm:spPr/>
      <dgm:t>
        <a:bodyPr/>
        <a:lstStyle/>
        <a:p>
          <a:endParaRPr lang="en-US"/>
        </a:p>
      </dgm:t>
    </dgm:pt>
    <dgm:pt modelId="{F513DA0B-2821-4436-AC23-0C7686DA753E}" type="sibTrans" cxnId="{47615D4C-8639-45F8-BC46-0DC1E139B61F}">
      <dgm:prSet/>
      <dgm:spPr/>
      <dgm:t>
        <a:bodyPr/>
        <a:lstStyle/>
        <a:p>
          <a:endParaRPr lang="en-US"/>
        </a:p>
      </dgm:t>
    </dgm:pt>
    <dgm:pt modelId="{3C462267-60C3-409C-B237-A0E35953C0ED}">
      <dgm:prSet/>
      <dgm:spPr/>
      <dgm:t>
        <a:bodyPr/>
        <a:lstStyle/>
        <a:p>
          <a:r>
            <a:rPr lang="en-US"/>
            <a:t>What tradeoffs are being made in order to support these priorities? </a:t>
          </a:r>
        </a:p>
      </dgm:t>
    </dgm:pt>
    <dgm:pt modelId="{488455A0-E9FD-460D-9EC1-B41C3E534013}" type="parTrans" cxnId="{914B65F2-B4EE-4B35-9F95-0F6BDA2CBFD0}">
      <dgm:prSet/>
      <dgm:spPr/>
      <dgm:t>
        <a:bodyPr/>
        <a:lstStyle/>
        <a:p>
          <a:endParaRPr lang="en-US"/>
        </a:p>
      </dgm:t>
    </dgm:pt>
    <dgm:pt modelId="{B15EF3BC-6389-4FEB-A678-DB5B728CEC74}" type="sibTrans" cxnId="{914B65F2-B4EE-4B35-9F95-0F6BDA2CBFD0}">
      <dgm:prSet/>
      <dgm:spPr/>
      <dgm:t>
        <a:bodyPr/>
        <a:lstStyle/>
        <a:p>
          <a:endParaRPr lang="en-US"/>
        </a:p>
      </dgm:t>
    </dgm:pt>
    <dgm:pt modelId="{1F93A958-7D88-4AC8-9E6F-17B5BA340B7D}">
      <dgm:prSet/>
      <dgm:spPr/>
      <dgm:t>
        <a:bodyPr/>
        <a:lstStyle/>
        <a:p>
          <a:r>
            <a:rPr lang="en-US" dirty="0"/>
            <a:t>How are district priorities reflected in our budget? </a:t>
          </a:r>
        </a:p>
      </dgm:t>
    </dgm:pt>
    <dgm:pt modelId="{C0906950-A039-4130-9558-86EB69F66F17}" type="parTrans" cxnId="{DEE45253-5CDC-4427-86F3-8AB8DDEB2431}">
      <dgm:prSet/>
      <dgm:spPr/>
      <dgm:t>
        <a:bodyPr/>
        <a:lstStyle/>
        <a:p>
          <a:endParaRPr lang="en-US"/>
        </a:p>
      </dgm:t>
    </dgm:pt>
    <dgm:pt modelId="{F705A0FE-A36C-4D57-A30C-3A22CF8A70DB}" type="sibTrans" cxnId="{DEE45253-5CDC-4427-86F3-8AB8DDEB2431}">
      <dgm:prSet/>
      <dgm:spPr/>
      <dgm:t>
        <a:bodyPr/>
        <a:lstStyle/>
        <a:p>
          <a:endParaRPr lang="en-US"/>
        </a:p>
      </dgm:t>
    </dgm:pt>
    <dgm:pt modelId="{428E45AF-1F2E-4432-9FCD-155C15F2EEC2}">
      <dgm:prSet/>
      <dgm:spPr/>
      <dgm:t>
        <a:bodyPr/>
        <a:lstStyle/>
        <a:p>
          <a:endParaRPr lang="en-US" dirty="0"/>
        </a:p>
      </dgm:t>
    </dgm:pt>
    <dgm:pt modelId="{32ACB933-5DFD-402A-AE97-DE3811C3CF75}" type="parTrans" cxnId="{36E704B0-64F9-462A-90A4-4410630800F1}">
      <dgm:prSet/>
      <dgm:spPr/>
      <dgm:t>
        <a:bodyPr/>
        <a:lstStyle/>
        <a:p>
          <a:endParaRPr lang="en-US"/>
        </a:p>
      </dgm:t>
    </dgm:pt>
    <dgm:pt modelId="{03E4B463-6062-4069-9297-BEB228F1F0CC}" type="sibTrans" cxnId="{36E704B0-64F9-462A-90A4-4410630800F1}">
      <dgm:prSet/>
      <dgm:spPr/>
      <dgm:t>
        <a:bodyPr/>
        <a:lstStyle/>
        <a:p>
          <a:endParaRPr lang="en-US"/>
        </a:p>
      </dgm:t>
    </dgm:pt>
    <dgm:pt modelId="{A3ABFA10-7B6A-4FBA-9CEC-FAA0DFD1B335}">
      <dgm:prSet/>
      <dgm:spPr/>
      <dgm:t>
        <a:bodyPr/>
        <a:lstStyle/>
        <a:p>
          <a:r>
            <a:rPr lang="en-US" dirty="0"/>
            <a:t>Are there positions our school will share with another school, i.e. nurse, counselor?</a:t>
          </a:r>
        </a:p>
      </dgm:t>
    </dgm:pt>
    <dgm:pt modelId="{67F67BE9-72B1-47CE-B279-7D0775E5CC8B}" type="parTrans" cxnId="{DB4AAC2B-6A80-4E5E-967E-9705EA9C554C}">
      <dgm:prSet/>
      <dgm:spPr/>
      <dgm:t>
        <a:bodyPr/>
        <a:lstStyle/>
        <a:p>
          <a:endParaRPr lang="en-US"/>
        </a:p>
      </dgm:t>
    </dgm:pt>
    <dgm:pt modelId="{81D4B41A-8D84-4B84-9A99-3FCBE897BFA8}" type="sibTrans" cxnId="{DB4AAC2B-6A80-4E5E-967E-9705EA9C554C}">
      <dgm:prSet/>
      <dgm:spPr/>
      <dgm:t>
        <a:bodyPr/>
        <a:lstStyle/>
        <a:p>
          <a:endParaRPr lang="en-US"/>
        </a:p>
      </dgm:t>
    </dgm:pt>
    <dgm:pt modelId="{D2B43EB8-B461-4DB9-87CB-A89E15797D2B}" type="pres">
      <dgm:prSet presAssocID="{97CEBEF9-2E54-4912-9FF1-02960E34AD13}" presName="Name0" presStyleCnt="0">
        <dgm:presLayoutVars>
          <dgm:dir/>
          <dgm:animLvl val="lvl"/>
          <dgm:resizeHandles val="exact"/>
        </dgm:presLayoutVars>
      </dgm:prSet>
      <dgm:spPr/>
    </dgm:pt>
    <dgm:pt modelId="{3EA10765-CC64-47A6-81A2-74820208A7EC}" type="pres">
      <dgm:prSet presAssocID="{9589C050-D351-4941-B8F1-A5AA75DA5576}" presName="linNode" presStyleCnt="0"/>
      <dgm:spPr/>
    </dgm:pt>
    <dgm:pt modelId="{4AF584E5-5D46-4C6F-A653-EEEB1D795C12}" type="pres">
      <dgm:prSet presAssocID="{9589C050-D351-4941-B8F1-A5AA75DA5576}" presName="parentText" presStyleLbl="node1" presStyleIdx="0" presStyleCnt="2">
        <dgm:presLayoutVars>
          <dgm:chMax val="1"/>
          <dgm:bulletEnabled val="1"/>
        </dgm:presLayoutVars>
      </dgm:prSet>
      <dgm:spPr/>
    </dgm:pt>
    <dgm:pt modelId="{1127C0E4-BEE0-4B3A-A8F7-3138B852AAEA}" type="pres">
      <dgm:prSet presAssocID="{9589C050-D351-4941-B8F1-A5AA75DA5576}" presName="descendantText" presStyleLbl="alignAccFollowNode1" presStyleIdx="0" presStyleCnt="2">
        <dgm:presLayoutVars>
          <dgm:bulletEnabled val="1"/>
        </dgm:presLayoutVars>
      </dgm:prSet>
      <dgm:spPr/>
    </dgm:pt>
    <dgm:pt modelId="{D7045FB5-9DAE-46F5-8860-A1E3117D6C2D}" type="pres">
      <dgm:prSet presAssocID="{A16EDFF1-9383-4EBE-A7ED-0148F5BE48CC}" presName="sp" presStyleCnt="0"/>
      <dgm:spPr/>
    </dgm:pt>
    <dgm:pt modelId="{9D65253E-3D18-4BC8-A9E6-118A290519C3}" type="pres">
      <dgm:prSet presAssocID="{1F93A958-7D88-4AC8-9E6F-17B5BA340B7D}" presName="linNode" presStyleCnt="0"/>
      <dgm:spPr/>
    </dgm:pt>
    <dgm:pt modelId="{E043F69B-D1CC-45CC-8D6A-63AD478AC00F}" type="pres">
      <dgm:prSet presAssocID="{1F93A958-7D88-4AC8-9E6F-17B5BA340B7D}" presName="parentText" presStyleLbl="node1" presStyleIdx="1" presStyleCnt="2">
        <dgm:presLayoutVars>
          <dgm:chMax val="1"/>
          <dgm:bulletEnabled val="1"/>
        </dgm:presLayoutVars>
      </dgm:prSet>
      <dgm:spPr/>
    </dgm:pt>
    <dgm:pt modelId="{5D261188-D75E-4E8E-98A1-B47916EF2D6E}" type="pres">
      <dgm:prSet presAssocID="{1F93A958-7D88-4AC8-9E6F-17B5BA340B7D}" presName="descendantText" presStyleLbl="alignAccFollowNode1" presStyleIdx="1" presStyleCnt="2">
        <dgm:presLayoutVars>
          <dgm:bulletEnabled val="1"/>
        </dgm:presLayoutVars>
      </dgm:prSet>
      <dgm:spPr/>
    </dgm:pt>
  </dgm:ptLst>
  <dgm:cxnLst>
    <dgm:cxn modelId="{DB4AAC2B-6A80-4E5E-967E-9705EA9C554C}" srcId="{1F93A958-7D88-4AC8-9E6F-17B5BA340B7D}" destId="{A3ABFA10-7B6A-4FBA-9CEC-FAA0DFD1B335}" srcOrd="1" destOrd="0" parTransId="{67F67BE9-72B1-47CE-B279-7D0775E5CC8B}" sibTransId="{81D4B41A-8D84-4B84-9A99-3FCBE897BFA8}"/>
    <dgm:cxn modelId="{0DCD0B2D-22F4-478F-8954-1C789C754186}" type="presOf" srcId="{A3ABFA10-7B6A-4FBA-9CEC-FAA0DFD1B335}" destId="{5D261188-D75E-4E8E-98A1-B47916EF2D6E}" srcOrd="0" destOrd="1" presId="urn:microsoft.com/office/officeart/2005/8/layout/vList5"/>
    <dgm:cxn modelId="{59E2825F-1A08-4FB2-A315-E6F314230D63}" type="presOf" srcId="{97CEBEF9-2E54-4912-9FF1-02960E34AD13}" destId="{D2B43EB8-B461-4DB9-87CB-A89E15797D2B}" srcOrd="0" destOrd="0" presId="urn:microsoft.com/office/officeart/2005/8/layout/vList5"/>
    <dgm:cxn modelId="{C686D664-629D-4D22-9AD5-D8E3718C0EB6}" type="presOf" srcId="{80118FE0-5D2E-4FC7-B5C3-32BC31DD707C}" destId="{1127C0E4-BEE0-4B3A-A8F7-3138B852AAEA}" srcOrd="0" destOrd="1" presId="urn:microsoft.com/office/officeart/2005/8/layout/vList5"/>
    <dgm:cxn modelId="{47615D4C-8639-45F8-BC46-0DC1E139B61F}" srcId="{9589C050-D351-4941-B8F1-A5AA75DA5576}" destId="{80118FE0-5D2E-4FC7-B5C3-32BC31DD707C}" srcOrd="1" destOrd="0" parTransId="{A4BFEACD-71BB-4E3B-BFBE-C976F40B7A6A}" sibTransId="{F513DA0B-2821-4436-AC23-0C7686DA753E}"/>
    <dgm:cxn modelId="{12297D4F-6291-4C60-9749-6C9FC2F05E65}" srcId="{9589C050-D351-4941-B8F1-A5AA75DA5576}" destId="{CD94086C-C6FD-44BA-9132-100A9F3A3337}" srcOrd="0" destOrd="0" parTransId="{FAE6A5B2-0870-4286-B83E-B6A498F5C653}" sibTransId="{27994FFF-8322-4D39-AFEE-6708A52B3B0B}"/>
    <dgm:cxn modelId="{9CE07250-63E4-4E75-BEF1-7FE3BD6EA784}" type="presOf" srcId="{CD94086C-C6FD-44BA-9132-100A9F3A3337}" destId="{1127C0E4-BEE0-4B3A-A8F7-3138B852AAEA}" srcOrd="0" destOrd="0" presId="urn:microsoft.com/office/officeart/2005/8/layout/vList5"/>
    <dgm:cxn modelId="{DEE45253-5CDC-4427-86F3-8AB8DDEB2431}" srcId="{97CEBEF9-2E54-4912-9FF1-02960E34AD13}" destId="{1F93A958-7D88-4AC8-9E6F-17B5BA340B7D}" srcOrd="1" destOrd="0" parTransId="{C0906950-A039-4130-9558-86EB69F66F17}" sibTransId="{F705A0FE-A36C-4D57-A30C-3A22CF8A70DB}"/>
    <dgm:cxn modelId="{4160F353-3E13-49DE-AEA7-EF6E07D9D0D8}" type="presOf" srcId="{9589C050-D351-4941-B8F1-A5AA75DA5576}" destId="{4AF584E5-5D46-4C6F-A653-EEEB1D795C12}" srcOrd="0" destOrd="0" presId="urn:microsoft.com/office/officeart/2005/8/layout/vList5"/>
    <dgm:cxn modelId="{4F2F5F57-1493-4131-A76F-9FF762CD67A4}" srcId="{97CEBEF9-2E54-4912-9FF1-02960E34AD13}" destId="{9589C050-D351-4941-B8F1-A5AA75DA5576}" srcOrd="0" destOrd="0" parTransId="{26431AE7-1B58-414D-A189-97F296B270A0}" sibTransId="{A16EDFF1-9383-4EBE-A7ED-0148F5BE48CC}"/>
    <dgm:cxn modelId="{36E704B0-64F9-462A-90A4-4410630800F1}" srcId="{1F93A958-7D88-4AC8-9E6F-17B5BA340B7D}" destId="{428E45AF-1F2E-4432-9FCD-155C15F2EEC2}" srcOrd="0" destOrd="0" parTransId="{32ACB933-5DFD-402A-AE97-DE3811C3CF75}" sibTransId="{03E4B463-6062-4069-9297-BEB228F1F0CC}"/>
    <dgm:cxn modelId="{A7A70BB7-DB4F-4FFC-87C2-FD95E0B15B27}" type="presOf" srcId="{1F93A958-7D88-4AC8-9E6F-17B5BA340B7D}" destId="{E043F69B-D1CC-45CC-8D6A-63AD478AC00F}" srcOrd="0" destOrd="0" presId="urn:microsoft.com/office/officeart/2005/8/layout/vList5"/>
    <dgm:cxn modelId="{99E53ECC-18AD-4B12-B319-90ACE85C9292}" type="presOf" srcId="{3C462267-60C3-409C-B237-A0E35953C0ED}" destId="{1127C0E4-BEE0-4B3A-A8F7-3138B852AAEA}" srcOrd="0" destOrd="2" presId="urn:microsoft.com/office/officeart/2005/8/layout/vList5"/>
    <dgm:cxn modelId="{914B65F2-B4EE-4B35-9F95-0F6BDA2CBFD0}" srcId="{9589C050-D351-4941-B8F1-A5AA75DA5576}" destId="{3C462267-60C3-409C-B237-A0E35953C0ED}" srcOrd="2" destOrd="0" parTransId="{488455A0-E9FD-460D-9EC1-B41C3E534013}" sibTransId="{B15EF3BC-6389-4FEB-A678-DB5B728CEC74}"/>
    <dgm:cxn modelId="{D405FDF9-F53F-40BB-9BBC-4516754527CD}" type="presOf" srcId="{428E45AF-1F2E-4432-9FCD-155C15F2EEC2}" destId="{5D261188-D75E-4E8E-98A1-B47916EF2D6E}" srcOrd="0" destOrd="0" presId="urn:microsoft.com/office/officeart/2005/8/layout/vList5"/>
    <dgm:cxn modelId="{1806842B-3B03-40B5-B21F-F2D97FA3438C}" type="presParOf" srcId="{D2B43EB8-B461-4DB9-87CB-A89E15797D2B}" destId="{3EA10765-CC64-47A6-81A2-74820208A7EC}" srcOrd="0" destOrd="0" presId="urn:microsoft.com/office/officeart/2005/8/layout/vList5"/>
    <dgm:cxn modelId="{9B74B742-AF4A-4AF3-AB8B-4CDB30740DE4}" type="presParOf" srcId="{3EA10765-CC64-47A6-81A2-74820208A7EC}" destId="{4AF584E5-5D46-4C6F-A653-EEEB1D795C12}" srcOrd="0" destOrd="0" presId="urn:microsoft.com/office/officeart/2005/8/layout/vList5"/>
    <dgm:cxn modelId="{C869117F-942A-44CB-8360-4387D830A198}" type="presParOf" srcId="{3EA10765-CC64-47A6-81A2-74820208A7EC}" destId="{1127C0E4-BEE0-4B3A-A8F7-3138B852AAEA}" srcOrd="1" destOrd="0" presId="urn:microsoft.com/office/officeart/2005/8/layout/vList5"/>
    <dgm:cxn modelId="{A624CA68-C846-4DFA-9E4B-AEBA03C62E16}" type="presParOf" srcId="{D2B43EB8-B461-4DB9-87CB-A89E15797D2B}" destId="{D7045FB5-9DAE-46F5-8860-A1E3117D6C2D}" srcOrd="1" destOrd="0" presId="urn:microsoft.com/office/officeart/2005/8/layout/vList5"/>
    <dgm:cxn modelId="{8C0BE57A-0DD6-48E7-87C5-8A7BBFDB8ACF}" type="presParOf" srcId="{D2B43EB8-B461-4DB9-87CB-A89E15797D2B}" destId="{9D65253E-3D18-4BC8-A9E6-118A290519C3}" srcOrd="2" destOrd="0" presId="urn:microsoft.com/office/officeart/2005/8/layout/vList5"/>
    <dgm:cxn modelId="{35FD35A5-4933-4DEF-A045-7DD995869D6C}" type="presParOf" srcId="{9D65253E-3D18-4BC8-A9E6-118A290519C3}" destId="{E043F69B-D1CC-45CC-8D6A-63AD478AC00F}" srcOrd="0" destOrd="0" presId="urn:microsoft.com/office/officeart/2005/8/layout/vList5"/>
    <dgm:cxn modelId="{57D55F52-AD23-4F4A-A448-B7F29681E986}" type="presParOf" srcId="{9D65253E-3D18-4BC8-A9E6-118A290519C3}" destId="{5D261188-D75E-4E8E-98A1-B47916EF2D6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191384" y="1425765"/>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95886" y="1710197"/>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t>
          </a:r>
          <a:r>
            <a:rPr lang="en-US" sz="1400" b="0" kern="1200">
              <a:solidFill>
                <a:schemeClr val="tx1"/>
              </a:solidFill>
            </a:rPr>
            <a:t>and Update </a:t>
          </a:r>
          <a:r>
            <a:rPr lang="en-US" sz="1400" kern="1200"/>
            <a:t>Strategic Plan</a:t>
          </a:r>
        </a:p>
      </dsp:txBody>
      <dsp:txXfrm>
        <a:off x="95886" y="1710197"/>
        <a:ext cx="859435" cy="753345"/>
      </dsp:txXfrm>
    </dsp:sp>
    <dsp:sp modelId="{BF36F651-9306-4FAE-98A3-35BD65F0CE8C}">
      <dsp:nvSpPr>
        <dsp:cNvPr id="0" name=""/>
        <dsp:cNvSpPr/>
      </dsp:nvSpPr>
      <dsp:spPr>
        <a:xfrm>
          <a:off x="793164" y="1355681"/>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243501" y="1165418"/>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148003" y="1449849"/>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2 </a:t>
          </a:r>
          <a:r>
            <a:rPr lang="en-US" sz="1400" b="0" kern="1200" dirty="0">
              <a:solidFill>
                <a:schemeClr val="tx1"/>
              </a:solidFill>
            </a:rPr>
            <a:t>P</a:t>
          </a:r>
          <a:r>
            <a:rPr lang="en-US" sz="1400" b="0" kern="1200" dirty="0"/>
            <a:t>ri</a:t>
          </a:r>
          <a:r>
            <a:rPr lang="en-US" sz="1400" kern="1200" dirty="0"/>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dirty="0">
            <a:solidFill>
              <a:srgbClr val="FF0000"/>
            </a:solidFill>
          </a:endParaRPr>
        </a:p>
      </dsp:txBody>
      <dsp:txXfrm>
        <a:off x="1148003" y="1449849"/>
        <a:ext cx="859435" cy="753345"/>
      </dsp:txXfrm>
    </dsp:sp>
    <dsp:sp modelId="{CF777F59-7D55-4DCB-9264-A6427EA7C9F7}">
      <dsp:nvSpPr>
        <dsp:cNvPr id="0" name=""/>
        <dsp:cNvSpPr/>
      </dsp:nvSpPr>
      <dsp:spPr>
        <a:xfrm>
          <a:off x="1845281" y="1095333"/>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295618" y="905070"/>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00121" y="1189502"/>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3              </a:t>
          </a:r>
          <a:r>
            <a:rPr lang="en-US" sz="1400" kern="1200" dirty="0"/>
            <a:t>GO Team Initial Budget Session</a:t>
          </a:r>
        </a:p>
        <a:p>
          <a:pPr marL="0" lvl="0" indent="0" algn="l" defTabSz="711200" rtl="0">
            <a:lnSpc>
              <a:spcPct val="90000"/>
            </a:lnSpc>
            <a:spcBef>
              <a:spcPct val="0"/>
            </a:spcBef>
            <a:spcAft>
              <a:spcPct val="35000"/>
            </a:spcAft>
            <a:buNone/>
          </a:pPr>
          <a:r>
            <a:rPr lang="en-US" sz="1200" kern="1200" dirty="0">
              <a:solidFill>
                <a:srgbClr val="FF0000"/>
              </a:solidFill>
            </a:rPr>
            <a:t>January 17 – </a:t>
          </a:r>
          <a:r>
            <a:rPr lang="en-US" sz="1200" kern="1200" dirty="0">
              <a:solidFill>
                <a:srgbClr val="FF0000"/>
              </a:solidFill>
              <a:latin typeface="Calibri"/>
            </a:rPr>
            <a:t>early February</a:t>
          </a:r>
        </a:p>
        <a:p>
          <a:pPr marL="0" lvl="0" indent="0" algn="l" defTabSz="711200">
            <a:lnSpc>
              <a:spcPct val="90000"/>
            </a:lnSpc>
            <a:spcBef>
              <a:spcPct val="0"/>
            </a:spcBef>
            <a:spcAft>
              <a:spcPct val="35000"/>
            </a:spcAft>
            <a:buNone/>
          </a:pPr>
          <a:r>
            <a:rPr lang="en-US" sz="1200" kern="1200" dirty="0">
              <a:solidFill>
                <a:srgbClr val="FF0000"/>
              </a:solidFill>
              <a:latin typeface="Calibri"/>
            </a:rPr>
            <a:t> </a:t>
          </a:r>
          <a:endParaRPr lang="en-US" sz="1200" kern="1200" dirty="0"/>
        </a:p>
      </dsp:txBody>
      <dsp:txXfrm>
        <a:off x="2200121" y="1189502"/>
        <a:ext cx="859435" cy="753345"/>
      </dsp:txXfrm>
    </dsp:sp>
    <dsp:sp modelId="{0B6A4153-48F2-495A-8F36-EF367C3A1F65}">
      <dsp:nvSpPr>
        <dsp:cNvPr id="0" name=""/>
        <dsp:cNvSpPr/>
      </dsp:nvSpPr>
      <dsp:spPr>
        <a:xfrm>
          <a:off x="2897399" y="834986"/>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347736" y="596448"/>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246905" y="889965"/>
          <a:ext cx="958262" cy="849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4         </a:t>
          </a:r>
          <a:r>
            <a:rPr lang="en-US" sz="1400" kern="1200" dirty="0"/>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dirty="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dirty="0">
            <a:solidFill>
              <a:srgbClr val="FF0000"/>
            </a:solidFill>
          </a:endParaRPr>
        </a:p>
      </dsp:txBody>
      <dsp:txXfrm>
        <a:off x="3246905" y="889965"/>
        <a:ext cx="958262" cy="849894"/>
      </dsp:txXfrm>
    </dsp:sp>
    <dsp:sp modelId="{14D6D005-BE49-4BAB-95C3-4B8C975E012F}">
      <dsp:nvSpPr>
        <dsp:cNvPr id="0" name=""/>
        <dsp:cNvSpPr/>
      </dsp:nvSpPr>
      <dsp:spPr>
        <a:xfrm>
          <a:off x="3949516" y="526364"/>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399853" y="336101"/>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304355" y="620532"/>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US" sz="3600" kern="1200"/>
        </a:p>
      </dsp:txBody>
      <dsp:txXfrm>
        <a:off x="4304355" y="620532"/>
        <a:ext cx="859435" cy="753345"/>
      </dsp:txXfrm>
    </dsp:sp>
    <dsp:sp modelId="{83CE1626-AB3F-41DF-AF17-CD304E816755}">
      <dsp:nvSpPr>
        <dsp:cNvPr id="0" name=""/>
        <dsp:cNvSpPr/>
      </dsp:nvSpPr>
      <dsp:spPr>
        <a:xfrm>
          <a:off x="5001634" y="266016"/>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451971" y="75753"/>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363671" y="328702"/>
          <a:ext cx="979473"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6               </a:t>
          </a:r>
          <a:r>
            <a:rPr lang="en-US" sz="1400" b="0" kern="1200" dirty="0">
              <a:latin typeface="+mn-lt"/>
            </a:rPr>
            <a:t>Principals:</a:t>
          </a:r>
          <a:r>
            <a:rPr lang="en-US" sz="1600" b="1" kern="1200" dirty="0"/>
            <a:t> </a:t>
          </a:r>
          <a:r>
            <a:rPr lang="en-US" sz="1400" b="0" kern="1200" dirty="0">
              <a:solidFill>
                <a:schemeClr val="tx1"/>
              </a:solidFill>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dirty="0">
            <a:solidFill>
              <a:srgbClr val="FF0000"/>
            </a:solidFill>
          </a:endParaRPr>
        </a:p>
      </dsp:txBody>
      <dsp:txXfrm>
        <a:off x="5363671" y="328702"/>
        <a:ext cx="979473" cy="753345"/>
      </dsp:txXfrm>
    </dsp:sp>
    <dsp:sp modelId="{8A8BDF46-5CD7-4385-AD19-1595B30DFB05}">
      <dsp:nvSpPr>
        <dsp:cNvPr id="0" name=""/>
        <dsp:cNvSpPr/>
      </dsp:nvSpPr>
      <dsp:spPr>
        <a:xfrm>
          <a:off x="6053751" y="5669"/>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504088" y="-184593"/>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408831" y="56821"/>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7      </a:t>
          </a:r>
          <a:r>
            <a:rPr lang="en-US" sz="1400" kern="1200" dirty="0"/>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kern="1200" dirty="0">
            <a:solidFill>
              <a:srgbClr val="FF0000"/>
            </a:solidFill>
          </a:endParaRPr>
        </a:p>
      </dsp:txBody>
      <dsp:txXfrm>
        <a:off x="6408831" y="56821"/>
        <a:ext cx="859435" cy="753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0600B-451A-42DB-AB85-D5D76A97F59C}">
      <dsp:nvSpPr>
        <dsp:cNvPr id="0" name=""/>
        <dsp:cNvSpPr/>
      </dsp:nvSpPr>
      <dsp:spPr>
        <a:xfrm>
          <a:off x="0" y="0"/>
          <a:ext cx="46863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888D0-BBE0-436D-9054-14A09A06DBEB}">
      <dsp:nvSpPr>
        <dsp:cNvPr id="0" name=""/>
        <dsp:cNvSpPr/>
      </dsp:nvSpPr>
      <dsp:spPr>
        <a:xfrm>
          <a:off x="0" y="0"/>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#1</a:t>
          </a:r>
        </a:p>
        <a:p>
          <a:pPr marL="0" lvl="0" indent="0" algn="l" defTabSz="1200150">
            <a:lnSpc>
              <a:spcPct val="90000"/>
            </a:lnSpc>
            <a:spcBef>
              <a:spcPct val="0"/>
            </a:spcBef>
            <a:spcAft>
              <a:spcPct val="35000"/>
            </a:spcAft>
            <a:buNone/>
          </a:pPr>
          <a:r>
            <a:rPr lang="en-US" sz="2700" kern="1200" dirty="0"/>
            <a:t>Teaching and Assessing for Learning	</a:t>
          </a:r>
        </a:p>
      </dsp:txBody>
      <dsp:txXfrm>
        <a:off x="0" y="0"/>
        <a:ext cx="4686300" cy="1414065"/>
      </dsp:txXfrm>
    </dsp:sp>
    <dsp:sp modelId="{ED9F9C8F-4E0F-4EB9-A1E7-F72757CE5B4B}">
      <dsp:nvSpPr>
        <dsp:cNvPr id="0" name=""/>
        <dsp:cNvSpPr/>
      </dsp:nvSpPr>
      <dsp:spPr>
        <a:xfrm>
          <a:off x="0" y="1414065"/>
          <a:ext cx="4686300" cy="0"/>
        </a:xfrm>
        <a:prstGeom prst="line">
          <a:avLst/>
        </a:prstGeom>
        <a:solidFill>
          <a:schemeClr val="accent2">
            <a:hueOff val="-505605"/>
            <a:satOff val="-28427"/>
            <a:lumOff val="3334"/>
            <a:alphaOff val="0"/>
          </a:schemeClr>
        </a:solidFill>
        <a:ln w="25400" cap="flat" cmpd="sng" algn="ctr">
          <a:solidFill>
            <a:schemeClr val="accent2">
              <a:hueOff val="-505605"/>
              <a:satOff val="-284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F714-5071-419D-A57A-13F2B82F09BA}">
      <dsp:nvSpPr>
        <dsp:cNvPr id="0" name=""/>
        <dsp:cNvSpPr/>
      </dsp:nvSpPr>
      <dsp:spPr>
        <a:xfrm>
          <a:off x="0" y="1414065"/>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#2</a:t>
          </a:r>
        </a:p>
        <a:p>
          <a:pPr marL="0" lvl="0" indent="0" algn="l" defTabSz="1200150">
            <a:lnSpc>
              <a:spcPct val="90000"/>
            </a:lnSpc>
            <a:spcBef>
              <a:spcPct val="0"/>
            </a:spcBef>
            <a:spcAft>
              <a:spcPct val="35000"/>
            </a:spcAft>
            <a:buNone/>
          </a:pPr>
          <a:r>
            <a:rPr lang="en-US" sz="2700" kern="1200" dirty="0"/>
            <a:t>Economic and Workforce Development</a:t>
          </a:r>
        </a:p>
      </dsp:txBody>
      <dsp:txXfrm>
        <a:off x="0" y="1414065"/>
        <a:ext cx="4686300" cy="1414065"/>
      </dsp:txXfrm>
    </dsp:sp>
    <dsp:sp modelId="{6B4E9D7A-1172-4CEA-B3C2-D6C1664DF6CF}">
      <dsp:nvSpPr>
        <dsp:cNvPr id="0" name=""/>
        <dsp:cNvSpPr/>
      </dsp:nvSpPr>
      <dsp:spPr>
        <a:xfrm>
          <a:off x="0" y="2828131"/>
          <a:ext cx="4686300" cy="0"/>
        </a:xfrm>
        <a:prstGeom prst="line">
          <a:avLst/>
        </a:prstGeom>
        <a:solidFill>
          <a:schemeClr val="accent2">
            <a:hueOff val="-1011211"/>
            <a:satOff val="-56854"/>
            <a:lumOff val="6667"/>
            <a:alphaOff val="0"/>
          </a:schemeClr>
        </a:solidFill>
        <a:ln w="25400" cap="flat" cmpd="sng" algn="ctr">
          <a:solidFill>
            <a:schemeClr val="accent2">
              <a:hueOff val="-1011211"/>
              <a:satOff val="-56854"/>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26799-09B6-41B4-9EFE-F48157025387}">
      <dsp:nvSpPr>
        <dsp:cNvPr id="0" name=""/>
        <dsp:cNvSpPr/>
      </dsp:nvSpPr>
      <dsp:spPr>
        <a:xfrm>
          <a:off x="0" y="2828131"/>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a:t>
          </a:r>
        </a:p>
        <a:p>
          <a:pPr marL="0" lvl="0" indent="0" algn="l" defTabSz="1200150">
            <a:lnSpc>
              <a:spcPct val="90000"/>
            </a:lnSpc>
            <a:spcBef>
              <a:spcPct val="0"/>
            </a:spcBef>
            <a:spcAft>
              <a:spcPct val="35000"/>
            </a:spcAft>
            <a:buNone/>
          </a:pPr>
          <a:r>
            <a:rPr lang="en-US" sz="2700" kern="1200" dirty="0"/>
            <a:t>Strategic Planning and Sustainability</a:t>
          </a:r>
        </a:p>
      </dsp:txBody>
      <dsp:txXfrm>
        <a:off x="0" y="2828131"/>
        <a:ext cx="4686300" cy="1414065"/>
      </dsp:txXfrm>
    </dsp:sp>
    <dsp:sp modelId="{67EF20D0-44F6-40FB-AEAB-24A765B1AF5A}">
      <dsp:nvSpPr>
        <dsp:cNvPr id="0" name=""/>
        <dsp:cNvSpPr/>
      </dsp:nvSpPr>
      <dsp:spPr>
        <a:xfrm>
          <a:off x="0" y="4242197"/>
          <a:ext cx="4686300" cy="0"/>
        </a:xfrm>
        <a:prstGeom prst="line">
          <a:avLst/>
        </a:prstGeom>
        <a:solidFill>
          <a:schemeClr val="accent2">
            <a:hueOff val="-1516816"/>
            <a:satOff val="-85281"/>
            <a:lumOff val="10001"/>
            <a:alphaOff val="0"/>
          </a:schemeClr>
        </a:solidFill>
        <a:ln w="25400" cap="flat" cmpd="sng" algn="ctr">
          <a:solidFill>
            <a:schemeClr val="accent2">
              <a:hueOff val="-1516816"/>
              <a:satOff val="-85281"/>
              <a:lumOff val="1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93777-3708-497C-AAEF-C88837361541}">
      <dsp:nvSpPr>
        <dsp:cNvPr id="0" name=""/>
        <dsp:cNvSpPr/>
      </dsp:nvSpPr>
      <dsp:spPr>
        <a:xfrm>
          <a:off x="0" y="4242197"/>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#4</a:t>
          </a:r>
        </a:p>
        <a:p>
          <a:pPr marL="0" lvl="0" indent="0" algn="l" defTabSz="1200150">
            <a:lnSpc>
              <a:spcPct val="90000"/>
            </a:lnSpc>
            <a:spcBef>
              <a:spcPct val="0"/>
            </a:spcBef>
            <a:spcAft>
              <a:spcPct val="35000"/>
            </a:spcAft>
            <a:buNone/>
          </a:pPr>
          <a:r>
            <a:rPr lang="en-US" sz="2700" kern="1200" dirty="0"/>
            <a:t>Governance and Leadership</a:t>
          </a:r>
        </a:p>
      </dsp:txBody>
      <dsp:txXfrm>
        <a:off x="0" y="4242197"/>
        <a:ext cx="4686300" cy="1414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13600" y="356304"/>
          <a:ext cx="6657118" cy="6467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03978" y="572803"/>
          <a:ext cx="214197" cy="2137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435754" y="484390"/>
          <a:ext cx="6153492" cy="4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20" tIns="51420" rIns="51420" bIns="51420" numCol="1" spcCol="1270" anchor="ctr" anchorCtr="0">
          <a:noAutofit/>
        </a:bodyPr>
        <a:lstStyle/>
        <a:p>
          <a:pPr marL="0" lvl="0" indent="0" algn="l" defTabSz="800100">
            <a:lnSpc>
              <a:spcPct val="90000"/>
            </a:lnSpc>
            <a:spcBef>
              <a:spcPct val="0"/>
            </a:spcBef>
            <a:spcAft>
              <a:spcPct val="35000"/>
            </a:spcAft>
            <a:buNone/>
          </a:pPr>
          <a:r>
            <a:rPr lang="en-US" sz="1800" kern="1200" dirty="0"/>
            <a:t>This budget represents an investment plan for our school’s students, employees and the community as a whole.</a:t>
          </a:r>
        </a:p>
      </dsp:txBody>
      <dsp:txXfrm>
        <a:off x="435754" y="484390"/>
        <a:ext cx="6153492" cy="485862"/>
      </dsp:txXfrm>
    </dsp:sp>
    <dsp:sp modelId="{805B4116-8872-409C-9BBD-1612E432A217}">
      <dsp:nvSpPr>
        <dsp:cNvPr id="0" name=""/>
        <dsp:cNvSpPr/>
      </dsp:nvSpPr>
      <dsp:spPr>
        <a:xfrm>
          <a:off x="-13600" y="1124546"/>
          <a:ext cx="6657118" cy="6043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03978" y="1319849"/>
          <a:ext cx="214197" cy="213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435754" y="1232393"/>
          <a:ext cx="6153492" cy="4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20" tIns="51420" rIns="51420" bIns="51420" numCol="1" spcCol="1270" anchor="ctr" anchorCtr="0">
          <a:noAutofit/>
        </a:bodyPr>
        <a:lstStyle/>
        <a:p>
          <a:pPr marL="0" lvl="0" indent="0" algn="l" defTabSz="800100">
            <a:lnSpc>
              <a:spcPct val="90000"/>
            </a:lnSpc>
            <a:spcBef>
              <a:spcPct val="0"/>
            </a:spcBef>
            <a:spcAft>
              <a:spcPct val="35000"/>
            </a:spcAft>
            <a:buNone/>
          </a:pPr>
          <a:r>
            <a:rPr lang="en-US" sz="1800" kern="1200" dirty="0"/>
            <a:t>The budget recommendations are tied directly to the school’s strategic vision and direction.</a:t>
          </a:r>
        </a:p>
      </dsp:txBody>
      <dsp:txXfrm>
        <a:off x="435754" y="1232393"/>
        <a:ext cx="6153492" cy="485862"/>
      </dsp:txXfrm>
    </dsp:sp>
    <dsp:sp modelId="{30F25B1F-5247-4B01-A07E-C05895440AEF}">
      <dsp:nvSpPr>
        <dsp:cNvPr id="0" name=""/>
        <dsp:cNvSpPr/>
      </dsp:nvSpPr>
      <dsp:spPr>
        <a:xfrm>
          <a:off x="-13600" y="1850396"/>
          <a:ext cx="6657118" cy="5932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03978" y="2040131"/>
          <a:ext cx="214197" cy="2137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435754" y="1952676"/>
          <a:ext cx="6153492" cy="4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20" tIns="51420" rIns="51420" bIns="51420"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a:t>
          </a:r>
          <a:r>
            <a:rPr lang="en-US" sz="1800" b="1" i="0" u="none" kern="1200" dirty="0"/>
            <a:t>$4,296,512</a:t>
          </a:r>
          <a:endParaRPr lang="en-US" sz="1800" kern="1200" dirty="0"/>
        </a:p>
      </dsp:txBody>
      <dsp:txXfrm>
        <a:off x="435754" y="1952676"/>
        <a:ext cx="6153492" cy="485862"/>
      </dsp:txXfrm>
    </dsp:sp>
    <dsp:sp modelId="{5287CAD5-57D7-4C4C-B5E6-B72116E119BF}">
      <dsp:nvSpPr>
        <dsp:cNvPr id="0" name=""/>
        <dsp:cNvSpPr/>
      </dsp:nvSpPr>
      <dsp:spPr>
        <a:xfrm>
          <a:off x="-13600" y="2565111"/>
          <a:ext cx="6657118" cy="960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03978" y="2938327"/>
          <a:ext cx="214197" cy="2137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354281" y="2850872"/>
          <a:ext cx="6316436" cy="4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20" tIns="51420" rIns="51420" bIns="51420" numCol="1" spcCol="1270" anchor="ctr" anchorCtr="0">
          <a:noAutofit/>
        </a:bodyPr>
        <a:lstStyle/>
        <a:p>
          <a:pPr marL="0" lvl="0" indent="0" algn="l" defTabSz="800100">
            <a:lnSpc>
              <a:spcPct val="90000"/>
            </a:lnSpc>
            <a:spcBef>
              <a:spcPct val="0"/>
            </a:spcBef>
            <a:spcAft>
              <a:spcPct val="35000"/>
            </a:spcAft>
            <a:buNone/>
          </a:pPr>
          <a:endParaRPr lang="en-US" sz="1800" kern="1200" dirty="0"/>
        </a:p>
      </dsp:txBody>
      <dsp:txXfrm>
        <a:off x="354281" y="2850872"/>
        <a:ext cx="6316436" cy="48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7C0E4-BEE0-4B3A-A8F7-3138B852AAEA}">
      <dsp:nvSpPr>
        <dsp:cNvPr id="0" name=""/>
        <dsp:cNvSpPr/>
      </dsp:nvSpPr>
      <dsp:spPr>
        <a:xfrm rot="5400000">
          <a:off x="6695677" y="-2476417"/>
          <a:ext cx="1730627" cy="71162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Are new positions and/or resources included in the budget to address our major priorities? </a:t>
          </a:r>
        </a:p>
        <a:p>
          <a:pPr marL="171450" lvl="1" indent="-171450" algn="l" defTabSz="755650">
            <a:lnSpc>
              <a:spcPct val="90000"/>
            </a:lnSpc>
            <a:spcBef>
              <a:spcPct val="0"/>
            </a:spcBef>
            <a:spcAft>
              <a:spcPct val="15000"/>
            </a:spcAft>
            <a:buChar char="•"/>
          </a:pPr>
          <a:r>
            <a:rPr lang="en-US" sz="1700" kern="1200"/>
            <a:t>Do we know (as a team) the plan to support implementation of these priorities beyond the budget (ex. What strategies will be implemented)? </a:t>
          </a:r>
        </a:p>
        <a:p>
          <a:pPr marL="171450" lvl="1" indent="-171450" algn="l" defTabSz="755650">
            <a:lnSpc>
              <a:spcPct val="90000"/>
            </a:lnSpc>
            <a:spcBef>
              <a:spcPct val="0"/>
            </a:spcBef>
            <a:spcAft>
              <a:spcPct val="15000"/>
            </a:spcAft>
            <a:buChar char="•"/>
          </a:pPr>
          <a:r>
            <a:rPr lang="en-US" sz="1700" kern="1200"/>
            <a:t>What tradeoffs are being made in order to support these priorities? </a:t>
          </a:r>
        </a:p>
      </dsp:txBody>
      <dsp:txXfrm rot="-5400000">
        <a:off x="4002878" y="300864"/>
        <a:ext cx="7031744" cy="1561663"/>
      </dsp:txXfrm>
    </dsp:sp>
    <dsp:sp modelId="{4AF584E5-5D46-4C6F-A653-EEEB1D795C12}">
      <dsp:nvSpPr>
        <dsp:cNvPr id="0" name=""/>
        <dsp:cNvSpPr/>
      </dsp:nvSpPr>
      <dsp:spPr>
        <a:xfrm>
          <a:off x="0" y="54"/>
          <a:ext cx="4002877" cy="2163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Are our school’s priorities (from your strategic plan) reflected in this budget? </a:t>
          </a:r>
        </a:p>
      </dsp:txBody>
      <dsp:txXfrm>
        <a:off x="105603" y="105657"/>
        <a:ext cx="3791671" cy="1952077"/>
      </dsp:txXfrm>
    </dsp:sp>
    <dsp:sp modelId="{5D261188-D75E-4E8E-98A1-B47916EF2D6E}">
      <dsp:nvSpPr>
        <dsp:cNvPr id="0" name=""/>
        <dsp:cNvSpPr/>
      </dsp:nvSpPr>
      <dsp:spPr>
        <a:xfrm rot="5400000">
          <a:off x="6695677" y="-204969"/>
          <a:ext cx="1730627" cy="71162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Are there positions our school will share with another school, i.e. nurse, counselor?</a:t>
          </a:r>
        </a:p>
      </dsp:txBody>
      <dsp:txXfrm rot="-5400000">
        <a:off x="4002878" y="2572312"/>
        <a:ext cx="7031744" cy="1561663"/>
      </dsp:txXfrm>
    </dsp:sp>
    <dsp:sp modelId="{E043F69B-D1CC-45CC-8D6A-63AD478AC00F}">
      <dsp:nvSpPr>
        <dsp:cNvPr id="0" name=""/>
        <dsp:cNvSpPr/>
      </dsp:nvSpPr>
      <dsp:spPr>
        <a:xfrm>
          <a:off x="0" y="2271502"/>
          <a:ext cx="4002877" cy="2163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How are district priorities reflected in our budget? </a:t>
          </a:r>
        </a:p>
      </dsp:txBody>
      <dsp:txXfrm>
        <a:off x="105603" y="2377105"/>
        <a:ext cx="3791671" cy="195207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We will now provide an overview of the draft budget and receive your feedback and/or questions.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marR="0" lvl="0" indent="-346981" algn="l" defTabSz="914400" rtl="0" eaLnBrk="1" fontAlgn="auto" latinLnBrk="0" hangingPunct="1">
              <a:lnSpc>
                <a:spcPct val="150000"/>
              </a:lnSpc>
              <a:spcBef>
                <a:spcPts val="0"/>
              </a:spcBef>
              <a:spcAft>
                <a:spcPts val="0"/>
              </a:spcAft>
              <a:buClr>
                <a:srgbClr val="000000"/>
              </a:buClr>
              <a:buSzPts val="1400"/>
              <a:buFont typeface="Symbol" panose="05050102010706020507" pitchFamily="18" charset="2"/>
              <a:buChar char=""/>
              <a:tabLst/>
              <a:defRPr/>
            </a:pPr>
            <a:r>
              <a:rPr lang="en-US" sz="2000" dirty="0">
                <a:latin typeface="Calibri" panose="020F0502020204030204" pitchFamily="34" charset="0"/>
                <a:ea typeface="Calibri" panose="020F0502020204030204" pitchFamily="34" charset="0"/>
                <a:cs typeface="Times New Roman" panose="02020603050405020304" pitchFamily="18" charset="0"/>
              </a:rPr>
              <a:t>Here is an overview of the FY 25 budget process.  We are currently at Step 3.  We will also complete Step 5 during today’s meeting . </a:t>
            </a: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702632" y="4479905"/>
            <a:ext cx="5617834" cy="3665958"/>
          </a:xfrm>
          <a:prstGeom prst="rect">
            <a:avLst/>
          </a:prstGeom>
        </p:spPr>
        <p:txBody>
          <a:bodyPr lIns="92504" tIns="92504" rIns="92504" bIns="92504"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Step 3 is the budget allocation meeting.  During this portion of the meeting I will share an overview of ACCA’s budget allocation for the 2024-25 school year.   </a:t>
            </a:r>
            <a:endParaRPr dirty="0"/>
          </a:p>
        </p:txBody>
      </p:sp>
      <p:sp>
        <p:nvSpPr>
          <p:cNvPr id="97" name="Shape 97"/>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702632" y="4479905"/>
            <a:ext cx="5617834" cy="3665958"/>
          </a:xfrm>
          <a:prstGeom prst="rect">
            <a:avLst/>
          </a:prstGeom>
        </p:spPr>
        <p:txBody>
          <a:bodyPr lIns="92504" tIns="92504" rIns="92504" bIns="92504"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Step 5 is the Budget Feedback Meeting.  During this portion of the meeting I will ask for your feedback on budget allocations, we will ensure alignment on the school’s key strategic priorities, and discuss any additional budget items we need to consider for the 2024-25 school year.</a:t>
            </a:r>
          </a:p>
          <a:p>
            <a:endParaRPr lang="en-US" dirty="0"/>
          </a:p>
        </p:txBody>
      </p:sp>
      <p:sp>
        <p:nvSpPr>
          <p:cNvPr id="97" name="Shape 97"/>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principal during the budget development process is to flesh out strategies and focus on the day-to-day operations of the school.</a:t>
            </a:r>
          </a:p>
          <a:p>
            <a:r>
              <a:rPr lang="en-US" dirty="0"/>
              <a:t>The role of the board is to focus on the big picture and ensure the budget is aligned to the school’s mission and vision; and resources are allocated to support key strategic priorities.</a:t>
            </a:r>
          </a:p>
        </p:txBody>
      </p:sp>
      <p:sp>
        <p:nvSpPr>
          <p:cNvPr id="4" name="Slide Number Placeholder 3"/>
          <p:cNvSpPr>
            <a:spLocks noGrp="1"/>
          </p:cNvSpPr>
          <p:nvPr>
            <p:ph type="sldNum" sz="quarter" idx="5"/>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213399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710" rtl="0" eaLnBrk="1" fontAlgn="auto" latinLnBrk="0" hangingPunct="1">
              <a:lnSpc>
                <a:spcPct val="100000"/>
              </a:lnSpc>
              <a:spcBef>
                <a:spcPts val="0"/>
              </a:spcBef>
              <a:spcAft>
                <a:spcPts val="0"/>
              </a:spcAft>
              <a:buClrTx/>
              <a:buSzTx/>
              <a:buFontTx/>
              <a:buNone/>
              <a:tabLst/>
              <a:defRPr/>
            </a:pPr>
            <a:r>
              <a:rPr lang="en-US" dirty="0"/>
              <a:t>Before we jump into allocations lets first review our school priorities.  During our last meeting held January 25</a:t>
            </a:r>
            <a:r>
              <a:rPr lang="en-US" baseline="30000" dirty="0"/>
              <a:t>th</a:t>
            </a:r>
            <a:r>
              <a:rPr lang="en-US" dirty="0"/>
              <a:t>, the board voted to rank our school’s priorities as pictured on the screen.  Are there any questions or corrections for our approved ranking of priorities?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021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86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budget represents an investment plan for our school’s students, employees and the community as a whole.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budget recommendations are tied directly to the school’s strategic vision and direction.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t>The proposed budget for the general operations of the school are reflected at </a:t>
            </a:r>
            <a:r>
              <a:rPr lang="en-US" sz="1800" b="1" i="0" u="none" strike="noStrike" dirty="0">
                <a:effectLst/>
                <a:latin typeface="Calibri" panose="020F0502020204030204" pitchFamily="34" charset="0"/>
              </a:rPr>
              <a:t>$4,296,512</a:t>
            </a:r>
            <a:endParaRPr lang="en-US" sz="2800" dirty="0"/>
          </a:p>
          <a:p>
            <a:pPr lvl="0"/>
            <a:endParaRPr lang="en-US" sz="18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912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FY25, APS is continuing to increase equity within the District and the flexibility principals have in regards to our schools budgeted funds. </a:t>
            </a:r>
            <a:r>
              <a:rPr lang="en-US" sz="1200" b="0" i="0" u="none" strike="noStrike" baseline="0" dirty="0">
                <a:solidFill>
                  <a:srgbClr val="000000"/>
                </a:solidFill>
                <a:latin typeface="Calibri" panose="020F0502020204030204" pitchFamily="34" charset="0"/>
              </a:rPr>
              <a:t>Pictured here is a breakdown of allocated funds for ACCA.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any questions regarding ACCA’s budget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8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Here are our ranked priorities and example strategies shared during our last meeting.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6850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We will now pivot to review how resources were allocated to support our strategic priorities.  Here is a description of the strategic plan breakout categories.  I’ll pause and give you a moment to review.</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So here is how we have allocated the budget to support our strategic priorities. The allocations were made </a:t>
            </a:r>
          </a:p>
          <a:p>
            <a:pPr defTabSz="923710">
              <a:defRPr/>
            </a:pPr>
            <a:r>
              <a:rPr lang="en-US" dirty="0"/>
              <a:t>based on the funds we received, which focus area it addresses, the strategies that will be implemented, the purchase request, and the amount.</a:t>
            </a:r>
          </a:p>
          <a:p>
            <a:pPr defTabSz="684703">
              <a:defRPr/>
            </a:pPr>
            <a:r>
              <a:rPr lang="en-US" dirty="0"/>
              <a:t>Let’s begin by unpacking Teaching and Assessing for Learning.  </a:t>
            </a:r>
          </a:p>
          <a:p>
            <a:pPr defTabSz="684703">
              <a:defRPr/>
            </a:pPr>
            <a:r>
              <a:rPr lang="en-US" dirty="0"/>
              <a:t>ACCA will shift to offer more dual enrollment on our campus next school year.  We currently offer Infant/Toddler Childcare and Early College Essentials as post secondary credit.  Next year we are adding several additional post-secondary opportunities:  Aviation Maintenance, Cybersecurity, Automotive Technology and Carpentry.  Cybersecurity, Automotive and Carpentry all qualify for Accelerated Career.   As we make this shift, we will occur additional costs for materials/supplies, lab equipment and maintenance costs.  We are asking the board to dedicate $197,829 towards this effort. </a:t>
            </a:r>
          </a:p>
          <a:p>
            <a:pPr defTabSz="684703">
              <a:defRPr/>
            </a:pPr>
            <a:r>
              <a:rPr lang="en-US" dirty="0"/>
              <a:t>With the growing number of dual enrollment classes and focus on Accelerated Career, the Charter System Foundation of Georgia recommends academies dedicate one person to manage the enrollment and matriculation of students through the program.  We are asking the board to support dual enrollment instruction by approving the hiring of a program administrator that will work directly with home school counselors to ensure that students are taking advantage of these great post secondary training opportunities. </a:t>
            </a:r>
          </a:p>
          <a:p>
            <a:pPr defTabSz="684703">
              <a:defRPr/>
            </a:pPr>
            <a:r>
              <a:rPr lang="en-US" dirty="0"/>
              <a:t>Specifically, we need someone with an extensive counseling background and experience training other counselors regarding college and career readiness.  The cost of this position is $178,713 (this includes salary and benefits).</a:t>
            </a:r>
          </a:p>
          <a:p>
            <a:pPr defTabSz="684703">
              <a:defRPr/>
            </a:pPr>
            <a:r>
              <a:rPr lang="en-US" dirty="0"/>
              <a:t>The next ask is for Aviation Maintenance.  Aviation Maintenance will be the biggest roll out next school year.  As with the other dual enrollment pathways, we need a full-time sub to cover the days college professors are unable to report to ACCA, support daily operational tasks (like attendance), and any other support scholars need to successfully complete the class.  The cost of this position is $38, 348 (includes salary/benefits).   </a:t>
            </a:r>
          </a:p>
          <a:p>
            <a:pPr defTabSz="684703">
              <a:defRPr/>
            </a:pPr>
            <a:r>
              <a:rPr lang="en-US" dirty="0"/>
              <a:t>We also request funds to support transportation costs for summer career exposure camps, field trips, work-based learning opportunities, and students taking classes on Atlanta Tech’s campus.  This ask is approximately $10,000.</a:t>
            </a:r>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121585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Our second ranked priority is  Economic &amp; Workforce Development. Increasing the number of students participating in high quality work-based learning continues to be one of our top strategies for this priority.</a:t>
            </a:r>
          </a:p>
          <a:p>
            <a:pPr defTabSz="923710">
              <a:defRPr/>
            </a:pPr>
            <a:r>
              <a:rPr lang="en-US" dirty="0"/>
              <a:t>Two of the funding requests mentioned on the previous slide also support Economic &amp; Workforce Development.  </a:t>
            </a:r>
          </a:p>
          <a:p>
            <a:pPr defTabSz="923710">
              <a:defRPr/>
            </a:pPr>
            <a:r>
              <a:rPr lang="en-US" dirty="0"/>
              <a:t>Earlier I mentioned hiring a Program Administrator to support dual enrollment, particularly students participating in Accelerated Career.  Another primary responsibility of the Program Administrator will be to partner with Metro Atlanta businesses that are willing to provide students high quality work-based learning opportunities aligned to their career choice and training.  The second funding request that supports Economic and Workforce Development is the $10,000 for transportation.  A large portion of these funds will support providing transportation for students to participate in work-based learning during the 4</a:t>
            </a:r>
            <a:r>
              <a:rPr lang="en-US" baseline="30000" dirty="0"/>
              <a:t>th</a:t>
            </a:r>
            <a:r>
              <a:rPr lang="en-US" dirty="0"/>
              <a:t> quarter (after they have successfully completed their respective pathways) </a:t>
            </a:r>
          </a:p>
          <a:p>
            <a:pPr defTabSz="923710">
              <a:defRPr/>
            </a:pPr>
            <a:endParaRPr lang="en-US" b="0" i="0" dirty="0">
              <a:solidFill>
                <a:srgbClr val="000000"/>
              </a:solidFill>
              <a:effectLst/>
              <a:latin typeface="Aptos" panose="020B0004020202020204" pitchFamily="34" charset="0"/>
            </a:endParaRPr>
          </a:p>
          <a:p>
            <a:pPr defTabSz="923710">
              <a:defRPr/>
            </a:pPr>
            <a:endParaRPr lang="en-US" b="0" i="0"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final ask is for the board to continue to fund our marketing efforts to ensure the word gets out about this amazing program.  Our next marketing project includes creating marketing materials for each individual pathway featuring students, industry partners, and pathway teachers.  This marketing strategy will help students and parents establish a deeper understanding about the individual training opportunities available so that they can make an informed decision. </a:t>
            </a:r>
          </a:p>
          <a:p>
            <a:r>
              <a:rPr lang="en-US" dirty="0"/>
              <a:t>I will now turn it back over to Bill to receive your feedback regarding budget allocations.</a:t>
            </a:r>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23</a:t>
            </a:fld>
            <a:endParaRPr lang="en-US" dirty="0"/>
          </a:p>
        </p:txBody>
      </p:sp>
    </p:spTree>
    <p:extLst>
      <p:ext uri="{BB962C8B-B14F-4D97-AF65-F5344CB8AC3E}">
        <p14:creationId xmlns:p14="http://schemas.microsoft.com/office/powerpoint/2010/main" val="570922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24</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6468">
              <a:defRPr/>
            </a:pPr>
            <a:fld id="{06FECA5B-CB69-434F-96AB-1E7E18E86F8F}" type="slidenum">
              <a:rPr lang="en-US">
                <a:solidFill>
                  <a:prstClr val="black"/>
                </a:solidFill>
                <a:latin typeface="Calibri"/>
              </a:rPr>
              <a:pPr defTabSz="456468">
                <a:defRPr/>
              </a:pPr>
              <a:t>25</a:t>
            </a:fld>
            <a:endParaRPr lang="en-US" dirty="0">
              <a:solidFill>
                <a:prstClr val="black"/>
              </a:solidFill>
              <a:latin typeface="Calibri"/>
            </a:endParaRPr>
          </a:p>
        </p:txBody>
      </p:sp>
    </p:spTree>
    <p:extLst>
      <p:ext uri="{BB962C8B-B14F-4D97-AF65-F5344CB8AC3E}">
        <p14:creationId xmlns:p14="http://schemas.microsoft.com/office/powerpoint/2010/main" val="366901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mark your calendars!  Our next meeting is February 29</a:t>
            </a:r>
            <a:r>
              <a:rPr lang="en-US" baseline="30000" dirty="0"/>
              <a:t>th</a:t>
            </a:r>
            <a:r>
              <a:rPr lang="en-US" dirty="0"/>
              <a:t> at 4 p.m. This will be our budget approval meeting.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6519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want to remind everyone of required training for all GO Teams.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5108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28</a:t>
            </a:fld>
            <a:endParaRPr lang="en-US" dirty="0"/>
          </a:p>
        </p:txBody>
      </p:sp>
    </p:spTree>
    <p:extLst>
      <p:ext uri="{BB962C8B-B14F-4D97-AF65-F5344CB8AC3E}">
        <p14:creationId xmlns:p14="http://schemas.microsoft.com/office/powerpoint/2010/main" val="3160891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3</a:t>
            </a:fld>
            <a:endParaRPr lang="en-US"/>
          </a:p>
        </p:txBody>
      </p:sp>
    </p:spTree>
    <p:extLst>
      <p:ext uri="{BB962C8B-B14F-4D97-AF65-F5344CB8AC3E}">
        <p14:creationId xmlns:p14="http://schemas.microsoft.com/office/powerpoint/2010/main" val="138895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975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24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8" name="Google Shape;23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44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8"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3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8" y="4527451"/>
            <a:ext cx="8463620" cy="860399"/>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600"/>
              <a:buFont typeface="Noto Sans Symbols"/>
              <a:buNone/>
              <a:defRPr sz="1500" b="0" i="0" u="none" strike="noStrike" cap="none">
                <a:solidFill>
                  <a:srgbClr val="7F7F7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2/6/2024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406701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801" y="2160983"/>
            <a:ext cx="4120895" cy="576262"/>
          </a:xfrm>
          <a:prstGeom prst="rect">
            <a:avLst/>
          </a:prstGeom>
          <a:noFill/>
          <a:ln>
            <a:noFill/>
          </a:ln>
        </p:spPr>
        <p:txBody>
          <a:bodyPr spcFirstLastPara="1" wrap="square" lIns="91425" tIns="91425" rIns="91425" bIns="91425" anchor="b" anchorCtr="0"/>
          <a:lstStyle>
            <a:lvl1pPr marL="342900" marR="0" lvl="0" indent="-171450" algn="l">
              <a:lnSpc>
                <a:spcPct val="100000"/>
              </a:lnSpc>
              <a:spcBef>
                <a:spcPts val="750"/>
              </a:spcBef>
              <a:spcAft>
                <a:spcPts val="0"/>
              </a:spcAft>
              <a:buClr>
                <a:schemeClr val="accent1"/>
              </a:buClr>
              <a:buSzPts val="1920"/>
              <a:buFont typeface="Noto Sans Symbols"/>
              <a:buNone/>
              <a:defRPr sz="180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600"/>
              <a:buFont typeface="Noto Sans Symbols"/>
              <a:buNone/>
              <a:defRPr sz="1500" b="1"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440"/>
              <a:buFont typeface="Noto Sans Symbols"/>
              <a:buNone/>
              <a:defRPr sz="1350" b="1"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801" y="2737249"/>
            <a:ext cx="4120895" cy="3304117"/>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21" y="2160983"/>
            <a:ext cx="4120895" cy="576262"/>
          </a:xfrm>
          <a:prstGeom prst="rect">
            <a:avLst/>
          </a:prstGeom>
          <a:noFill/>
          <a:ln>
            <a:noFill/>
          </a:ln>
        </p:spPr>
        <p:txBody>
          <a:bodyPr spcFirstLastPara="1" wrap="square" lIns="91425" tIns="91425" rIns="91425" bIns="91425" anchor="b" anchorCtr="0"/>
          <a:lstStyle>
            <a:lvl1pPr marL="342900" marR="0" lvl="0" indent="-171450" algn="l">
              <a:lnSpc>
                <a:spcPct val="100000"/>
              </a:lnSpc>
              <a:spcBef>
                <a:spcPts val="750"/>
              </a:spcBef>
              <a:spcAft>
                <a:spcPts val="0"/>
              </a:spcAft>
              <a:buClr>
                <a:schemeClr val="accent1"/>
              </a:buClr>
              <a:buSzPts val="1920"/>
              <a:buFont typeface="Noto Sans Symbols"/>
              <a:buNone/>
              <a:defRPr sz="180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600"/>
              <a:buFont typeface="Noto Sans Symbols"/>
              <a:buNone/>
              <a:defRPr sz="1500" b="1"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440"/>
              <a:buFont typeface="Noto Sans Symbols"/>
              <a:buNone/>
              <a:defRPr sz="1350" b="1"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21" y="2737249"/>
            <a:ext cx="4120895" cy="3304117"/>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2/6/2024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713520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800" y="1498607"/>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15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2" y="514928"/>
            <a:ext cx="4514716" cy="5526437"/>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800" y="2777068"/>
            <a:ext cx="3720243" cy="2584448"/>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840"/>
              <a:buFont typeface="Noto Sans Symbols"/>
              <a:buNone/>
              <a:defRPr sz="788"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2/6/2024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29366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1" y="4800603"/>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18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1"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1" y="5367337"/>
            <a:ext cx="8463617" cy="674024"/>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800"/>
              <a:buFont typeface="Noto Sans Symbols"/>
              <a:buNone/>
              <a:defRPr sz="750"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2/6/2024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3922198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2" y="609603"/>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2" y="4470403"/>
            <a:ext cx="8463617" cy="1570961"/>
          </a:xfrm>
          <a:prstGeom prst="rect">
            <a:avLst/>
          </a:prstGeom>
          <a:noFill/>
          <a:ln>
            <a:noFill/>
          </a:ln>
        </p:spPr>
        <p:txBody>
          <a:bodyPr spcFirstLastPara="1" wrap="square" lIns="91425" tIns="91425" rIns="91425" bIns="91425" anchor="ctr"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2/6/2024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6323826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1" y="609603"/>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342900" marR="0" lvl="0"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7F7F7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8" y="4470403"/>
            <a:ext cx="8463620" cy="1570961"/>
          </a:xfrm>
          <a:prstGeom prst="rect">
            <a:avLst/>
          </a:prstGeom>
          <a:noFill/>
          <a:ln>
            <a:noFill/>
          </a:ln>
        </p:spPr>
        <p:txBody>
          <a:bodyPr spcFirstLastPara="1" wrap="square" lIns="91425" tIns="91425" rIns="91425" bIns="91425" anchor="ctr"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2/6/2024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5" y="790377"/>
            <a:ext cx="609759" cy="584776"/>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6000" b="0" i="0" u="none" strike="noStrike" cap="none">
                <a:solidFill>
                  <a:srgbClr val="9CC2E5"/>
                </a:solidFill>
                <a:latin typeface="Arial"/>
                <a:ea typeface="Arial"/>
                <a:cs typeface="Arial"/>
                <a:sym typeface="Arial"/>
              </a:rPr>
              <a:t>“</a:t>
            </a:r>
            <a:endParaRPr sz="1350"/>
          </a:p>
        </p:txBody>
      </p:sp>
      <p:sp>
        <p:nvSpPr>
          <p:cNvPr id="83" name="Google Shape;83;p9"/>
          <p:cNvSpPr txBox="1"/>
          <p:nvPr/>
        </p:nvSpPr>
        <p:spPr>
          <a:xfrm>
            <a:off x="8996934" y="2886556"/>
            <a:ext cx="609759" cy="584776"/>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6000" b="0" i="0" u="none" strike="noStrike" cap="none">
                <a:solidFill>
                  <a:srgbClr val="9CC2E5"/>
                </a:solidFill>
                <a:latin typeface="Arial"/>
                <a:ea typeface="Arial"/>
                <a:cs typeface="Arial"/>
                <a:sym typeface="Arial"/>
              </a:rPr>
              <a:t>”</a:t>
            </a:r>
            <a:endParaRPr sz="1350"/>
          </a:p>
        </p:txBody>
      </p:sp>
    </p:spTree>
    <p:extLst>
      <p:ext uri="{BB962C8B-B14F-4D97-AF65-F5344CB8AC3E}">
        <p14:creationId xmlns:p14="http://schemas.microsoft.com/office/powerpoint/2010/main" val="9880068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8" y="1931991"/>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8" y="4527448"/>
            <a:ext cx="8463620" cy="1513914"/>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2/6/2024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42942822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1" y="609603"/>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8" y="4013203"/>
            <a:ext cx="8463620" cy="514247"/>
          </a:xfrm>
          <a:prstGeom prst="rect">
            <a:avLst/>
          </a:prstGeom>
          <a:noFill/>
          <a:ln>
            <a:noFill/>
          </a:ln>
        </p:spPr>
        <p:txBody>
          <a:bodyPr spcFirstLastPara="1" wrap="square" lIns="91425" tIns="91425" rIns="91425" bIns="91425" anchor="b" anchorCtr="0"/>
          <a:lstStyle>
            <a:lvl1pPr marL="342900" marR="0" lvl="0" indent="-171450" algn="l">
              <a:lnSpc>
                <a:spcPct val="100000"/>
              </a:lnSpc>
              <a:spcBef>
                <a:spcPts val="750"/>
              </a:spcBef>
              <a:spcAft>
                <a:spcPts val="0"/>
              </a:spcAft>
              <a:buClr>
                <a:schemeClr val="accent1"/>
              </a:buClr>
              <a:buSzPts val="1920"/>
              <a:buFont typeface="Noto Sans Symbols"/>
              <a:buNone/>
              <a:defRPr sz="180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8" y="4527448"/>
            <a:ext cx="8463620" cy="1513914"/>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7F7F7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2/6/2024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5" y="790377"/>
            <a:ext cx="609759" cy="584776"/>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6000" b="0" i="0" u="none" strike="noStrike" cap="none">
                <a:solidFill>
                  <a:srgbClr val="9CC2E5"/>
                </a:solidFill>
                <a:latin typeface="Arial"/>
                <a:ea typeface="Arial"/>
                <a:cs typeface="Arial"/>
                <a:sym typeface="Arial"/>
              </a:rPr>
              <a:t>“</a:t>
            </a:r>
            <a:endParaRPr sz="1350"/>
          </a:p>
        </p:txBody>
      </p:sp>
      <p:sp>
        <p:nvSpPr>
          <p:cNvPr id="96" name="Google Shape;96;p11"/>
          <p:cNvSpPr txBox="1"/>
          <p:nvPr/>
        </p:nvSpPr>
        <p:spPr>
          <a:xfrm>
            <a:off x="8996934" y="2886556"/>
            <a:ext cx="609759" cy="584776"/>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6000" b="0" i="0" u="none" strike="noStrike" cap="none">
                <a:solidFill>
                  <a:srgbClr val="9CC2E5"/>
                </a:solidFill>
                <a:latin typeface="Arial"/>
                <a:ea typeface="Arial"/>
                <a:cs typeface="Arial"/>
                <a:sym typeface="Arial"/>
              </a:rPr>
              <a:t>”</a:t>
            </a:r>
            <a:endParaRPr sz="1350"/>
          </a:p>
        </p:txBody>
      </p:sp>
    </p:spTree>
    <p:extLst>
      <p:ext uri="{BB962C8B-B14F-4D97-AF65-F5344CB8AC3E}">
        <p14:creationId xmlns:p14="http://schemas.microsoft.com/office/powerpoint/2010/main" val="414532963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1" y="609603"/>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8" y="4013203"/>
            <a:ext cx="8463620" cy="514247"/>
          </a:xfrm>
          <a:prstGeom prst="rect">
            <a:avLst/>
          </a:prstGeom>
          <a:noFill/>
          <a:ln>
            <a:noFill/>
          </a:ln>
        </p:spPr>
        <p:txBody>
          <a:bodyPr spcFirstLastPara="1" wrap="square" lIns="91425" tIns="91425" rIns="91425" bIns="91425" anchor="b" anchorCtr="0"/>
          <a:lstStyle>
            <a:lvl1pPr marL="342900" marR="0" lvl="0" indent="-171450" algn="l">
              <a:lnSpc>
                <a:spcPct val="100000"/>
              </a:lnSpc>
              <a:spcBef>
                <a:spcPts val="750"/>
              </a:spcBef>
              <a:spcAft>
                <a:spcPts val="0"/>
              </a:spcAft>
              <a:buClr>
                <a:schemeClr val="accent1"/>
              </a:buClr>
              <a:buSzPts val="1920"/>
              <a:buFont typeface="Noto Sans Symbols"/>
              <a:buNone/>
              <a:defRPr sz="1800" b="0" i="0" u="none" strike="noStrike" cap="none">
                <a:solidFill>
                  <a:schemeClr val="accent1"/>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8" y="4527448"/>
            <a:ext cx="8463620" cy="1513914"/>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7F7F7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2/6/2024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425776319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3" y="-130832"/>
            <a:ext cx="3880773" cy="8463617"/>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2/6/2024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1914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5"/>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2/6/2024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85151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8" y="878677"/>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2/6/2024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03291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840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98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8337361"/>
      </p:ext>
    </p:extLst>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6"/>
        <p:cNvGrpSpPr/>
        <p:nvPr/>
      </p:nvGrpSpPr>
      <p:grpSpPr>
        <a:xfrm>
          <a:off x="0" y="0"/>
          <a:ext cx="0" cy="0"/>
          <a:chOff x="0" y="0"/>
          <a:chExt cx="0" cy="0"/>
        </a:xfrm>
      </p:grpSpPr>
      <p:sp>
        <p:nvSpPr>
          <p:cNvPr id="67" name="Google Shape;67;p4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4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4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endParaRPr lang="en-US" sz="1013">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013"/>
            </a:lvl1pPr>
            <a:lvl2pPr>
              <a:defRPr sz="900"/>
            </a:lvl2pPr>
            <a:lvl3pPr>
              <a:defRPr sz="788"/>
            </a:lvl3pPr>
            <a:lvl4pPr>
              <a:defRPr sz="675"/>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480248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6.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1"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2/6/2024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300" y="6191912"/>
            <a:ext cx="1924129" cy="645818"/>
          </a:xfrm>
          <a:prstGeom prst="rect">
            <a:avLst/>
          </a:prstGeom>
          <a:noFill/>
          <a:ln>
            <a:noFill/>
          </a:ln>
        </p:spPr>
      </p:pic>
      <p:sp>
        <p:nvSpPr>
          <p:cNvPr id="21" name="Google Shape;21;p1"/>
          <p:cNvSpPr txBox="1"/>
          <p:nvPr/>
        </p:nvSpPr>
        <p:spPr>
          <a:xfrm>
            <a:off x="9669388" y="6538422"/>
            <a:ext cx="733501" cy="307777"/>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05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05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8059999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roomphysics.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tlantapublicschools.us/domain/1025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February 8, 2024</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8382000" cy="6858000"/>
          </a:xfrm>
          <a:prstGeom prst="rect">
            <a:avLst/>
          </a:prstGeom>
        </p:spPr>
      </p:pic>
      <p:sp>
        <p:nvSpPr>
          <p:cNvPr id="2" name="Slide Number Placeholder 1"/>
          <p:cNvSpPr>
            <a:spLocks noGrp="1"/>
          </p:cNvSpPr>
          <p:nvPr>
            <p:ph type="sldNum" idx="12"/>
          </p:nvPr>
        </p:nvSpPr>
        <p:spPr/>
        <p:txBody>
          <a:bodyPr/>
          <a:lstStyle/>
          <a:p>
            <a:fld id="{3D6C3DC6-EF6E-8948-BFE6-808D46D584D8}" type="slidenum">
              <a:rPr lang="en-US" smtClean="0"/>
              <a:t>10</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07181" y="3429000"/>
            <a:ext cx="1282994" cy="1568385"/>
          </a:xfrm>
          <a:prstGeom prst="rect">
            <a:avLst/>
          </a:prstGeom>
        </p:spPr>
      </p:pic>
      <p:pic>
        <p:nvPicPr>
          <p:cNvPr id="7" name="Picture 4" descr="Image result for you are he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5715" y="2080142"/>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75986" y="6182530"/>
            <a:ext cx="3871877" cy="253916"/>
          </a:xfrm>
          <a:prstGeom prst="rect">
            <a:avLst/>
          </a:prstGeom>
        </p:spPr>
        <p:txBody>
          <a:bodyPr wrap="square">
            <a:spAutoFit/>
          </a:bodyPr>
          <a:lstStyle/>
          <a:p>
            <a:pPr defTabSz="685800">
              <a:buClrTx/>
              <a:defRPr/>
            </a:pPr>
            <a:r>
              <a:rPr lang="en-US" sz="1050" b="1" kern="1200" dirty="0">
                <a:solidFill>
                  <a:prstClr val="black"/>
                </a:solidFill>
                <a:latin typeface="Calibri"/>
                <a:ea typeface="+mn-ea"/>
                <a:cs typeface="+mn-cs"/>
              </a:rPr>
              <a:t>GO Teams are encouraged to have ongoing conversations</a:t>
            </a:r>
          </a:p>
        </p:txBody>
      </p:sp>
      <p:grpSp>
        <p:nvGrpSpPr>
          <p:cNvPr id="8" name="Group 7"/>
          <p:cNvGrpSpPr/>
          <p:nvPr/>
        </p:nvGrpSpPr>
        <p:grpSpPr>
          <a:xfrm>
            <a:off x="5471629" y="2687700"/>
            <a:ext cx="1404936" cy="3355787"/>
            <a:chOff x="3514648" y="-2315583"/>
            <a:chExt cx="1579830" cy="4474383"/>
          </a:xfrm>
        </p:grpSpPr>
        <p:sp>
          <p:nvSpPr>
            <p:cNvPr id="9" name="Rectangle 8"/>
            <p:cNvSpPr/>
            <p:nvPr/>
          </p:nvSpPr>
          <p:spPr>
            <a:xfrm>
              <a:off x="3514648" y="1240439"/>
              <a:ext cx="928670" cy="918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685800">
                <a:buClrTx/>
              </a:pPr>
              <a:endParaRPr lang="en-US" sz="1350" kern="1200">
                <a:solidFill>
                  <a:srgbClr val="000000">
                    <a:hueOff val="0"/>
                    <a:satOff val="0"/>
                    <a:lumOff val="0"/>
                    <a:alphaOff val="0"/>
                  </a:srgbClr>
                </a:solidFill>
                <a:latin typeface="Arial"/>
              </a:endParaRPr>
            </a:p>
          </p:txBody>
        </p:sp>
        <p:sp>
          <p:nvSpPr>
            <p:cNvPr id="10" name="Rectangle 9"/>
            <p:cNvSpPr/>
            <p:nvPr/>
          </p:nvSpPr>
          <p:spPr>
            <a:xfrm>
              <a:off x="4165808" y="-2315583"/>
              <a:ext cx="928670" cy="918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buClrTx/>
                <a:defRPr/>
              </a:pPr>
              <a:r>
                <a:rPr lang="en-US" sz="1200" b="1" kern="1200" dirty="0">
                  <a:solidFill>
                    <a:prstClr val="black"/>
                  </a:solidFill>
                  <a:latin typeface="Calibri"/>
                </a:rPr>
                <a:t>Step 5        </a:t>
              </a:r>
              <a:r>
                <a:rPr lang="en-US" sz="1050" kern="1200" dirty="0">
                  <a:solidFill>
                    <a:prstClr val="black">
                      <a:hueOff val="0"/>
                      <a:satOff val="0"/>
                      <a:lumOff val="0"/>
                      <a:alphaOff val="0"/>
                    </a:prstClr>
                  </a:solidFill>
                  <a:latin typeface="Calibri"/>
                </a:rPr>
                <a:t> </a:t>
              </a:r>
              <a:r>
                <a:rPr lang="en-US" sz="1050" kern="1200" dirty="0">
                  <a:solidFill>
                    <a:prstClr val="black">
                      <a:hueOff val="0"/>
                      <a:satOff val="0"/>
                      <a:lumOff val="0"/>
                      <a:alphaOff val="0"/>
                    </a:prstClr>
                  </a:solidFill>
                  <a:latin typeface="Arial"/>
                </a:rPr>
                <a:t>GO Team Feedback Session</a:t>
              </a:r>
            </a:p>
            <a:p>
              <a:pPr defTabSz="533400">
                <a:lnSpc>
                  <a:spcPct val="90000"/>
                </a:lnSpc>
                <a:spcBef>
                  <a:spcPct val="0"/>
                </a:spcBef>
                <a:spcAft>
                  <a:spcPct val="35000"/>
                </a:spcAft>
                <a:buClrTx/>
                <a:defRPr/>
              </a:pPr>
              <a:r>
                <a:rPr lang="en-US" sz="9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ongoing if necessary</a:t>
              </a:r>
              <a:endParaRPr lang="en-US" sz="900" kern="1200" dirty="0">
                <a:solidFill>
                  <a:srgbClr val="FF0000"/>
                </a:solidFill>
                <a:latin typeface="Arial"/>
              </a:endParaRPr>
            </a:p>
            <a:p>
              <a:pPr defTabSz="533400">
                <a:lnSpc>
                  <a:spcPct val="90000"/>
                </a:lnSpc>
                <a:spcBef>
                  <a:spcPct val="0"/>
                </a:spcBef>
                <a:spcAft>
                  <a:spcPct val="35000"/>
                </a:spcAft>
                <a:buClrTx/>
                <a:defRPr/>
              </a:pPr>
              <a:endParaRPr lang="en-US" sz="1050" kern="1200" dirty="0">
                <a:solidFill>
                  <a:prstClr val="black">
                    <a:hueOff val="0"/>
                    <a:satOff val="0"/>
                    <a:lumOff val="0"/>
                    <a:alphaOff val="0"/>
                  </a:prstClr>
                </a:solidFill>
                <a:latin typeface="Arial"/>
              </a:endParaRPr>
            </a:p>
          </p:txBody>
        </p:sp>
      </p:grpSp>
      <p:sp>
        <p:nvSpPr>
          <p:cNvPr id="11" name="Title 1"/>
          <p:cNvSpPr txBox="1">
            <a:spLocks/>
          </p:cNvSpPr>
          <p:nvPr/>
        </p:nvSpPr>
        <p:spPr>
          <a:xfrm>
            <a:off x="1617701" y="1099244"/>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buClrTx/>
            </a:pPr>
            <a:r>
              <a:rPr lang="en-US" sz="3000" b="1" dirty="0">
                <a:solidFill>
                  <a:srgbClr val="000000"/>
                </a:solidFill>
                <a:latin typeface="Trebuchet MS" panose="020B0603020202020204" pitchFamily="34" charset="0"/>
              </a:rPr>
              <a:t>Overview of FY ‘25 GO Team Budget Process</a:t>
            </a:r>
          </a:p>
        </p:txBody>
      </p:sp>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896449754"/>
              </p:ext>
            </p:extLst>
          </p:nvPr>
        </p:nvGraphicFramePr>
        <p:xfrm>
          <a:off x="1617701" y="2080142"/>
          <a:ext cx="7269480" cy="2468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8584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981202" y="857250"/>
            <a:ext cx="8229599" cy="857250"/>
          </a:xfrm>
          <a:prstGeom prst="rect">
            <a:avLst/>
          </a:prstGeom>
          <a:noFill/>
          <a:ln>
            <a:noFill/>
          </a:ln>
        </p:spPr>
        <p:txBody>
          <a:bodyPr spcFirstLastPara="1" wrap="square" lIns="68569" tIns="34275" rIns="68569" bIns="34275" anchor="ctr" anchorCtr="0">
            <a:noAutofit/>
          </a:bodyPr>
          <a:lstStyle/>
          <a:p>
            <a:pPr>
              <a:buClr>
                <a:schemeClr val="dk1"/>
              </a:buClr>
              <a:buSzPct val="25000"/>
            </a:pPr>
            <a:r>
              <a:rPr lang="en-US" sz="3300" b="1" u="sng" dirty="0">
                <a:solidFill>
                  <a:schemeClr val="dk1"/>
                </a:solidFill>
                <a:latin typeface="Calibri"/>
                <a:ea typeface="Calibri"/>
                <a:cs typeface="Calibri"/>
                <a:sym typeface="Calibri"/>
              </a:rPr>
              <a:t>Budget Allocation Meeting</a:t>
            </a:r>
          </a:p>
        </p:txBody>
      </p:sp>
      <p:sp>
        <p:nvSpPr>
          <p:cNvPr id="100" name="Shape 100"/>
          <p:cNvSpPr txBox="1">
            <a:spLocks noGrp="1"/>
          </p:cNvSpPr>
          <p:nvPr>
            <p:ph idx="1"/>
          </p:nvPr>
        </p:nvSpPr>
        <p:spPr>
          <a:xfrm>
            <a:off x="1981200" y="1707098"/>
            <a:ext cx="6647381" cy="3443807"/>
          </a:xfrm>
          <a:prstGeom prst="rect">
            <a:avLst/>
          </a:prstGeom>
          <a:noFill/>
          <a:ln>
            <a:noFill/>
          </a:ln>
        </p:spPr>
        <p:txBody>
          <a:bodyPr spcFirstLastPara="1" wrap="square" lIns="68569" tIns="34275" rIns="68569" bIns="34275" anchor="t" anchorCtr="0">
            <a:noAutofit/>
          </a:bodyPr>
          <a:lstStyle/>
          <a:p>
            <a:pPr marL="47625" indent="0">
              <a:spcBef>
                <a:spcPts val="0"/>
              </a:spcBef>
              <a:buSzPct val="100000"/>
              <a:buNone/>
            </a:pPr>
            <a:r>
              <a:rPr lang="en-US" sz="1875" b="1" u="sng" dirty="0"/>
              <a:t>What</a:t>
            </a:r>
          </a:p>
          <a:p>
            <a:pPr marL="342900" indent="-295275">
              <a:spcBef>
                <a:spcPts val="0"/>
              </a:spcBef>
              <a:buSzPct val="100000"/>
            </a:pPr>
            <a:r>
              <a:rPr lang="en-US" sz="1875" dirty="0"/>
              <a:t>The first GO Team meeting should be scheduled for the principal to provide an overview of the budget allocation for GO Team members and the general public. </a:t>
            </a:r>
          </a:p>
          <a:p>
            <a:pPr marL="47625" indent="0">
              <a:spcBef>
                <a:spcPts val="600"/>
              </a:spcBef>
              <a:buSzPct val="100000"/>
              <a:buNone/>
            </a:pPr>
            <a:r>
              <a:rPr lang="en-US" sz="1875" b="1" u="sng" dirty="0"/>
              <a:t>Why</a:t>
            </a:r>
          </a:p>
          <a:p>
            <a:pPr marL="342900" indent="-295275">
              <a:spcBef>
                <a:spcPts val="600"/>
              </a:spcBef>
              <a:buSzPct val="100000"/>
            </a:pPr>
            <a:r>
              <a:rPr lang="en-US" sz="1875" dirty="0"/>
              <a:t>This meeting provides an opportunity for the principal and GO Team to ensure alignment on the school’s key strategic priorities, gain a deeper understanding of the budget allocation and provide input to drive the direction of the draft budget. </a:t>
            </a:r>
          </a:p>
          <a:p>
            <a:pPr marL="47625" indent="0">
              <a:spcBef>
                <a:spcPts val="600"/>
              </a:spcBef>
              <a:buSzPct val="100000"/>
              <a:buNone/>
            </a:pPr>
            <a:r>
              <a:rPr lang="en-US" sz="1875" b="1" u="sng" dirty="0"/>
              <a:t>When</a:t>
            </a:r>
          </a:p>
          <a:p>
            <a:pPr marL="390525" indent="-342900">
              <a:spcBef>
                <a:spcPts val="600"/>
              </a:spcBef>
              <a:buSzPct val="100000"/>
            </a:pPr>
            <a:r>
              <a:rPr lang="en-US" sz="1875" dirty="0">
                <a:solidFill>
                  <a:schemeClr val="dk1"/>
                </a:solidFill>
                <a:latin typeface="Calibri"/>
                <a:ea typeface="Calibri"/>
                <a:cs typeface="Calibri"/>
                <a:sym typeface="Calibri"/>
              </a:rPr>
              <a:t>End of January- Early February</a:t>
            </a:r>
          </a:p>
        </p:txBody>
      </p:sp>
      <p:sp>
        <p:nvSpPr>
          <p:cNvPr id="2" name="Slide Number Placeholder 1"/>
          <p:cNvSpPr>
            <a:spLocks noGrp="1"/>
          </p:cNvSpPr>
          <p:nvPr>
            <p:ph type="sldNum" sz="quarter" idx="12"/>
          </p:nvPr>
        </p:nvSpPr>
        <p:spPr/>
        <p:txBody>
          <a:bodyPr/>
          <a:lstStyle/>
          <a:p>
            <a:pPr algn="r" defTabSz="685800">
              <a:buSzPct val="25000"/>
            </a:pPr>
            <a:fld id="{00000000-1234-1234-1234-123412341234}" type="slidenum">
              <a:rPr lang="en-US" sz="900">
                <a:solidFill>
                  <a:srgbClr val="888888"/>
                </a:solidFill>
                <a:latin typeface="Calibri"/>
                <a:ea typeface="Calibri"/>
                <a:cs typeface="Calibri"/>
                <a:sym typeface="Calibri"/>
              </a:rPr>
              <a:pPr algn="r" defTabSz="685800">
                <a:buSzPct val="25000"/>
              </a:pPr>
              <a:t>12</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522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981202" y="857250"/>
            <a:ext cx="8229599" cy="857250"/>
          </a:xfrm>
          <a:prstGeom prst="rect">
            <a:avLst/>
          </a:prstGeom>
          <a:noFill/>
          <a:ln>
            <a:noFill/>
          </a:ln>
        </p:spPr>
        <p:txBody>
          <a:bodyPr spcFirstLastPara="1" wrap="square" lIns="68569" tIns="34275" rIns="68569" bIns="34275" anchor="ctr" anchorCtr="0">
            <a:noAutofit/>
          </a:bodyPr>
          <a:lstStyle/>
          <a:p>
            <a:pPr>
              <a:buClr>
                <a:schemeClr val="dk1"/>
              </a:buClr>
              <a:buSzPct val="25000"/>
            </a:pPr>
            <a:r>
              <a:rPr lang="en-US" sz="3300" b="1" u="sng" dirty="0">
                <a:solidFill>
                  <a:schemeClr val="dk1"/>
                </a:solidFill>
                <a:latin typeface="Calibri"/>
                <a:ea typeface="Calibri"/>
                <a:cs typeface="Calibri"/>
                <a:sym typeface="Calibri"/>
              </a:rPr>
              <a:t>Budget Feedback Meeting</a:t>
            </a:r>
          </a:p>
        </p:txBody>
      </p:sp>
      <p:sp>
        <p:nvSpPr>
          <p:cNvPr id="100" name="Shape 100"/>
          <p:cNvSpPr txBox="1">
            <a:spLocks noGrp="1"/>
          </p:cNvSpPr>
          <p:nvPr>
            <p:ph idx="1"/>
          </p:nvPr>
        </p:nvSpPr>
        <p:spPr>
          <a:xfrm>
            <a:off x="1981201" y="1652291"/>
            <a:ext cx="6616557" cy="3394575"/>
          </a:xfrm>
          <a:prstGeom prst="rect">
            <a:avLst/>
          </a:prstGeom>
          <a:noFill/>
          <a:ln>
            <a:noFill/>
          </a:ln>
        </p:spPr>
        <p:txBody>
          <a:bodyPr spcFirstLastPara="1" wrap="square" lIns="68569" tIns="34275" rIns="68569" bIns="34275" anchor="t" anchorCtr="0">
            <a:noAutofit/>
          </a:bodyPr>
          <a:lstStyle/>
          <a:p>
            <a:pPr marL="47625" indent="0">
              <a:spcBef>
                <a:spcPts val="0"/>
              </a:spcBef>
              <a:buSzPct val="100000"/>
              <a:buNone/>
            </a:pPr>
            <a:r>
              <a:rPr lang="en-US" sz="1650" b="1" u="sng" dirty="0"/>
              <a:t>What</a:t>
            </a:r>
          </a:p>
          <a:p>
            <a:pPr marL="342900" indent="-295275">
              <a:spcBef>
                <a:spcPts val="0"/>
              </a:spcBef>
              <a:buSzPct val="100000"/>
            </a:pPr>
            <a:r>
              <a:rPr lang="en-US" sz="1650" dirty="0"/>
              <a:t>The GO Team feedback session should be scheduled for the principal to provide an overview of the school’s draft budget for the GO Team members and the general public. </a:t>
            </a:r>
          </a:p>
          <a:p>
            <a:pPr marL="47625" indent="0">
              <a:lnSpc>
                <a:spcPct val="115000"/>
              </a:lnSpc>
              <a:spcBef>
                <a:spcPts val="600"/>
              </a:spcBef>
              <a:buSzPct val="100000"/>
              <a:buNone/>
            </a:pPr>
            <a:r>
              <a:rPr lang="en-US" sz="1650" b="1" u="sng" dirty="0"/>
              <a:t>Why</a:t>
            </a:r>
          </a:p>
          <a:p>
            <a:pPr marL="342900" indent="-295275">
              <a:lnSpc>
                <a:spcPct val="115000"/>
              </a:lnSpc>
              <a:spcBef>
                <a:spcPts val="600"/>
              </a:spcBef>
              <a:buSzPct val="100000"/>
            </a:pPr>
            <a:r>
              <a:rPr lang="en-US" sz="1650" dirty="0"/>
              <a:t>This meeting provides an opportunity for GO Teams to discuss how the school’s budget has been allocated to support the programmatic needs and key strategic priorities. </a:t>
            </a:r>
          </a:p>
          <a:p>
            <a:pPr marL="47625" indent="0">
              <a:lnSpc>
                <a:spcPct val="115000"/>
              </a:lnSpc>
              <a:spcBef>
                <a:spcPts val="600"/>
              </a:spcBef>
              <a:buSzPct val="100000"/>
              <a:buNone/>
            </a:pPr>
            <a:r>
              <a:rPr lang="en-US" sz="1650" b="1" u="sng" dirty="0"/>
              <a:t>When</a:t>
            </a:r>
            <a:r>
              <a:rPr lang="en-US" sz="1650" dirty="0"/>
              <a:t> </a:t>
            </a:r>
          </a:p>
          <a:p>
            <a:pPr marL="390525" indent="-342900">
              <a:lnSpc>
                <a:spcPct val="115000"/>
              </a:lnSpc>
              <a:spcBef>
                <a:spcPts val="600"/>
              </a:spcBef>
              <a:buSzPct val="100000"/>
            </a:pPr>
            <a:r>
              <a:rPr lang="en-US" sz="1650" dirty="0">
                <a:solidFill>
                  <a:schemeClr val="dk1"/>
                </a:solidFill>
                <a:latin typeface="Trebuchet MS" panose="020B0603020202020204" pitchFamily="34" charset="0"/>
                <a:ea typeface="Calibri"/>
                <a:cs typeface="Calibri"/>
                <a:sym typeface="Calibri"/>
              </a:rPr>
              <a:t>Meetings should be held in February before staffing conferences. Can be combined with the initial meeting, as needed. </a:t>
            </a:r>
          </a:p>
        </p:txBody>
      </p:sp>
      <p:sp>
        <p:nvSpPr>
          <p:cNvPr id="2" name="Slide Number Placeholder 1"/>
          <p:cNvSpPr>
            <a:spLocks noGrp="1"/>
          </p:cNvSpPr>
          <p:nvPr>
            <p:ph type="sldNum" sz="quarter" idx="12"/>
          </p:nvPr>
        </p:nvSpPr>
        <p:spPr/>
        <p:txBody>
          <a:bodyPr/>
          <a:lstStyle/>
          <a:p>
            <a:pPr algn="r" defTabSz="685800">
              <a:buSzPct val="25000"/>
            </a:pPr>
            <a:fld id="{00000000-1234-1234-1234-123412341234}" type="slidenum">
              <a:rPr lang="en-US" sz="900">
                <a:solidFill>
                  <a:srgbClr val="888888"/>
                </a:solidFill>
                <a:latin typeface="Calibri"/>
                <a:ea typeface="Calibri"/>
                <a:cs typeface="Calibri"/>
                <a:sym typeface="Calibri"/>
              </a:rPr>
              <a:pPr algn="r" defTabSz="685800">
                <a:buSzPct val="25000"/>
              </a:pPr>
              <a:t>13</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5680599" y="112999"/>
            <a:ext cx="2443655" cy="1153642"/>
          </a:xfrm>
        </p:spPr>
        <p:txBody>
          <a:bodyPr>
            <a:noAutofit/>
          </a:bodyPr>
          <a:lstStyle/>
          <a:p>
            <a:r>
              <a:rPr lang="en-US" sz="2400" b="1" dirty="0">
                <a:solidFill>
                  <a:schemeClr val="accent2"/>
                </a:solidFill>
              </a:rPr>
              <a:t>FY25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331076" y="112999"/>
            <a:ext cx="3263462" cy="6745001"/>
          </a:xfrm>
        </p:spPr>
        <p:txBody>
          <a:bodyPr>
            <a:normAutofit fontScale="70000" lnSpcReduction="20000"/>
          </a:bodyPr>
          <a:lstStyle/>
          <a:p>
            <a:r>
              <a:rPr lang="en-US" sz="2500" b="1" u="sng" dirty="0">
                <a:solidFill>
                  <a:schemeClr val="bg1"/>
                </a:solidFill>
                <a:latin typeface="Calibri" panose="020F0502020204030204" pitchFamily="34" charset="0"/>
                <a:cs typeface="Calibri" panose="020F0502020204030204" pitchFamily="34" charset="0"/>
              </a:rPr>
              <a:t>Principal’s Role</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Focus on the day-to-day operations</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Serve as the expert on the school</a:t>
            </a:r>
          </a:p>
          <a:p>
            <a:pPr marL="128588" indent="-128588">
              <a:lnSpc>
                <a:spcPct val="11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Hire quality instructional and support personnel</a:t>
            </a:r>
          </a:p>
          <a:p>
            <a:endParaRPr lang="en-US" sz="2500" dirty="0">
              <a:latin typeface="Calibri" panose="020F0502020204030204" pitchFamily="34" charset="0"/>
              <a:cs typeface="Calibri" panose="020F0502020204030204" pitchFamily="34" charset="0"/>
            </a:endParaRPr>
          </a:p>
          <a:p>
            <a:r>
              <a:rPr lang="en-US" sz="2500" b="1" u="sng" dirty="0">
                <a:solidFill>
                  <a:schemeClr val="bg1"/>
                </a:solidFill>
                <a:latin typeface="Calibri" panose="020F0502020204030204" pitchFamily="34" charset="0"/>
                <a:cs typeface="Calibri" panose="020F0502020204030204" pitchFamily="34" charset="0"/>
              </a:rPr>
              <a:t>The GO Team’s Role</a:t>
            </a:r>
          </a:p>
          <a:p>
            <a:pPr marL="128588" indent="-128588">
              <a:lnSpc>
                <a:spcPct val="12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Focus on the big picture (positions and resources, not people)</a:t>
            </a:r>
          </a:p>
          <a:p>
            <a:pPr marL="128588" indent="-128588">
              <a:lnSpc>
                <a:spcPct val="120000"/>
              </a:lnSpc>
              <a:spcBef>
                <a:spcPts val="0"/>
              </a:spcBef>
              <a:spcAft>
                <a:spcPts val="450"/>
              </a:spcAft>
              <a:buFont typeface="Arial" panose="020B0604020202020204" pitchFamily="34" charset="0"/>
              <a:buChar char="•"/>
            </a:pPr>
            <a:r>
              <a:rPr lang="en-US" sz="2500" dirty="0">
                <a:solidFill>
                  <a:schemeClr val="tx1"/>
                </a:solidFill>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sz="2500" dirty="0">
              <a:latin typeface="Calibri" panose="020F0502020204030204" pitchFamily="34" charset="0"/>
              <a:cs typeface="Calibri" panose="020F0502020204030204" pitchFamily="34" charset="0"/>
            </a:endParaRPr>
          </a:p>
          <a:p>
            <a:endParaRPr lang="en-US" sz="2500" dirty="0">
              <a:latin typeface="Calibri" panose="020F0502020204030204" pitchFamily="34" charset="0"/>
              <a:cs typeface="Calibri" panose="020F0502020204030204" pitchFamily="34" charset="0"/>
            </a:endParaRPr>
          </a:p>
          <a:p>
            <a:endParaRPr lang="en-US" sz="2500"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666875" y="5637610"/>
            <a:ext cx="555498" cy="205740"/>
          </a:xfrm>
        </p:spPr>
        <p:txBody>
          <a:bodyPr anchor="ctr">
            <a:normAutofit fontScale="40000" lnSpcReduction="20000"/>
          </a:bodyPr>
          <a:lstStyle/>
          <a:p>
            <a:pPr defTabSz="342900">
              <a:spcAft>
                <a:spcPts val="450"/>
              </a:spcAft>
            </a:pPr>
            <a:fld id="{AEC10A0C-BB77-FD4A-8FA4-D4334D01E3A4}" type="slidenum">
              <a:rPr lang="en-US">
                <a:solidFill>
                  <a:srgbClr val="159839"/>
                </a:solidFill>
              </a:rPr>
              <a:pPr defTabSz="342900">
                <a:spcAft>
                  <a:spcPts val="450"/>
                </a:spcAft>
              </a:pPr>
              <a:t>14</a:t>
            </a:fld>
            <a:endParaRPr lang="en-US">
              <a:solidFill>
                <a:srgbClr val="159839"/>
              </a:solidFill>
            </a:endParaRPr>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3"/>
          <a:srcRect t="3534" r="46898"/>
          <a:stretch/>
        </p:blipFill>
        <p:spPr>
          <a:xfrm>
            <a:off x="5489401" y="1804842"/>
            <a:ext cx="2929386" cy="4054223"/>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263897" y="1604305"/>
            <a:ext cx="590082" cy="12091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Sabon Next LT"/>
            </a:endParaRPr>
          </a:p>
        </p:txBody>
      </p:sp>
      <p:sp>
        <p:nvSpPr>
          <p:cNvPr id="7" name="Arrow: Down 6">
            <a:extLst>
              <a:ext uri="{FF2B5EF4-FFF2-40B4-BE49-F238E27FC236}">
                <a16:creationId xmlns:a16="http://schemas.microsoft.com/office/drawing/2014/main" id="{5D5C3359-5B4D-38F6-A140-99299D4DE4E6}"/>
              </a:ext>
            </a:extLst>
          </p:cNvPr>
          <p:cNvSpPr/>
          <p:nvPr/>
        </p:nvSpPr>
        <p:spPr>
          <a:xfrm rot="2126405">
            <a:off x="7845124" y="1642891"/>
            <a:ext cx="558260" cy="11720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Sabon Next LT"/>
            </a:endParaRPr>
          </a:p>
        </p:txBody>
      </p:sp>
    </p:spTree>
    <p:extLst>
      <p:ext uri="{BB962C8B-B14F-4D97-AF65-F5344CB8AC3E}">
        <p14:creationId xmlns:p14="http://schemas.microsoft.com/office/powerpoint/2010/main" val="127070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idx="12"/>
          </p:nvPr>
        </p:nvSpPr>
        <p:spPr/>
        <p:txBody>
          <a:bodyPr>
            <a:normAutofit/>
          </a:bodyPr>
          <a:lstStyle/>
          <a:p>
            <a:pPr defTabSz="457200">
              <a:spcAft>
                <a:spcPts val="600"/>
              </a:spcAft>
              <a:buClrTx/>
            </a:pPr>
            <a:fld id="{3D6C3DC6-EF6E-8948-BFE6-808D46D584D8}" type="slidenum">
              <a:rPr lang="en-US" sz="825" i="1" kern="1200">
                <a:solidFill>
                  <a:srgbClr val="F5F5F5"/>
                </a:solidFill>
                <a:latin typeface="Century Schoolbook" panose="02040604050505020304"/>
                <a:ea typeface="+mn-ea"/>
                <a:cs typeface="+mn-cs"/>
              </a:rPr>
              <a:pPr defTabSz="457200">
                <a:spcAft>
                  <a:spcPts val="600"/>
                </a:spcAft>
                <a:buClrTx/>
              </a:pPr>
              <a:t>15</a:t>
            </a:fld>
            <a:endParaRPr lang="en-US" sz="825" i="1" kern="1200">
              <a:solidFill>
                <a:srgbClr val="F5F5F5"/>
              </a:solidFill>
              <a:latin typeface="Century Schoolbook" panose="02040604050505020304"/>
              <a:ea typeface="+mn-ea"/>
              <a:cs typeface="+mn-cs"/>
            </a:endParaRPr>
          </a:p>
        </p:txBody>
      </p:sp>
      <p:sp>
        <p:nvSpPr>
          <p:cNvPr id="2" name="Title 1">
            <a:extLst>
              <a:ext uri="{FF2B5EF4-FFF2-40B4-BE49-F238E27FC236}">
                <a16:creationId xmlns:a16="http://schemas.microsoft.com/office/drawing/2014/main" id="{4577AB70-0636-4BF3-BF14-11D556BCEC92}"/>
              </a:ext>
            </a:extLst>
          </p:cNvPr>
          <p:cNvSpPr>
            <a:spLocks noGrp="1"/>
          </p:cNvSpPr>
          <p:nvPr>
            <p:ph type="title" idx="4294967295"/>
          </p:nvPr>
        </p:nvSpPr>
        <p:spPr>
          <a:xfrm>
            <a:off x="704192" y="764820"/>
            <a:ext cx="2676525" cy="1662386"/>
          </a:xfrm>
        </p:spPr>
        <p:txBody>
          <a:bodyPr>
            <a:normAutofit/>
          </a:bodyPr>
          <a:lstStyle/>
          <a:p>
            <a:r>
              <a:rPr lang="en-US" sz="2400" b="1" dirty="0">
                <a:solidFill>
                  <a:schemeClr val="tx1"/>
                </a:solidFill>
              </a:rPr>
              <a:t>2024-25</a:t>
            </a:r>
            <a:br>
              <a:rPr lang="en-US" sz="2400" b="1" dirty="0">
                <a:solidFill>
                  <a:schemeClr val="tx1"/>
                </a:solidFill>
              </a:rPr>
            </a:br>
            <a:r>
              <a:rPr lang="en-US" sz="2400" b="1" dirty="0">
                <a:solidFill>
                  <a:schemeClr val="tx1"/>
                </a:solidFill>
              </a:rPr>
              <a:t>Approved </a:t>
            </a:r>
            <a:br>
              <a:rPr lang="en-US" sz="2400" b="1" dirty="0">
                <a:solidFill>
                  <a:schemeClr val="tx1"/>
                </a:solidFill>
              </a:rPr>
            </a:br>
            <a:r>
              <a:rPr lang="en-US" sz="2400" b="1" dirty="0">
                <a:solidFill>
                  <a:schemeClr val="tx1"/>
                </a:solidFill>
              </a:rPr>
              <a:t>Ranking of Priorities</a:t>
            </a:r>
          </a:p>
        </p:txBody>
      </p:sp>
      <p:graphicFrame>
        <p:nvGraphicFramePr>
          <p:cNvPr id="6" name="Content Placeholder 2">
            <a:extLst>
              <a:ext uri="{FF2B5EF4-FFF2-40B4-BE49-F238E27FC236}">
                <a16:creationId xmlns:a16="http://schemas.microsoft.com/office/drawing/2014/main" id="{09275EB2-C601-4252-9F57-7A5D8CCA6B31}"/>
              </a:ext>
            </a:extLst>
          </p:cNvPr>
          <p:cNvGraphicFramePr>
            <a:graphicFrameLocks noGrp="1"/>
          </p:cNvGraphicFramePr>
          <p:nvPr>
            <p:ph idx="4294967295"/>
          </p:nvPr>
        </p:nvGraphicFramePr>
        <p:xfrm>
          <a:off x="4258003" y="764820"/>
          <a:ext cx="46863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49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5295" y="1389269"/>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lang="en-US" sz="1350">
              <a:solidFill>
                <a:prstClr val="black"/>
              </a:solidFill>
              <a:latin typeface="Sabon Next 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sp>
        <p:nvSpPr>
          <p:cNvPr id="2" name="TextBox 1"/>
          <p:cNvSpPr txBox="1"/>
          <p:nvPr/>
        </p:nvSpPr>
        <p:spPr>
          <a:xfrm>
            <a:off x="4745058" y="2685662"/>
            <a:ext cx="4356463" cy="1415772"/>
          </a:xfrm>
          <a:prstGeom prst="rect">
            <a:avLst/>
          </a:prstGeom>
          <a:noFill/>
        </p:spPr>
        <p:txBody>
          <a:bodyPr wrap="square" rtlCol="0">
            <a:spAutoFit/>
          </a:bodyPr>
          <a:lstStyle/>
          <a:p>
            <a:pPr algn="ctr" defTabSz="342900"/>
            <a:r>
              <a:rPr lang="en-US" sz="2400" b="1">
                <a:solidFill>
                  <a:prstClr val="black"/>
                </a:solidFill>
                <a:latin typeface="Arial Black"/>
              </a:rPr>
              <a:t>Discussion of Budget Summary</a:t>
            </a:r>
          </a:p>
          <a:p>
            <a:pPr algn="ctr" defTabSz="342900"/>
            <a:r>
              <a:rPr lang="en-US" b="1">
                <a:solidFill>
                  <a:prstClr val="black"/>
                </a:solidFill>
                <a:latin typeface="Arial Black"/>
              </a:rPr>
              <a:t>(Step 4: Budget Choices)</a:t>
            </a:r>
          </a:p>
          <a:p>
            <a:pPr algn="ctr" defTabSz="342900"/>
            <a:endParaRPr lang="en-US" sz="2400" b="1">
              <a:solidFill>
                <a:prstClr val="black"/>
              </a:solidFill>
              <a:latin typeface="Arial Black"/>
            </a:endParaRPr>
          </a:p>
        </p:txBody>
      </p:sp>
      <p:sp>
        <p:nvSpPr>
          <p:cNvPr id="4" name="Slide Number Placeholder 3"/>
          <p:cNvSpPr>
            <a:spLocks noGrp="1"/>
          </p:cNvSpPr>
          <p:nvPr>
            <p:ph type="sldNum" sz="quarter" idx="12"/>
          </p:nvPr>
        </p:nvSpPr>
        <p:spPr/>
        <p:txBody>
          <a:bodyPr/>
          <a:lstStyle/>
          <a:p>
            <a:pPr defTabSz="342900"/>
            <a:fld id="{3D6C3DC6-EF6E-8948-BFE6-808D46D584D8}" type="slidenum">
              <a:rPr lang="en-US">
                <a:solidFill>
                  <a:srgbClr val="F5F5F5"/>
                </a:solidFill>
              </a:rPr>
              <a:pPr defTabSz="342900"/>
              <a:t>16</a:t>
            </a:fld>
            <a:endParaRPr lang="en-US">
              <a:solidFill>
                <a:srgbClr val="F5F5F5"/>
              </a:solidFill>
            </a:endParaRPr>
          </a:p>
        </p:txBody>
      </p:sp>
    </p:spTree>
    <p:extLst>
      <p:ext uri="{BB962C8B-B14F-4D97-AF65-F5344CB8AC3E}">
        <p14:creationId xmlns:p14="http://schemas.microsoft.com/office/powerpoint/2010/main" val="3677961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499" y="1200150"/>
            <a:ext cx="6002465" cy="576072"/>
          </a:xfrm>
        </p:spPr>
        <p:txBody>
          <a:bodyPr anchor="t">
            <a:normAutofit fontScale="90000"/>
          </a:bodyPr>
          <a:lstStyle/>
          <a:p>
            <a:r>
              <a:rPr lang="en-US" b="1" i="1"/>
              <a:t>Executive Summary</a:t>
            </a:r>
            <a:endParaRPr lang="en-US"/>
          </a:p>
        </p:txBody>
      </p:sp>
      <p:sp>
        <p:nvSpPr>
          <p:cNvPr id="4" name="Slide Number Placeholder 3"/>
          <p:cNvSpPr>
            <a:spLocks noGrp="1"/>
          </p:cNvSpPr>
          <p:nvPr>
            <p:ph type="sldNum" sz="quarter" idx="12"/>
          </p:nvPr>
        </p:nvSpPr>
        <p:spPr>
          <a:xfrm>
            <a:off x="8823770" y="1200150"/>
            <a:ext cx="555498" cy="205740"/>
          </a:xfrm>
        </p:spPr>
        <p:txBody>
          <a:bodyPr anchor="ctr">
            <a:normAutofit fontScale="40000" lnSpcReduction="20000"/>
          </a:bodyPr>
          <a:lstStyle/>
          <a:p>
            <a:pPr defTabSz="342900">
              <a:spcAft>
                <a:spcPts val="450"/>
              </a:spcAft>
            </a:pPr>
            <a:fld id="{3D6C3DC6-EF6E-8948-BFE6-808D46D584D8}" type="slidenum">
              <a:rPr lang="en-US">
                <a:solidFill>
                  <a:srgbClr val="159839"/>
                </a:solidFill>
              </a:rPr>
              <a:pPr defTabSz="342900">
                <a:spcAft>
                  <a:spcPts val="450"/>
                </a:spcAft>
              </a:pPr>
              <a:t>17</a:t>
            </a:fld>
            <a:endParaRPr lang="en-US">
              <a:solidFill>
                <a:srgbClr val="159839"/>
              </a:solidFill>
            </a:endParaRPr>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1448289671"/>
              </p:ext>
            </p:extLst>
          </p:nvPr>
        </p:nvGraphicFramePr>
        <p:xfrm>
          <a:off x="3096482" y="1776222"/>
          <a:ext cx="6657118" cy="3881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0600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342900"/>
            <a:fld id="{3D6C3DC6-EF6E-8948-BFE6-808D46D584D8}" type="slidenum">
              <a:rPr lang="en-US">
                <a:solidFill>
                  <a:srgbClr val="F5F5F5"/>
                </a:solidFill>
              </a:rPr>
              <a:pPr defTabSz="342900"/>
              <a:t>18</a:t>
            </a:fld>
            <a:endParaRPr lang="en-US">
              <a:solidFill>
                <a:srgbClr val="F5F5F5"/>
              </a:solidFill>
            </a:endParaRPr>
          </a:p>
        </p:txBody>
      </p:sp>
      <p:sp>
        <p:nvSpPr>
          <p:cNvPr id="4" name="Title 1"/>
          <p:cNvSpPr txBox="1">
            <a:spLocks/>
          </p:cNvSpPr>
          <p:nvPr/>
        </p:nvSpPr>
        <p:spPr>
          <a:xfrm>
            <a:off x="3217127" y="946818"/>
            <a:ext cx="6172200" cy="29278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defRPr/>
            </a:pPr>
            <a:r>
              <a:rPr lang="en-US" sz="2400" b="1" dirty="0">
                <a:solidFill>
                  <a:srgbClr val="D47B22"/>
                </a:solidFill>
                <a:latin typeface="Calibri"/>
              </a:rPr>
              <a:t>School Allocation</a:t>
            </a:r>
          </a:p>
        </p:txBody>
      </p:sp>
      <p:graphicFrame>
        <p:nvGraphicFramePr>
          <p:cNvPr id="3" name="Table 2">
            <a:extLst>
              <a:ext uri="{FF2B5EF4-FFF2-40B4-BE49-F238E27FC236}">
                <a16:creationId xmlns:a16="http://schemas.microsoft.com/office/drawing/2014/main" id="{4FACBBDD-48B6-BE1A-DDAE-FFB1190329BE}"/>
              </a:ext>
            </a:extLst>
          </p:cNvPr>
          <p:cNvGraphicFramePr>
            <a:graphicFrameLocks noGrp="1"/>
          </p:cNvGraphicFramePr>
          <p:nvPr>
            <p:extLst>
              <p:ext uri="{D42A27DB-BD31-4B8C-83A1-F6EECF244321}">
                <p14:modId xmlns:p14="http://schemas.microsoft.com/office/powerpoint/2010/main" val="863825381"/>
              </p:ext>
            </p:extLst>
          </p:nvPr>
        </p:nvGraphicFramePr>
        <p:xfrm>
          <a:off x="3745605" y="310344"/>
          <a:ext cx="4364552" cy="6035040"/>
        </p:xfrm>
        <a:graphic>
          <a:graphicData uri="http://schemas.openxmlformats.org/drawingml/2006/table">
            <a:tbl>
              <a:tblPr/>
              <a:tblGrid>
                <a:gridCol w="1384791">
                  <a:extLst>
                    <a:ext uri="{9D8B030D-6E8A-4147-A177-3AD203B41FA5}">
                      <a16:colId xmlns:a16="http://schemas.microsoft.com/office/drawing/2014/main" val="4294140745"/>
                    </a:ext>
                  </a:extLst>
                </a:gridCol>
                <a:gridCol w="883911">
                  <a:extLst>
                    <a:ext uri="{9D8B030D-6E8A-4147-A177-3AD203B41FA5}">
                      <a16:colId xmlns:a16="http://schemas.microsoft.com/office/drawing/2014/main" val="3602021034"/>
                    </a:ext>
                  </a:extLst>
                </a:gridCol>
                <a:gridCol w="958552">
                  <a:extLst>
                    <a:ext uri="{9D8B030D-6E8A-4147-A177-3AD203B41FA5}">
                      <a16:colId xmlns:a16="http://schemas.microsoft.com/office/drawing/2014/main" val="3149540498"/>
                    </a:ext>
                  </a:extLst>
                </a:gridCol>
                <a:gridCol w="1137298">
                  <a:extLst>
                    <a:ext uri="{9D8B030D-6E8A-4147-A177-3AD203B41FA5}">
                      <a16:colId xmlns:a16="http://schemas.microsoft.com/office/drawing/2014/main" val="915007820"/>
                    </a:ext>
                  </a:extLst>
                </a:gridCol>
              </a:tblGrid>
              <a:tr h="266098">
                <a:tc gridSpan="4">
                  <a:txBody>
                    <a:bodyPr/>
                    <a:lstStyle/>
                    <a:p>
                      <a:pPr algn="ctr" fontAlgn="b"/>
                      <a:r>
                        <a:rPr lang="en-US" sz="700" b="1" i="0" u="none" strike="noStrike">
                          <a:solidFill>
                            <a:srgbClr val="FFFFFF"/>
                          </a:solidFill>
                          <a:effectLst/>
                          <a:latin typeface="Calibri" panose="020F0502020204030204" pitchFamily="34" charset="0"/>
                        </a:rPr>
                        <a:t>FY2025 TOTAL SCHOOL ALLOCATIONS</a:t>
                      </a:r>
                    </a:p>
                  </a:txBody>
                  <a:tcPr marL="90075" marR="90075" marT="45038" marB="45038" anchor="b">
                    <a:lnL>
                      <a:noFill/>
                    </a:lnL>
                    <a:lnR>
                      <a:noFill/>
                    </a:lnR>
                    <a:lnT>
                      <a:noFill/>
                    </a:lnT>
                    <a:lnB>
                      <a:noFill/>
                    </a:lnB>
                    <a:solidFill>
                      <a:srgbClr val="3362A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6216748"/>
                  </a:ext>
                </a:extLst>
              </a:tr>
              <a:tr h="245811">
                <a:tc>
                  <a:txBody>
                    <a:bodyPr/>
                    <a:lstStyle/>
                    <a:p>
                      <a:pPr algn="l" fontAlgn="b"/>
                      <a:r>
                        <a:rPr lang="en-US" sz="600" b="0" i="0" u="none" strike="noStrike">
                          <a:effectLst/>
                          <a:latin typeface="Calibri" panose="020F0502020204030204" pitchFamily="34" charset="0"/>
                        </a:rPr>
                        <a:t>School</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ACCA</a:t>
                      </a:r>
                    </a:p>
                  </a:txBody>
                  <a:tcPr marL="90075" marR="90075" marT="45038" marB="45038"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015788"/>
                  </a:ext>
                </a:extLst>
              </a:tr>
              <a:tr h="245811">
                <a:tc>
                  <a:txBody>
                    <a:bodyPr/>
                    <a:lstStyle/>
                    <a:p>
                      <a:pPr algn="l" fontAlgn="b"/>
                      <a:r>
                        <a:rPr lang="en-US" sz="600" b="0" i="0" u="none" strike="noStrike">
                          <a:effectLst/>
                          <a:latin typeface="Calibri" panose="020F0502020204030204" pitchFamily="34" charset="0"/>
                        </a:rPr>
                        <a:t>Location</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6097 </a:t>
                      </a:r>
                    </a:p>
                  </a:txBody>
                  <a:tcPr marL="90075" marR="90075" marT="45038" marB="450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6020261"/>
                  </a:ext>
                </a:extLst>
              </a:tr>
              <a:tr h="245811">
                <a:tc>
                  <a:txBody>
                    <a:bodyPr/>
                    <a:lstStyle/>
                    <a:p>
                      <a:pPr algn="l" fontAlgn="b"/>
                      <a:r>
                        <a:rPr lang="en-US" sz="600" b="0" i="0" u="none" strike="noStrike">
                          <a:effectLst/>
                          <a:latin typeface="Calibri" panose="020F0502020204030204" pitchFamily="34" charset="0"/>
                        </a:rPr>
                        <a:t>Level</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HS </a:t>
                      </a:r>
                    </a:p>
                  </a:txBody>
                  <a:tcPr marL="90075" marR="90075" marT="45038" marB="450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6970393"/>
                  </a:ext>
                </a:extLst>
              </a:tr>
              <a:tr h="245811">
                <a:tc>
                  <a:txBody>
                    <a:bodyPr/>
                    <a:lstStyle/>
                    <a:p>
                      <a:pPr algn="l" fontAlgn="b"/>
                      <a:r>
                        <a:rPr lang="en-US" sz="600" b="0" i="0" u="none" strike="noStrike">
                          <a:effectLst/>
                          <a:latin typeface="Calibri" panose="020F0502020204030204" pitchFamily="34" charset="0"/>
                        </a:rPr>
                        <a:t>FY2025 Projected Enrollment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488</a:t>
                      </a:r>
                    </a:p>
                  </a:txBody>
                  <a:tcPr marL="90075" marR="90075" marT="45038" marB="450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3198408"/>
                  </a:ext>
                </a:extLst>
              </a:tr>
              <a:tr h="245811">
                <a:tc>
                  <a:txBody>
                    <a:bodyPr/>
                    <a:lstStyle/>
                    <a:p>
                      <a:pPr algn="l" fontAlgn="b"/>
                      <a:r>
                        <a:rPr lang="en-US" sz="600" b="0" i="0" u="none" strike="noStrike">
                          <a:effectLst/>
                          <a:latin typeface="Calibri" panose="020F0502020204030204" pitchFamily="34" charset="0"/>
                        </a:rPr>
                        <a:t>Change in Enrollment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47</a:t>
                      </a:r>
                    </a:p>
                  </a:txBody>
                  <a:tcPr marL="90075" marR="90075" marT="45038" marB="450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2707280"/>
                  </a:ext>
                </a:extLst>
              </a:tr>
              <a:tr h="245811">
                <a:tc>
                  <a:txBody>
                    <a:bodyPr/>
                    <a:lstStyle/>
                    <a:p>
                      <a:pPr algn="l" fontAlgn="b"/>
                      <a:r>
                        <a:rPr lang="en-US" sz="600" b="0" i="0" u="none" strike="noStrike">
                          <a:effectLst/>
                          <a:latin typeface="Calibri" panose="020F0502020204030204" pitchFamily="34" charset="0"/>
                        </a:rPr>
                        <a:t>Total Earned</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$4,296,512</a:t>
                      </a:r>
                    </a:p>
                  </a:txBody>
                  <a:tcPr marL="90075" marR="90075" marT="45038" marB="450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7240107"/>
                  </a:ext>
                </a:extLst>
              </a:tr>
              <a:tr h="185196">
                <a:tc>
                  <a:txBody>
                    <a:bodyPr/>
                    <a:lstStyle/>
                    <a:p>
                      <a:pPr algn="ctr" fontAlgn="b"/>
                      <a:endParaRPr lang="en-US" sz="700" b="1" i="0" u="none" strike="noStrike">
                        <a:solidFill>
                          <a:srgbClr val="FFFFFF"/>
                        </a:solidFill>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700" b="1" i="0" u="none" strike="noStrike">
                        <a:solidFill>
                          <a:srgbClr val="FFFFFF"/>
                        </a:solidFill>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700" b="1" i="0" u="none" strike="noStrike">
                        <a:solidFill>
                          <a:srgbClr val="FFFFFF"/>
                        </a:solidFill>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700" b="1" i="0" u="none" strike="noStrike">
                        <a:solidFill>
                          <a:srgbClr val="FFFFFF"/>
                        </a:solidFill>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022193"/>
                  </a:ext>
                </a:extLst>
              </a:tr>
              <a:tr h="147448">
                <a:tc>
                  <a:txBody>
                    <a:bodyPr/>
                    <a:lstStyle/>
                    <a:p>
                      <a:pPr algn="l" fontAlgn="b"/>
                      <a:r>
                        <a:rPr lang="en-US" sz="500" b="1" i="0" u="none" strike="noStrike">
                          <a:effectLst/>
                          <a:latin typeface="Calibri" panose="020F0502020204030204" pitchFamily="34" charset="0"/>
                        </a:rPr>
                        <a:t>Additional Earnings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62307800"/>
                  </a:ext>
                </a:extLst>
              </a:tr>
              <a:tr h="147448">
                <a:tc>
                  <a:txBody>
                    <a:bodyPr/>
                    <a:lstStyle/>
                    <a:p>
                      <a:pPr algn="l" fontAlgn="b"/>
                      <a:r>
                        <a:rPr lang="en-US" sz="500" b="0" i="0" u="none" strike="noStrike">
                          <a:effectLst/>
                          <a:latin typeface="Calibri" panose="020F0502020204030204" pitchFamily="34" charset="0"/>
                        </a:rPr>
                        <a:t>Signature</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03207"/>
                  </a:ext>
                </a:extLst>
              </a:tr>
              <a:tr h="147448">
                <a:tc>
                  <a:txBody>
                    <a:bodyPr/>
                    <a:lstStyle/>
                    <a:p>
                      <a:pPr algn="l" fontAlgn="b"/>
                      <a:r>
                        <a:rPr lang="en-US" sz="500" b="0" i="0" u="none" strike="noStrike">
                          <a:effectLst/>
                          <a:latin typeface="Calibri" panose="020F0502020204030204" pitchFamily="34" charset="0"/>
                        </a:rPr>
                        <a:t>Turnaround</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898526"/>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5838116"/>
                  </a:ext>
                </a:extLst>
              </a:tr>
              <a:tr h="147448">
                <a:tc>
                  <a:txBody>
                    <a:bodyPr/>
                    <a:lstStyle/>
                    <a:p>
                      <a:pPr algn="l" fontAlgn="b"/>
                      <a:r>
                        <a:rPr lang="en-US" sz="500" b="0" i="0" u="none" strike="noStrike">
                          <a:effectLst/>
                          <a:latin typeface="Calibri" panose="020F0502020204030204" pitchFamily="34" charset="0"/>
                        </a:rPr>
                        <a:t>Title I</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581299"/>
                  </a:ext>
                </a:extLst>
              </a:tr>
              <a:tr h="147448">
                <a:tc>
                  <a:txBody>
                    <a:bodyPr/>
                    <a:lstStyle/>
                    <a:p>
                      <a:pPr algn="l" fontAlgn="b"/>
                      <a:r>
                        <a:rPr lang="en-US" sz="500" b="0" i="0" u="none" strike="noStrike">
                          <a:effectLst/>
                          <a:latin typeface="Calibri" panose="020F0502020204030204" pitchFamily="34" charset="0"/>
                        </a:rPr>
                        <a:t>Title I Holdback</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5059613"/>
                  </a:ext>
                </a:extLst>
              </a:tr>
              <a:tr h="147448">
                <a:tc>
                  <a:txBody>
                    <a:bodyPr/>
                    <a:lstStyle/>
                    <a:p>
                      <a:pPr algn="l" fontAlgn="b"/>
                      <a:r>
                        <a:rPr lang="en-US" sz="500" b="0" i="0" u="none" strike="noStrike">
                          <a:effectLst/>
                          <a:latin typeface="Calibri" panose="020F0502020204030204" pitchFamily="34" charset="0"/>
                        </a:rPr>
                        <a:t>Title I Family Engagement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5910312"/>
                  </a:ext>
                </a:extLst>
              </a:tr>
              <a:tr h="147448">
                <a:tc>
                  <a:txBody>
                    <a:bodyPr/>
                    <a:lstStyle/>
                    <a:p>
                      <a:pPr algn="l" fontAlgn="b"/>
                      <a:r>
                        <a:rPr lang="en-US" sz="500" b="0" i="0" u="none" strike="noStrike">
                          <a:effectLst/>
                          <a:latin typeface="Calibri" panose="020F0502020204030204" pitchFamily="34" charset="0"/>
                        </a:rPr>
                        <a:t>Title I School Improvement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0201562"/>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824658"/>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4455203"/>
                  </a:ext>
                </a:extLst>
              </a:tr>
              <a:tr h="147448">
                <a:tc>
                  <a:txBody>
                    <a:bodyPr/>
                    <a:lstStyle/>
                    <a:p>
                      <a:pPr algn="l" fontAlgn="b"/>
                      <a:r>
                        <a:rPr lang="en-US" sz="500" b="0" i="0" u="none" strike="noStrike">
                          <a:effectLst/>
                          <a:latin typeface="Calibri" panose="020F0502020204030204" pitchFamily="34" charset="0"/>
                        </a:rPr>
                        <a:t>Field Trip Transportation</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$12,688</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301499"/>
                  </a:ext>
                </a:extLst>
              </a:tr>
              <a:tr h="147448">
                <a:tc>
                  <a:txBody>
                    <a:bodyPr/>
                    <a:lstStyle/>
                    <a:p>
                      <a:pPr algn="l" fontAlgn="b"/>
                      <a:r>
                        <a:rPr lang="en-US" sz="500" b="0" i="0" u="none" strike="noStrike">
                          <a:effectLst/>
                          <a:latin typeface="Calibri" panose="020F0502020204030204" pitchFamily="34" charset="0"/>
                        </a:rPr>
                        <a:t>Dual Campus Supplement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6209738"/>
                  </a:ext>
                </a:extLst>
              </a:tr>
              <a:tr h="147448">
                <a:tc>
                  <a:txBody>
                    <a:bodyPr/>
                    <a:lstStyle/>
                    <a:p>
                      <a:pPr algn="l" fontAlgn="b"/>
                      <a:r>
                        <a:rPr lang="en-US" sz="500" b="0" i="0" u="none" strike="noStrike">
                          <a:effectLst/>
                          <a:latin typeface="Calibri" panose="020F0502020204030204" pitchFamily="34" charset="0"/>
                        </a:rPr>
                        <a:t>District Funded Stipends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$22,500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5310703"/>
                  </a:ext>
                </a:extLst>
              </a:tr>
              <a:tr h="147448">
                <a:tc>
                  <a:txBody>
                    <a:bodyPr/>
                    <a:lstStyle/>
                    <a:p>
                      <a:pPr algn="l" fontAlgn="b"/>
                      <a:r>
                        <a:rPr lang="en-US" sz="500" b="0" i="0" u="none" strike="noStrike">
                          <a:effectLst/>
                          <a:latin typeface="Calibri" panose="020F0502020204030204" pitchFamily="34" charset="0"/>
                        </a:rPr>
                        <a:t>Substitute Teachers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$87,840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759359"/>
                  </a:ext>
                </a:extLst>
              </a:tr>
              <a:tr h="147448">
                <a:tc>
                  <a:txBody>
                    <a:bodyPr/>
                    <a:lstStyle/>
                    <a:p>
                      <a:pPr algn="l" fontAlgn="b"/>
                      <a:r>
                        <a:rPr lang="en-US" sz="500" b="0" i="0" u="none" strike="noStrike">
                          <a:effectLst/>
                          <a:latin typeface="Calibri" panose="020F0502020204030204" pitchFamily="34" charset="0"/>
                        </a:rPr>
                        <a:t>Textbooks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$54,168</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589308"/>
                  </a:ext>
                </a:extLst>
              </a:tr>
              <a:tr h="147448">
                <a:tc>
                  <a:txBody>
                    <a:bodyPr/>
                    <a:lstStyle/>
                    <a:p>
                      <a:pPr algn="l" fontAlgn="b"/>
                      <a:r>
                        <a:rPr lang="en-US" sz="500" b="0" i="0" u="none" strike="noStrike">
                          <a:effectLst/>
                          <a:latin typeface="Calibri" panose="020F0502020204030204" pitchFamily="34" charset="0"/>
                        </a:rPr>
                        <a:t>Per Pupil</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$66,056</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676164"/>
                  </a:ext>
                </a:extLst>
              </a:tr>
              <a:tr h="147448">
                <a:tc>
                  <a:txBody>
                    <a:bodyPr/>
                    <a:lstStyle/>
                    <a:p>
                      <a:pPr algn="l" fontAlgn="b"/>
                      <a:r>
                        <a:rPr lang="en-US" sz="500" b="0" i="0" u="none" strike="noStrike">
                          <a:effectLst/>
                          <a:latin typeface="Calibri" panose="020F0502020204030204" pitchFamily="34" charset="0"/>
                        </a:rPr>
                        <a:t>Flex</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$109,171</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929787"/>
                  </a:ext>
                </a:extLst>
              </a:tr>
              <a:tr h="147448">
                <a:tc>
                  <a:txBody>
                    <a:bodyPr/>
                    <a:lstStyle/>
                    <a:p>
                      <a:pPr algn="l" fontAlgn="b"/>
                      <a:r>
                        <a:rPr lang="en-US" sz="500" b="0" i="0" u="none" strike="noStrike">
                          <a:effectLst/>
                          <a:latin typeface="Calibri" panose="020F0502020204030204" pitchFamily="34" charset="0"/>
                        </a:rPr>
                        <a:t>Additional Flex</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$9,810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58163"/>
                  </a:ext>
                </a:extLst>
              </a:tr>
              <a:tr h="147448">
                <a:tc>
                  <a:txBody>
                    <a:bodyPr/>
                    <a:lstStyle/>
                    <a:p>
                      <a:pPr algn="l" fontAlgn="b"/>
                      <a:r>
                        <a:rPr lang="en-US" sz="500" b="0" i="0" u="none" strike="noStrike">
                          <a:effectLst/>
                          <a:latin typeface="Calibri" panose="020F0502020204030204" pitchFamily="34" charset="0"/>
                        </a:rPr>
                        <a:t>Cluster</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$35,000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245644"/>
                  </a:ext>
                </a:extLst>
              </a:tr>
              <a:tr h="147448">
                <a:tc>
                  <a:txBody>
                    <a:bodyPr/>
                    <a:lstStyle/>
                    <a:p>
                      <a:pPr algn="l" fontAlgn="b"/>
                      <a:r>
                        <a:rPr lang="en-US" sz="500" b="0" i="0" u="none" strike="noStrike">
                          <a:effectLst/>
                          <a:latin typeface="Calibri" panose="020F0502020204030204" pitchFamily="34" charset="0"/>
                        </a:rPr>
                        <a:t>Marta Cards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$41,250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0690380"/>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1614108"/>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859245"/>
                  </a:ext>
                </a:extLst>
              </a:tr>
              <a:tr h="147448">
                <a:tc>
                  <a:txBody>
                    <a:bodyPr/>
                    <a:lstStyle/>
                    <a:p>
                      <a:pPr algn="l" fontAlgn="b"/>
                      <a:r>
                        <a:rPr lang="en-US" sz="500" b="0" i="0" u="none" strike="noStrike">
                          <a:effectLst/>
                          <a:latin typeface="Calibri" panose="020F0502020204030204" pitchFamily="34" charset="0"/>
                        </a:rPr>
                        <a:t>Total FTE Allotments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37.00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$3,858,030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099614"/>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9296035"/>
                  </a:ext>
                </a:extLst>
              </a:tr>
              <a:tr h="147448">
                <a:tc>
                  <a:txBody>
                    <a:bodyPr/>
                    <a:lstStyle/>
                    <a:p>
                      <a:pPr algn="l" fontAlgn="b"/>
                      <a:r>
                        <a:rPr lang="en-US" sz="500" b="1" i="0" u="none" strike="noStrike">
                          <a:effectLst/>
                          <a:latin typeface="Calibri" panose="020F0502020204030204" pitchFamily="34" charset="0"/>
                        </a:rPr>
                        <a:t>Total Additional Earnings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500" b="1" i="0" u="none" strike="noStrike">
                          <a:effectLst/>
                          <a:latin typeface="Calibri" panose="020F0502020204030204" pitchFamily="34" charset="0"/>
                        </a:rPr>
                        <a:t>$4,296,512</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3816096375"/>
                  </a:ext>
                </a:extLst>
              </a:tr>
              <a:tr h="137616">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43954073"/>
                  </a:ext>
                </a:extLst>
              </a:tr>
              <a:tr h="137616">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6676771"/>
                  </a:ext>
                </a:extLst>
              </a:tr>
              <a:tr h="147448">
                <a:tc>
                  <a:txBody>
                    <a:bodyPr/>
                    <a:lstStyle/>
                    <a:p>
                      <a:pPr algn="l" fontAlgn="b"/>
                      <a:r>
                        <a:rPr lang="en-US" sz="500" b="1" i="0" u="none" strike="noStrike">
                          <a:effectLst/>
                          <a:latin typeface="Calibri" panose="020F0502020204030204" pitchFamily="34" charset="0"/>
                        </a:rPr>
                        <a:t>Total Allocation</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500" b="1" i="0" u="none" strike="noStrike" dirty="0">
                          <a:effectLst/>
                          <a:latin typeface="Calibri" panose="020F0502020204030204" pitchFamily="34" charset="0"/>
                        </a:rPr>
                        <a:t>$4,296,512</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3418027873"/>
                  </a:ext>
                </a:extLst>
              </a:tr>
            </a:tbl>
          </a:graphicData>
        </a:graphic>
      </p:graphicFrame>
    </p:spTree>
    <p:extLst>
      <p:ext uri="{BB962C8B-B14F-4D97-AF65-F5344CB8AC3E}">
        <p14:creationId xmlns:p14="http://schemas.microsoft.com/office/powerpoint/2010/main" val="273663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56857496"/>
              </p:ext>
            </p:extLst>
          </p:nvPr>
        </p:nvGraphicFramePr>
        <p:xfrm>
          <a:off x="1620317" y="209309"/>
          <a:ext cx="7723574" cy="601051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Example Strategies</a:t>
                      </a:r>
                    </a:p>
                  </a:txBody>
                  <a:tcPr/>
                </a:tc>
                <a:extLst>
                  <a:ext uri="{0D108BD9-81ED-4DB2-BD59-A6C34878D82A}">
                    <a16:rowId xmlns:a16="http://schemas.microsoft.com/office/drawing/2014/main" val="10000"/>
                  </a:ext>
                </a:extLst>
              </a:tr>
              <a:tr h="825623">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n-US" sz="1400" dirty="0">
                          <a:solidFill>
                            <a:schemeClr val="tx1"/>
                          </a:solidFill>
                          <a:ea typeface="Calibri" panose="020F0502020204030204" pitchFamily="34" charset="0"/>
                          <a:cs typeface="Times New Roman" panose="02020603050405020304" pitchFamily="18" charset="0"/>
                        </a:rPr>
                        <a:t>Teaching and Assessing for Learning</a:t>
                      </a:r>
                    </a:p>
                    <a:p>
                      <a:pPr algn="ctr">
                        <a:lnSpc>
                          <a:spcPct val="107000"/>
                        </a:lnSpc>
                        <a:spcAft>
                          <a:spcPts val="800"/>
                        </a:spcAft>
                      </a:pPr>
                      <a:endParaRPr lang="en-US" sz="1400" dirty="0">
                        <a:solidFill>
                          <a:prstClr val="white"/>
                        </a:solidFill>
                        <a:ea typeface="Calibri" panose="020F0502020204030204" pitchFamily="34" charset="0"/>
                        <a:cs typeface="Times New Roman" panose="02020603050405020304" pitchFamily="18"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accent5">
                              <a:lumMod val="75000"/>
                            </a:schemeClr>
                          </a:solidFill>
                        </a:rPr>
                        <a:t>Ensure close coordination with students’ home high schools and post-secondary partners to address other student needs such as counseling, assessment, referral, and education planning</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solidFill>
                          <a:schemeClr val="accent5">
                            <a:lumMod val="75000"/>
                          </a:schemeClr>
                        </a:solidFill>
                      </a:endParaRPr>
                    </a:p>
                    <a:p>
                      <a:pPr algn="ctr"/>
                      <a:r>
                        <a:rPr lang="en-US" sz="1400" i="1" dirty="0"/>
                        <a:t>Ex.  Guidance plans, career guidance lessons, four-year planning documents, </a:t>
                      </a:r>
                      <a:r>
                        <a:rPr lang="en-US" sz="1400" i="1" dirty="0" err="1"/>
                        <a:t>YouScience</a:t>
                      </a:r>
                      <a:r>
                        <a:rPr lang="en-US" sz="1400" i="1" dirty="0"/>
                        <a:t> reports</a:t>
                      </a:r>
                    </a:p>
                    <a:p>
                      <a:pPr algn="ctr"/>
                      <a:endParaRPr lang="en-US" sz="1400" dirty="0"/>
                    </a:p>
                  </a:txBody>
                  <a:tcPr/>
                </a:tc>
                <a:extLst>
                  <a:ext uri="{0D108BD9-81ED-4DB2-BD59-A6C34878D82A}">
                    <a16:rowId xmlns:a16="http://schemas.microsoft.com/office/drawing/2014/main" val="714927768"/>
                  </a:ext>
                </a:extLst>
              </a:tr>
              <a:tr h="1402710">
                <a:tc>
                  <a:txBody>
                    <a:bodyPr/>
                    <a:lstStyle/>
                    <a:p>
                      <a:pPr marL="0" marR="0" lvl="0" indent="0" algn="ctr" defTabSz="685800" rtl="0" eaLnBrk="1" fontAlgn="auto" latinLnBrk="0" hangingPunct="1">
                        <a:lnSpc>
                          <a:spcPct val="107000"/>
                        </a:lnSpc>
                        <a:spcBef>
                          <a:spcPts val="0"/>
                        </a:spcBef>
                        <a:spcAft>
                          <a:spcPts val="800"/>
                        </a:spcAft>
                        <a:buClrTx/>
                        <a:buSzTx/>
                        <a:buFontTx/>
                        <a:buNone/>
                        <a:tabLst/>
                        <a:defRPr/>
                      </a:pPr>
                      <a:r>
                        <a:rPr lang="en-US" sz="1400" dirty="0"/>
                        <a:t>Economic and Workforce Development</a:t>
                      </a:r>
                    </a:p>
                    <a:p>
                      <a:pPr algn="ctr">
                        <a:lnSpc>
                          <a:spcPct val="107000"/>
                        </a:lnSpc>
                        <a:spcAft>
                          <a:spcPts val="800"/>
                        </a:spcAft>
                      </a:pPr>
                      <a:endParaRPr lang="en-US" sz="1400" dirty="0">
                        <a:solidFill>
                          <a:prstClr val="white"/>
                        </a:solidFill>
                        <a:ea typeface="Calibri" panose="020F0502020204030204" pitchFamily="34" charset="0"/>
                        <a:cs typeface="Times New Roman" panose="02020603050405020304" pitchFamily="18" charset="0"/>
                      </a:endParaRPr>
                    </a:p>
                    <a:p>
                      <a:pPr algn="ctr">
                        <a:lnSpc>
                          <a:spcPct val="107000"/>
                        </a:lnSpc>
                        <a:spcAft>
                          <a:spcPts val="800"/>
                        </a:spcAft>
                      </a:pPr>
                      <a:endParaRPr lang="en-US" sz="1400" dirty="0">
                        <a:solidFill>
                          <a:prstClr val="white"/>
                        </a:solidFill>
                        <a:ea typeface="Calibri" panose="020F0502020204030204" pitchFamily="34" charset="0"/>
                        <a:cs typeface="Times New Roman" panose="02020603050405020304" pitchFamily="18" charset="0"/>
                      </a:endParaRPr>
                    </a:p>
                    <a:p>
                      <a:pPr algn="ctr">
                        <a:lnSpc>
                          <a:spcPct val="107000"/>
                        </a:lnSpc>
                        <a:spcAft>
                          <a:spcPts val="800"/>
                        </a:spcAft>
                      </a:pPr>
                      <a:endParaRPr lang="en-US" sz="1400" dirty="0">
                        <a:solidFill>
                          <a:prstClr val="white"/>
                        </a:solidFill>
                        <a:ea typeface="Calibri" panose="020F0502020204030204" pitchFamily="34" charset="0"/>
                        <a:cs typeface="Times New Roman" panose="02020603050405020304" pitchFamily="18" charset="0"/>
                      </a:endParaRPr>
                    </a:p>
                  </a:txBody>
                  <a:tcPr/>
                </a:tc>
                <a:tc>
                  <a:txBody>
                    <a:bodyPr/>
                    <a:lstStyle/>
                    <a:p>
                      <a:pPr algn="ctr"/>
                      <a:r>
                        <a:rPr lang="en-US" sz="1400" dirty="0"/>
                        <a:t>Increase student participation in work-based learning opportunities </a:t>
                      </a:r>
                    </a:p>
                    <a:p>
                      <a:pPr algn="ctr"/>
                      <a:endParaRPr lang="en-US" sz="1400" dirty="0"/>
                    </a:p>
                    <a:p>
                      <a:pPr algn="ctr"/>
                      <a:r>
                        <a:rPr lang="en-US" sz="1400" dirty="0"/>
                        <a:t>Increase student participation in Accelerated Career</a:t>
                      </a:r>
                    </a:p>
                    <a:p>
                      <a:pPr algn="ctr"/>
                      <a:endParaRPr lang="en-US" sz="1400" dirty="0"/>
                    </a:p>
                  </a:txBody>
                  <a:tcPr/>
                </a:tc>
                <a:extLst>
                  <a:ext uri="{0D108BD9-81ED-4DB2-BD59-A6C34878D82A}">
                    <a16:rowId xmlns:a16="http://schemas.microsoft.com/office/drawing/2014/main" val="10001"/>
                  </a:ext>
                </a:extLst>
              </a:tr>
              <a:tr h="825623">
                <a:tc>
                  <a:txBody>
                    <a:bodyPr/>
                    <a:lstStyle/>
                    <a:p>
                      <a:pPr algn="ctr"/>
                      <a:endParaRPr lang="en-US" sz="1400" dirty="0"/>
                    </a:p>
                    <a:p>
                      <a:pPr algn="ctr"/>
                      <a:r>
                        <a:rPr lang="en-US" sz="1400" dirty="0"/>
                        <a:t>Strategic Planning and Sustainability </a:t>
                      </a:r>
                    </a:p>
                  </a:txBody>
                  <a:tcPr/>
                </a:tc>
                <a:tc>
                  <a:txBody>
                    <a:bodyPr/>
                    <a:lstStyle/>
                    <a:p>
                      <a:pPr algn="ctr"/>
                      <a:endParaRPr lang="en-US" sz="1400" dirty="0"/>
                    </a:p>
                    <a:p>
                      <a:pPr algn="ctr"/>
                      <a:r>
                        <a:rPr lang="en-US" sz="1400" dirty="0"/>
                        <a:t>Provide pathway options that meet employment needs of the region and state and take into account students’ interests</a:t>
                      </a:r>
                    </a:p>
                  </a:txBody>
                  <a:tcPr/>
                </a:tc>
                <a:extLst>
                  <a:ext uri="{0D108BD9-81ED-4DB2-BD59-A6C34878D82A}">
                    <a16:rowId xmlns:a16="http://schemas.microsoft.com/office/drawing/2014/main" val="1889886442"/>
                  </a:ext>
                </a:extLst>
              </a:tr>
              <a:tr h="825623">
                <a:tc>
                  <a:txBody>
                    <a:bodyPr/>
                    <a:lstStyle/>
                    <a:p>
                      <a:pPr algn="ctr"/>
                      <a:r>
                        <a:rPr lang="en-US" sz="1400" dirty="0"/>
                        <a:t>Governance and Leadership</a:t>
                      </a:r>
                    </a:p>
                  </a:txBody>
                  <a:tcPr/>
                </a:tc>
                <a:tc>
                  <a:txBody>
                    <a:bodyPr/>
                    <a:lstStyle/>
                    <a:p>
                      <a:pPr algn="ctr"/>
                      <a:r>
                        <a:rPr lang="en-US" sz="1400" dirty="0"/>
                        <a:t>Funding  a marketing plan</a:t>
                      </a:r>
                    </a:p>
                  </a:txBody>
                  <a:tcPr/>
                </a:tc>
                <a:extLst>
                  <a:ext uri="{0D108BD9-81ED-4DB2-BD59-A6C34878D82A}">
                    <a16:rowId xmlns:a16="http://schemas.microsoft.com/office/drawing/2014/main" val="1692774256"/>
                  </a:ext>
                </a:extLst>
              </a:tr>
            </a:tbl>
          </a:graphicData>
        </a:graphic>
      </p:graphicFrame>
      <p:sp>
        <p:nvSpPr>
          <p:cNvPr id="5" name="Slide Number Placeholder 4"/>
          <p:cNvSpPr>
            <a:spLocks noGrp="1"/>
          </p:cNvSpPr>
          <p:nvPr>
            <p:ph type="sldNum" idx="12"/>
          </p:nvPr>
        </p:nvSpPr>
        <p:spPr/>
        <p:txBody>
          <a:bodyPr/>
          <a:lstStyle/>
          <a:p>
            <a:fld id="{3D6C3DC6-EF6E-8948-BFE6-808D46D584D8}" type="slidenum">
              <a:rPr lang="en-US" smtClean="0"/>
              <a:t>19</a:t>
            </a:fld>
            <a:endParaRPr lang="en-US" dirty="0"/>
          </a:p>
        </p:txBody>
      </p:sp>
    </p:spTree>
    <p:extLst>
      <p:ext uri="{BB962C8B-B14F-4D97-AF65-F5344CB8AC3E}">
        <p14:creationId xmlns:p14="http://schemas.microsoft.com/office/powerpoint/2010/main" val="214424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Welcome Board Members &amp; Visitors!</a:t>
            </a:r>
            <a:endParaRPr/>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241725" y="177198"/>
            <a:ext cx="8329958" cy="461665"/>
          </a:xfrm>
          <a:prstGeom prst="rect">
            <a:avLst/>
          </a:prstGeom>
          <a:noFill/>
        </p:spPr>
        <p:txBody>
          <a:bodyPr wrap="square" rtlCol="0">
            <a:spAutoFit/>
          </a:bodyPr>
          <a:lstStyle/>
          <a:p>
            <a:pPr algn="ctr"/>
            <a:r>
              <a:rPr lang="en-US" sz="2400" b="1" i="1" dirty="0">
                <a:latin typeface="+mj-lt"/>
              </a:rPr>
              <a:t>Description of Strategic Plan Breakout Categories</a:t>
            </a:r>
          </a:p>
        </p:txBody>
      </p:sp>
      <p:sp>
        <p:nvSpPr>
          <p:cNvPr id="5" name="TextBox 4"/>
          <p:cNvSpPr txBox="1"/>
          <p:nvPr/>
        </p:nvSpPr>
        <p:spPr>
          <a:xfrm>
            <a:off x="2382786" y="1078327"/>
            <a:ext cx="8085658" cy="5632311"/>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FY25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APS Five Focus Area- </a:t>
            </a:r>
            <a:r>
              <a:rPr lang="en-US" sz="2400" dirty="0">
                <a:latin typeface="Calibri" panose="020F0502020204030204" pitchFamily="34" charset="0"/>
                <a:cs typeface="Calibri" panose="020F0502020204030204" pitchFamily="34" charset="0"/>
              </a:rPr>
              <a:t>What part of the APS Five is the priority aligned to?</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Amount</a:t>
            </a:r>
            <a:r>
              <a:rPr lang="en-US" sz="2400" dirty="0">
                <a:latin typeface="Calibri" panose="020F0502020204030204" pitchFamily="34" charset="0"/>
                <a:cs typeface="Calibri" panose="020F0502020204030204" pitchFamily="34" charset="0"/>
              </a:rPr>
              <a:t>- What is the cost associated with the Request?</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fld id="{3D6C3DC6-EF6E-8948-BFE6-808D46D584D8}" type="slidenum">
              <a:rPr lang="en-US" smtClean="0"/>
              <a:t>20</a:t>
            </a:fld>
            <a:endParaRPr lang="en-US" dirty="0"/>
          </a:p>
        </p:txBody>
      </p:sp>
    </p:spTree>
    <p:extLst>
      <p:ext uri="{BB962C8B-B14F-4D97-AF65-F5344CB8AC3E}">
        <p14:creationId xmlns:p14="http://schemas.microsoft.com/office/powerpoint/2010/main" val="411937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4473" y="840706"/>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230138464"/>
              </p:ext>
            </p:extLst>
          </p:nvPr>
        </p:nvGraphicFramePr>
        <p:xfrm>
          <a:off x="1945532" y="678241"/>
          <a:ext cx="7811312" cy="5339053"/>
        </p:xfrm>
        <a:graphic>
          <a:graphicData uri="http://schemas.openxmlformats.org/drawingml/2006/table">
            <a:tbl>
              <a:tblPr firstRow="1" bandRow="1">
                <a:tableStyleId>{5C22544A-7EE6-4342-B048-85BDC9FD1C3A}</a:tableStyleId>
              </a:tblPr>
              <a:tblGrid>
                <a:gridCol w="1527975">
                  <a:extLst>
                    <a:ext uri="{9D8B030D-6E8A-4147-A177-3AD203B41FA5}">
                      <a16:colId xmlns:a16="http://schemas.microsoft.com/office/drawing/2014/main" val="20000"/>
                    </a:ext>
                  </a:extLst>
                </a:gridCol>
                <a:gridCol w="1699404">
                  <a:extLst>
                    <a:ext uri="{9D8B030D-6E8A-4147-A177-3AD203B41FA5}">
                      <a16:colId xmlns:a16="http://schemas.microsoft.com/office/drawing/2014/main" val="20001"/>
                    </a:ext>
                  </a:extLst>
                </a:gridCol>
                <a:gridCol w="1699404">
                  <a:extLst>
                    <a:ext uri="{9D8B030D-6E8A-4147-A177-3AD203B41FA5}">
                      <a16:colId xmlns:a16="http://schemas.microsoft.com/office/drawing/2014/main" val="20002"/>
                    </a:ext>
                  </a:extLst>
                </a:gridCol>
                <a:gridCol w="1967490">
                  <a:extLst>
                    <a:ext uri="{9D8B030D-6E8A-4147-A177-3AD203B41FA5}">
                      <a16:colId xmlns:a16="http://schemas.microsoft.com/office/drawing/2014/main" val="20003"/>
                    </a:ext>
                  </a:extLst>
                </a:gridCol>
                <a:gridCol w="917039">
                  <a:extLst>
                    <a:ext uri="{9D8B030D-6E8A-4147-A177-3AD203B41FA5}">
                      <a16:colId xmlns:a16="http://schemas.microsoft.com/office/drawing/2014/main" val="20005"/>
                    </a:ext>
                  </a:extLst>
                </a:gridCol>
              </a:tblGrid>
              <a:tr h="285847">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5053206">
                <a:tc>
                  <a:txBody>
                    <a:bodyPr/>
                    <a:lstStyle/>
                    <a:p>
                      <a:pPr algn="ctr"/>
                      <a:r>
                        <a:rPr lang="en-US" sz="900" dirty="0">
                          <a:latin typeface="+mn-lt"/>
                        </a:rPr>
                        <a:t>Teaching and Assessing for Learning</a:t>
                      </a:r>
                    </a:p>
                  </a:txBody>
                  <a:tcPr marL="68580" marR="68580" marT="34290" marB="34290" anchor="ctr"/>
                </a:tc>
                <a:tc>
                  <a:txBody>
                    <a:bodyPr/>
                    <a:lstStyle/>
                    <a:p>
                      <a:pPr algn="ctr"/>
                      <a:r>
                        <a:rPr lang="en-US" sz="900" dirty="0">
                          <a:latin typeface="+mn-lt"/>
                        </a:rPr>
                        <a:t>Curriculum and Instruction</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S3-A1</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Establish a culture that promotes the success of students in the work force, including soft skills, employability skills, and financial literacy.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S3-A5</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Establish shared accountability and collaboration between the GCCA and its partners to improve student learning.</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S3-A6</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Ensure access to support to address the physical, social, financial and emotional needs of GCCA students.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Arial" panose="020B0604020202020204" pitchFamily="34" charset="0"/>
                        </a:rPr>
                        <a:t>Support the growing dual enrollment classes offered on ACCA’s campus</a:t>
                      </a:r>
                    </a:p>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Arial" panose="020B0604020202020204" pitchFamily="34" charset="0"/>
                        </a:rPr>
                        <a:t>(materials/supplies, lab equipment and maintenance costs)</a:t>
                      </a: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Hire a full-time Program Administrator to support dual enrollment</a:t>
                      </a:r>
                    </a:p>
                    <a:p>
                      <a:pPr algn="ctr"/>
                      <a:endParaRPr lang="en-US" sz="1200" b="1" dirty="0">
                        <a:latin typeface="+mn-l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dirty="0">
                        <a:latin typeface="+mn-l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latin typeface="+mn-lt"/>
                        </a:rPr>
                        <a:t>Hire a full-time sub to support Aviation Maintenance</a:t>
                      </a:r>
                    </a:p>
                    <a:p>
                      <a:pPr algn="ctr"/>
                      <a:endParaRPr lang="en-US" sz="1200" b="1" dirty="0"/>
                    </a:p>
                    <a:p>
                      <a:pPr algn="ctr"/>
                      <a:r>
                        <a:rPr lang="en-US" sz="1200" b="1" dirty="0"/>
                        <a:t>Provide transportation for summer career exposure camps, field trips, work-based learning opportunities, and students taking classes on Atlanta Tech’s campus (Marta).</a:t>
                      </a:r>
                    </a:p>
                    <a:p>
                      <a:pPr algn="ctr"/>
                      <a:endParaRPr lang="en-US" sz="1200" b="1" dirty="0"/>
                    </a:p>
                  </a:txBody>
                  <a:tcPr marL="68580" marR="68580" marT="34290" marB="34290" anchor="ctr"/>
                </a:tc>
                <a:tc>
                  <a:txBody>
                    <a:bodyPr/>
                    <a:lstStyle/>
                    <a:p>
                      <a:pPr algn="ctr"/>
                      <a:endParaRPr lang="en-US" sz="1200" b="1" dirty="0">
                        <a:latin typeface="+mn-lt"/>
                      </a:endParaRPr>
                    </a:p>
                    <a:p>
                      <a:pPr algn="ctr"/>
                      <a:r>
                        <a:rPr lang="en-US" sz="1200" b="1" dirty="0">
                          <a:latin typeface="+mn-lt"/>
                        </a:rPr>
                        <a:t>$197,829  </a:t>
                      </a: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$178,713 </a:t>
                      </a:r>
                    </a:p>
                    <a:p>
                      <a:pPr algn="ctr"/>
                      <a:endParaRPr lang="en-US" sz="1200" b="1" dirty="0"/>
                    </a:p>
                    <a:p>
                      <a:pPr algn="ctr"/>
                      <a:endParaRPr lang="en-US" sz="1200" b="1" dirty="0"/>
                    </a:p>
                    <a:p>
                      <a:pPr algn="ctr"/>
                      <a:endParaRPr lang="en-US" sz="1200" b="1" dirty="0"/>
                    </a:p>
                    <a:p>
                      <a:pPr algn="ctr"/>
                      <a:endParaRPr lang="en-US" sz="1200" b="1" dirty="0"/>
                    </a:p>
                    <a:p>
                      <a:pPr algn="ctr"/>
                      <a:endParaRPr lang="en-US" sz="1200" b="1" dirty="0"/>
                    </a:p>
                    <a:p>
                      <a:pPr algn="ctr"/>
                      <a:r>
                        <a:rPr lang="en-US" sz="1200" b="1" dirty="0"/>
                        <a:t>$38,348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 $10,000 </a:t>
                      </a:r>
                    </a:p>
                    <a:p>
                      <a:pPr algn="ctr"/>
                      <a:endParaRPr lang="en-US" sz="1200" b="1" dirty="0"/>
                    </a:p>
                    <a:p>
                      <a:pPr algn="ctr"/>
                      <a:endParaRPr lang="en-US" sz="1200" b="1" dirty="0"/>
                    </a:p>
                    <a:p>
                      <a:pPr algn="ctr"/>
                      <a:endParaRPr lang="en-US" sz="1200" b="1" dirty="0"/>
                    </a:p>
                  </a:txBody>
                  <a:tcPr marL="68580" marR="68580" marT="34290" marB="34290"/>
                </a:tc>
                <a:extLst>
                  <a:ext uri="{0D108BD9-81ED-4DB2-BD59-A6C34878D82A}">
                    <a16:rowId xmlns:a16="http://schemas.microsoft.com/office/drawing/2014/main" val="10002"/>
                  </a:ext>
                </a:extLst>
              </a:tr>
            </a:tbl>
          </a:graphicData>
        </a:graphic>
      </p:graphicFrame>
      <p:sp>
        <p:nvSpPr>
          <p:cNvPr id="12" name="TextBox 11"/>
          <p:cNvSpPr txBox="1"/>
          <p:nvPr/>
        </p:nvSpPr>
        <p:spPr>
          <a:xfrm>
            <a:off x="3155906" y="3405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FY25 Strategic Plan Break-out</a:t>
            </a:r>
          </a:p>
        </p:txBody>
      </p:sp>
      <p:sp>
        <p:nvSpPr>
          <p:cNvPr id="2" name="Slide Number Placeholder 1"/>
          <p:cNvSpPr>
            <a:spLocks noGrp="1"/>
          </p:cNvSpPr>
          <p:nvPr>
            <p:ph type="sldNum" idx="12"/>
          </p:nvPr>
        </p:nvSpPr>
        <p:spPr/>
        <p:txBody>
          <a:bodyPr/>
          <a:lstStyle/>
          <a:p>
            <a:fld id="{3D6C3DC6-EF6E-8948-BFE6-808D46D584D8}" type="slidenum">
              <a:rPr lang="en-US" smtClean="0">
                <a:solidFill>
                  <a:srgbClr val="F5F5F5"/>
                </a:solidFill>
              </a:rPr>
              <a:pPr/>
              <a:t>21</a:t>
            </a:fld>
            <a:endParaRPr lang="en-US" dirty="0">
              <a:solidFill>
                <a:srgbClr val="F5F5F5"/>
              </a:solidFill>
            </a:endParaRPr>
          </a:p>
        </p:txBody>
      </p:sp>
    </p:spTree>
    <p:extLst>
      <p:ext uri="{BB962C8B-B14F-4D97-AF65-F5344CB8AC3E}">
        <p14:creationId xmlns:p14="http://schemas.microsoft.com/office/powerpoint/2010/main" val="5457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4473" y="840706"/>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458703533"/>
              </p:ext>
            </p:extLst>
          </p:nvPr>
        </p:nvGraphicFramePr>
        <p:xfrm>
          <a:off x="1503894" y="1011004"/>
          <a:ext cx="8272403" cy="4806828"/>
        </p:xfrm>
        <a:graphic>
          <a:graphicData uri="http://schemas.openxmlformats.org/drawingml/2006/table">
            <a:tbl>
              <a:tblPr firstRow="1" bandRow="1">
                <a:tableStyleId>{5C22544A-7EE6-4342-B048-85BDC9FD1C3A}</a:tableStyleId>
              </a:tblPr>
              <a:tblGrid>
                <a:gridCol w="1618169">
                  <a:extLst>
                    <a:ext uri="{9D8B030D-6E8A-4147-A177-3AD203B41FA5}">
                      <a16:colId xmlns:a16="http://schemas.microsoft.com/office/drawing/2014/main" val="20000"/>
                    </a:ext>
                  </a:extLst>
                </a:gridCol>
                <a:gridCol w="1799718">
                  <a:extLst>
                    <a:ext uri="{9D8B030D-6E8A-4147-A177-3AD203B41FA5}">
                      <a16:colId xmlns:a16="http://schemas.microsoft.com/office/drawing/2014/main" val="20001"/>
                    </a:ext>
                  </a:extLst>
                </a:gridCol>
                <a:gridCol w="1799718">
                  <a:extLst>
                    <a:ext uri="{9D8B030D-6E8A-4147-A177-3AD203B41FA5}">
                      <a16:colId xmlns:a16="http://schemas.microsoft.com/office/drawing/2014/main" val="20002"/>
                    </a:ext>
                  </a:extLst>
                </a:gridCol>
                <a:gridCol w="2083628">
                  <a:extLst>
                    <a:ext uri="{9D8B030D-6E8A-4147-A177-3AD203B41FA5}">
                      <a16:colId xmlns:a16="http://schemas.microsoft.com/office/drawing/2014/main" val="20003"/>
                    </a:ext>
                  </a:extLst>
                </a:gridCol>
                <a:gridCol w="971170">
                  <a:extLst>
                    <a:ext uri="{9D8B030D-6E8A-4147-A177-3AD203B41FA5}">
                      <a16:colId xmlns:a16="http://schemas.microsoft.com/office/drawing/2014/main" val="20005"/>
                    </a:ext>
                  </a:extLst>
                </a:gridCol>
              </a:tblGrid>
              <a:tr h="261793">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4524888">
                <a:tc>
                  <a:txBody>
                    <a:bodyPr/>
                    <a:lstStyle/>
                    <a:p>
                      <a:pPr algn="ctr"/>
                      <a:r>
                        <a:rPr lang="en-US" sz="1000" dirty="0">
                          <a:latin typeface="+mn-lt"/>
                        </a:rPr>
                        <a:t>Economic &amp; Workforce Development</a:t>
                      </a:r>
                    </a:p>
                  </a:txBody>
                  <a:tcPr marL="68580" marR="68580" marT="34290" marB="34290" anchor="ctr"/>
                </a:tc>
                <a:tc>
                  <a:txBody>
                    <a:bodyPr/>
                    <a:lstStyle/>
                    <a:p>
                      <a:pPr algn="ctr"/>
                      <a:r>
                        <a:rPr lang="en-US" sz="1000" dirty="0">
                          <a:latin typeface="+mn-lt"/>
                        </a:rPr>
                        <a:t>Personalized Learning </a:t>
                      </a:r>
                    </a:p>
                  </a:txBody>
                  <a:tcPr marL="68580" marR="68580" marT="34290" marB="34290" anchor="ctr"/>
                </a:tc>
                <a:tc>
                  <a:txBody>
                    <a:bodyPr/>
                    <a:lstStyle/>
                    <a:p>
                      <a:r>
                        <a:rPr lang="en-US" sz="1000" b="1" i="0" u="none" strike="noStrike" cap="none" dirty="0">
                          <a:solidFill>
                            <a:schemeClr val="dk1"/>
                          </a:solidFill>
                          <a:effectLst/>
                          <a:latin typeface="+mn-lt"/>
                          <a:ea typeface="+mn-ea"/>
                          <a:cs typeface="+mn-cs"/>
                          <a:sym typeface="Arial"/>
                        </a:rPr>
                        <a:t>S4-A1</a:t>
                      </a:r>
                      <a:endParaRPr lang="en-US" sz="1000" b="0" i="0" u="none" strike="noStrike" cap="none" dirty="0">
                        <a:solidFill>
                          <a:schemeClr val="dk1"/>
                        </a:solidFill>
                        <a:effectLst/>
                        <a:latin typeface="+mn-lt"/>
                        <a:ea typeface="+mn-ea"/>
                        <a:cs typeface="+mn-cs"/>
                        <a:sym typeface="Arial"/>
                      </a:endParaRPr>
                    </a:p>
                    <a:p>
                      <a:r>
                        <a:rPr lang="en-US" sz="1000" b="0" i="0" u="none" strike="noStrike" cap="none" dirty="0">
                          <a:solidFill>
                            <a:schemeClr val="dk1"/>
                          </a:solidFill>
                          <a:effectLst/>
                          <a:latin typeface="+mn-lt"/>
                          <a:ea typeface="+mn-ea"/>
                          <a:cs typeface="+mn-cs"/>
                          <a:sym typeface="Arial"/>
                        </a:rPr>
                        <a:t>Collaborate with employers to develop and promote work-based learning opportunities for students, GCCA faculty, and staff.</a:t>
                      </a:r>
                    </a:p>
                    <a:p>
                      <a:endParaRPr lang="en-US" sz="1000" b="0" i="0" u="none" strike="noStrike" cap="none" dirty="0">
                        <a:solidFill>
                          <a:schemeClr val="dk1"/>
                        </a:solidFill>
                        <a:effectLst/>
                        <a:latin typeface="+mn-lt"/>
                        <a:ea typeface="+mn-ea"/>
                        <a:cs typeface="+mn-cs"/>
                        <a:sym typeface="Arial"/>
                      </a:endParaRPr>
                    </a:p>
                    <a:p>
                      <a:r>
                        <a:rPr lang="en-US" sz="1000" b="1" i="0" u="none" strike="noStrike" cap="none" dirty="0">
                          <a:solidFill>
                            <a:schemeClr val="dk1"/>
                          </a:solidFill>
                          <a:effectLst/>
                          <a:latin typeface="+mn-lt"/>
                          <a:ea typeface="+mn-ea"/>
                          <a:cs typeface="+mn-cs"/>
                          <a:sym typeface="Arial"/>
                        </a:rPr>
                        <a:t>S4-A6 </a:t>
                      </a:r>
                      <a:endParaRPr lang="en-US" sz="1000" b="0" i="0" u="none" strike="noStrike" cap="none" dirty="0">
                        <a:solidFill>
                          <a:schemeClr val="dk1"/>
                        </a:solidFill>
                        <a:effectLst/>
                        <a:latin typeface="+mn-lt"/>
                        <a:ea typeface="+mn-ea"/>
                        <a:cs typeface="+mn-cs"/>
                        <a:sym typeface="Arial"/>
                      </a:endParaRPr>
                    </a:p>
                    <a:p>
                      <a:r>
                        <a:rPr lang="en-US" sz="1000" b="0" i="0" u="none" strike="noStrike" cap="none" dirty="0">
                          <a:solidFill>
                            <a:schemeClr val="dk1"/>
                          </a:solidFill>
                          <a:effectLst/>
                          <a:latin typeface="+mn-lt"/>
                          <a:ea typeface="+mn-ea"/>
                          <a:cs typeface="+mn-cs"/>
                          <a:sym typeface="Arial"/>
                        </a:rPr>
                        <a:t>Provide evidence of innovative practices that ensure students are college and career ready with coursework aligned to the expectations of business and industry.</a:t>
                      </a:r>
                      <a:endParaRPr lang="en-US" sz="10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mn-lt"/>
                        </a:rPr>
                        <a:t>Hire a full-time Program Administrator to support dual enrollment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t>Provide transportation for summer career exposure camps, field trips, work-based learning opportunities, and students taking classes on Atlanta Tech’s campus (Marta).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algn="ctr"/>
                      <a:endParaRPr lang="en-US" sz="1400" b="1" dirty="0">
                        <a:latin typeface="+mn-lt"/>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mn-lt"/>
                        </a:rPr>
                        <a:t>$178,713 </a:t>
                      </a: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r>
                        <a:rPr lang="en-US" sz="1400" b="1" dirty="0">
                          <a:latin typeface="+mn-lt"/>
                        </a:rPr>
                        <a:t>$10,000</a:t>
                      </a: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3574687" y="281641"/>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FY25 Strategic Plan Break-out</a:t>
            </a:r>
          </a:p>
        </p:txBody>
      </p:sp>
      <p:sp>
        <p:nvSpPr>
          <p:cNvPr id="2" name="Slide Number Placeholder 1"/>
          <p:cNvSpPr>
            <a:spLocks noGrp="1"/>
          </p:cNvSpPr>
          <p:nvPr>
            <p:ph type="sldNum" idx="12"/>
          </p:nvPr>
        </p:nvSpPr>
        <p:spPr/>
        <p:txBody>
          <a:bodyPr/>
          <a:lstStyle/>
          <a:p>
            <a:fld id="{3D6C3DC6-EF6E-8948-BFE6-808D46D584D8}" type="slidenum">
              <a:rPr lang="en-US" smtClean="0">
                <a:solidFill>
                  <a:srgbClr val="F5F5F5"/>
                </a:solidFill>
              </a:rPr>
              <a:pPr/>
              <a:t>22</a:t>
            </a:fld>
            <a:endParaRPr lang="en-US" dirty="0">
              <a:solidFill>
                <a:srgbClr val="F5F5F5"/>
              </a:solidFill>
            </a:endParaRPr>
          </a:p>
        </p:txBody>
      </p:sp>
    </p:spTree>
    <p:extLst>
      <p:ext uri="{BB962C8B-B14F-4D97-AF65-F5344CB8AC3E}">
        <p14:creationId xmlns:p14="http://schemas.microsoft.com/office/powerpoint/2010/main" val="292010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3D6C3DC6-EF6E-8948-BFE6-808D46D584D8}" type="slidenum">
              <a:rPr lang="en-US" smtClean="0"/>
              <a:t>23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3980709"/>
              </p:ext>
            </p:extLst>
          </p:nvPr>
        </p:nvGraphicFramePr>
        <p:xfrm>
          <a:off x="2352807" y="1898299"/>
          <a:ext cx="7196965" cy="3915698"/>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7719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809388">
                <a:tc>
                  <a:txBody>
                    <a:bodyPr/>
                    <a:lstStyle/>
                    <a:p>
                      <a:pPr algn="ctr"/>
                      <a:r>
                        <a:rPr lang="en-US" sz="800" dirty="0"/>
                        <a:t>Strategic Planning and Sustainability</a:t>
                      </a:r>
                    </a:p>
                    <a:p>
                      <a:pPr algn="ctr"/>
                      <a:endParaRPr lang="en-US" sz="800" dirty="0"/>
                    </a:p>
                  </a:txBody>
                  <a:tcPr marL="68580" marR="68580" marT="34290" marB="34290" anchor="ctr"/>
                </a:tc>
                <a:tc>
                  <a:txBody>
                    <a:bodyPr/>
                    <a:lstStyle/>
                    <a:p>
                      <a:pPr algn="ctr"/>
                      <a:r>
                        <a:rPr lang="en-US" sz="800" dirty="0"/>
                        <a:t>Personalized Learning</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S2-A3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Consolidated Marketing Plan: Adopt and implement a marketing plan that includes collaboration with stakeholders.  Suggestions may include, but are not limited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Communication: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•social media</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•website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•brochures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•flyers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•campus tours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•career fairs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Promotion: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•special populations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•academic advisement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•articulation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•fund raising</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•CTSOs and other student organizations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•career development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•dual enrollment (academic, CTAE, and Accelerated Career)</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mn-lt"/>
                        <a:cs typeface="Arial" panose="020B0604020202020204" pitchFamily="34" charset="0"/>
                      </a:endParaRPr>
                    </a:p>
                  </a:txBody>
                  <a:tcPr marL="68580" marR="68580" marT="34290" marB="34290" anchor="ctr"/>
                </a:tc>
                <a:tc>
                  <a:txBody>
                    <a:bodyPr/>
                    <a:lstStyle/>
                    <a:p>
                      <a:pPr algn="ctr"/>
                      <a:endParaRPr lang="en-US" sz="1200" b="1" dirty="0"/>
                    </a:p>
                    <a:p>
                      <a:pPr algn="ctr"/>
                      <a:endParaRPr lang="en-US" sz="1200" b="1" dirty="0"/>
                    </a:p>
                    <a:p>
                      <a:pPr algn="ctr"/>
                      <a:r>
                        <a:rPr lang="en-US" sz="1200" b="1" dirty="0"/>
                        <a:t>Create additional marketing materials that promote individual pathways and training opportunities</a:t>
                      </a:r>
                    </a:p>
                    <a:p>
                      <a:pPr algn="ctr"/>
                      <a:endParaRPr lang="en-US" sz="1200" b="1" dirty="0"/>
                    </a:p>
                  </a:txBody>
                  <a:tcPr marL="68580" marR="68580" marT="34290" marB="34290" anchor="ctr"/>
                </a:tc>
                <a:tc>
                  <a:txBody>
                    <a:bodyPr/>
                    <a:lstStyle/>
                    <a:p>
                      <a:pPr algn="ctr"/>
                      <a:r>
                        <a:rPr lang="en-US" sz="1200" b="1" dirty="0"/>
                        <a:t>$45,000</a:t>
                      </a:r>
                    </a:p>
                    <a:p>
                      <a:pPr algn="ctr"/>
                      <a:endParaRPr lang="en-US" sz="1200" b="1" dirty="0"/>
                    </a:p>
                  </a:txBody>
                  <a:tcPr marL="68580" marR="68580" marT="34290" marB="34290" anchor="ct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7164539D-93EB-392B-D4E9-3FDDCBE5D764}"/>
              </a:ext>
            </a:extLst>
          </p:cNvPr>
          <p:cNvPicPr>
            <a:picLocks noChangeAspect="1"/>
          </p:cNvPicPr>
          <p:nvPr/>
        </p:nvPicPr>
        <p:blipFill>
          <a:blip r:embed="rId3"/>
          <a:stretch>
            <a:fillRect/>
          </a:stretch>
        </p:blipFill>
        <p:spPr>
          <a:xfrm>
            <a:off x="3037148" y="1044003"/>
            <a:ext cx="5828281" cy="719390"/>
          </a:xfrm>
          <a:prstGeom prst="rect">
            <a:avLst/>
          </a:prstGeom>
        </p:spPr>
      </p:pic>
    </p:spTree>
    <p:extLst>
      <p:ext uri="{BB962C8B-B14F-4D97-AF65-F5344CB8AC3E}">
        <p14:creationId xmlns:p14="http://schemas.microsoft.com/office/powerpoint/2010/main" val="23433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097280" y="286603"/>
            <a:ext cx="10058400" cy="1450757"/>
          </a:xfrm>
        </p:spPr>
        <p:txBody>
          <a:bodyPr wrap="square" rtlCol="0" anchor="b">
            <a:normAutofit/>
          </a:bodyPr>
          <a:lstStyle/>
          <a:p>
            <a:pPr>
              <a:lnSpc>
                <a:spcPct val="90000"/>
              </a:lnSpc>
            </a:pPr>
            <a:r>
              <a:rPr lang="en-US" b="1" dirty="0"/>
              <a:t>Questions for the GO Team to Consider</a:t>
            </a:r>
          </a:p>
        </p:txBody>
      </p:sp>
      <p:sp>
        <p:nvSpPr>
          <p:cNvPr id="15" name="Slide Number Placeholder 3">
            <a:extLst>
              <a:ext uri="{FF2B5EF4-FFF2-40B4-BE49-F238E27FC236}">
                <a16:creationId xmlns:a16="http://schemas.microsoft.com/office/drawing/2014/main" id="{063ED4F3-DFC7-3159-BBF8-7438ED0FF0D6}"/>
              </a:ext>
            </a:extLst>
          </p:cNvPr>
          <p:cNvSpPr>
            <a:spLocks noGrp="1"/>
          </p:cNvSpPr>
          <p:nvPr>
            <p:ph type="sldNum" sz="quarter" idx="12"/>
          </p:nvPr>
        </p:nvSpPr>
        <p:spPr>
          <a:xfrm>
            <a:off x="9900458" y="6459785"/>
            <a:ext cx="1312025" cy="365125"/>
          </a:xfrm>
        </p:spPr>
        <p:txBody>
          <a:bodyPr/>
          <a:lstStyle/>
          <a:p>
            <a:pPr>
              <a:spcAft>
                <a:spcPts val="600"/>
              </a:spcAft>
            </a:pPr>
            <a:fld id="{AEC10A0C-BB77-FD4A-8FA4-D4334D01E3A4}" type="slidenum">
              <a:rPr lang="en-US" smtClean="0"/>
              <a:pPr>
                <a:spcAft>
                  <a:spcPts val="600"/>
                </a:spcAft>
              </a:pPr>
              <a:t>24</a:t>
            </a:fld>
            <a:endParaRPr lang="en-US"/>
          </a:p>
        </p:txBody>
      </p:sp>
      <p:sp>
        <p:nvSpPr>
          <p:cNvPr id="2" name="Slide Number Placeholder 1" hidden="1"/>
          <p:cNvSpPr>
            <a:spLocks noGrp="1"/>
          </p:cNvSpPr>
          <p:nvPr>
            <p:ph type="sldNum" idx="12"/>
          </p:nvPr>
        </p:nvSpPr>
        <p:spPr>
          <a:prstGeom prst="rect">
            <a:avLst/>
          </a:prstGeom>
        </p:spPr>
        <p:txBody>
          <a:bodyPr spcFirstLastPara="1" vert="horz" wrap="square" lIns="91440" tIns="45720" rIns="91440" bIns="45720" rtlCol="0" anchor="ctr" anchorCtr="0">
            <a:noAutofit/>
          </a:bodyPr>
          <a:lstStyle>
            <a:defPPr>
              <a:defRPr lang="en-US"/>
            </a:defPPr>
            <a:lvl1pPr marL="0" algn="ct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3D6C3DC6-EF6E-8948-BFE6-808D46D584D8}" type="slidenum">
              <a:rPr lang="en-US" smtClean="0"/>
              <a:pPr>
                <a:spcAft>
                  <a:spcPts val="600"/>
                </a:spcAft>
              </a:pPr>
              <a:t>24</a:t>
            </a:fld>
            <a:endParaRPr lang="en-US"/>
          </a:p>
        </p:txBody>
      </p:sp>
      <p:graphicFrame>
        <p:nvGraphicFramePr>
          <p:cNvPr id="11" name="Subtitle 2">
            <a:extLst>
              <a:ext uri="{FF2B5EF4-FFF2-40B4-BE49-F238E27FC236}">
                <a16:creationId xmlns:a16="http://schemas.microsoft.com/office/drawing/2014/main" id="{9CA7A99B-00A8-5142-EA21-99B142955576}"/>
              </a:ext>
            </a:extLst>
          </p:cNvPr>
          <p:cNvGraphicFramePr/>
          <p:nvPr>
            <p:extLst>
              <p:ext uri="{D42A27DB-BD31-4B8C-83A1-F6EECF244321}">
                <p14:modId xmlns:p14="http://schemas.microsoft.com/office/powerpoint/2010/main" val="3765775151"/>
              </p:ext>
            </p:extLst>
          </p:nvPr>
        </p:nvGraphicFramePr>
        <p:xfrm>
          <a:off x="536448" y="1881152"/>
          <a:ext cx="11119104"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63B-B8D9-4872-9937-755305413B8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DC0F2C4-4560-4C86-924B-0E0A391BB09D}"/>
              </a:ext>
            </a:extLst>
          </p:cNvPr>
          <p:cNvSpPr>
            <a:spLocks noGrp="1"/>
          </p:cNvSpPr>
          <p:nvPr>
            <p:ph idx="1"/>
          </p:nvPr>
        </p:nvSpPr>
        <p:spPr>
          <a:xfrm>
            <a:off x="2438400" y="1600201"/>
            <a:ext cx="8229600" cy="4525963"/>
          </a:xfrm>
        </p:spPr>
        <p:txBody>
          <a:bodyPr>
            <a:normAutofit/>
          </a:bodyPr>
          <a:lstStyle/>
          <a:p>
            <a:pPr marL="0" indent="0">
              <a:spcBef>
                <a:spcPts val="0"/>
              </a:spcBef>
              <a:buNone/>
            </a:pPr>
            <a:endParaRPr lang="en-US" sz="2600" dirty="0">
              <a:latin typeface="Calibri" panose="020F0502020204030204" pitchFamily="34" charset="0"/>
              <a:ea typeface="Calibri" panose="020F0502020204030204" pitchFamily="34" charset="0"/>
            </a:endParaRPr>
          </a:p>
          <a:p>
            <a:pPr marL="0" indent="0" algn="ctr">
              <a:buNone/>
            </a:pPr>
            <a:endParaRPr lang="en-US" sz="1800" i="1" dirty="0"/>
          </a:p>
        </p:txBody>
      </p:sp>
      <p:sp>
        <p:nvSpPr>
          <p:cNvPr id="4" name="Slide Number Placeholder 3">
            <a:extLst>
              <a:ext uri="{FF2B5EF4-FFF2-40B4-BE49-F238E27FC236}">
                <a16:creationId xmlns:a16="http://schemas.microsoft.com/office/drawing/2014/main" id="{6B9CA09C-B9D5-40B0-8135-C6A9B83B9586}"/>
              </a:ext>
            </a:extLst>
          </p:cNvPr>
          <p:cNvSpPr>
            <a:spLocks noGrp="1"/>
          </p:cNvSpPr>
          <p:nvPr>
            <p:ph type="sldNum" sz="quarter" idx="12"/>
          </p:nvPr>
        </p:nvSpPr>
        <p:spPr/>
        <p:txBody>
          <a:bodyPr/>
          <a:lstStyle/>
          <a:p>
            <a:pPr algn="ctr" defTabSz="457200">
              <a:buClrTx/>
              <a:defRPr/>
            </a:pPr>
            <a:fld id="{3D6C3DC6-EF6E-8948-BFE6-808D46D584D8}" type="slidenum">
              <a:rPr lang="en-US" b="1" kern="1200">
                <a:solidFill>
                  <a:prstClr val="white"/>
                </a:solidFill>
                <a:ea typeface="+mn-ea"/>
                <a:cs typeface="+mn-cs"/>
              </a:rPr>
              <a:pPr algn="ctr" defTabSz="457200">
                <a:buClrTx/>
                <a:defRPr/>
              </a:pPr>
              <a:t>25</a:t>
            </a:fld>
            <a:endParaRPr lang="en-US" b="1" kern="1200" dirty="0">
              <a:solidFill>
                <a:prstClr val="white"/>
              </a:solidFill>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5FD1CE9B-568C-414F-95DC-3F9C049BF7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84479" y="2073245"/>
            <a:ext cx="3254183" cy="2425478"/>
          </a:xfrm>
          <a:prstGeom prst="rect">
            <a:avLst/>
          </a:prstGeom>
        </p:spPr>
      </p:pic>
    </p:spTree>
    <p:extLst>
      <p:ext uri="{BB962C8B-B14F-4D97-AF65-F5344CB8AC3E}">
        <p14:creationId xmlns:p14="http://schemas.microsoft.com/office/powerpoint/2010/main" val="178199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1E-572E-E6B8-FC1F-520857F47939}"/>
              </a:ext>
            </a:extLst>
          </p:cNvPr>
          <p:cNvSpPr>
            <a:spLocks noGrp="1"/>
          </p:cNvSpPr>
          <p:nvPr>
            <p:ph type="title"/>
          </p:nvPr>
        </p:nvSpPr>
        <p:spPr/>
        <p:txBody>
          <a:bodyPr/>
          <a:lstStyle/>
          <a:p>
            <a:r>
              <a:rPr lang="en-US" dirty="0"/>
              <a:t>Approved Meeting Dates</a:t>
            </a:r>
          </a:p>
        </p:txBody>
      </p:sp>
      <p:sp>
        <p:nvSpPr>
          <p:cNvPr id="3" name="Text Placeholder 2">
            <a:extLst>
              <a:ext uri="{FF2B5EF4-FFF2-40B4-BE49-F238E27FC236}">
                <a16:creationId xmlns:a16="http://schemas.microsoft.com/office/drawing/2014/main" id="{F180ABE3-F085-B681-A473-47100AD80D25}"/>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b="0" i="0" dirty="0">
                <a:solidFill>
                  <a:schemeClr val="bg1">
                    <a:lumMod val="75000"/>
                  </a:schemeClr>
                </a:solidFill>
                <a:effectLst/>
                <a:latin typeface="Calibri" panose="020F0502020204030204" pitchFamily="34" charset="0"/>
              </a:rPr>
              <a:t>Wednesday, 9/06/23  4 p.m.</a:t>
            </a:r>
          </a:p>
          <a:p>
            <a:pPr algn="l">
              <a:buFont typeface="Arial" panose="020B0604020202020204" pitchFamily="34" charset="0"/>
              <a:buChar char="•"/>
            </a:pPr>
            <a:r>
              <a:rPr lang="en-US" b="0" i="0" dirty="0">
                <a:solidFill>
                  <a:schemeClr val="bg1">
                    <a:lumMod val="75000"/>
                  </a:schemeClr>
                </a:solidFill>
                <a:effectLst/>
                <a:latin typeface="Calibri" panose="020F0502020204030204" pitchFamily="34" charset="0"/>
              </a:rPr>
              <a:t> Thursday, 11/30/23  4 p.m.</a:t>
            </a:r>
          </a:p>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i="0" dirty="0">
                <a:solidFill>
                  <a:schemeClr val="bg1">
                    <a:lumMod val="75000"/>
                  </a:schemeClr>
                </a:solidFill>
                <a:effectLst/>
                <a:latin typeface="Calibri" panose="020F0502020204030204" pitchFamily="34" charset="0"/>
              </a:rPr>
              <a:t>Thursday, 1/25/24  4 p.m.</a:t>
            </a:r>
          </a:p>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dirty="0">
                <a:solidFill>
                  <a:schemeClr val="bg1">
                    <a:lumMod val="75000"/>
                  </a:schemeClr>
                </a:solidFill>
                <a:effectLst/>
                <a:latin typeface="Calibri" panose="020F0502020204030204" pitchFamily="34" charset="0"/>
              </a:rPr>
              <a:t>Thursday, 2/08/24  4 p.m.  Initial Budget Allocation &amp; Feedback Meeting</a:t>
            </a:r>
          </a:p>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b="1" dirty="0">
                <a:solidFill>
                  <a:srgbClr val="424242"/>
                </a:solidFill>
                <a:effectLst/>
                <a:latin typeface="Calibri" panose="020F0502020204030204" pitchFamily="34" charset="0"/>
              </a:rPr>
              <a:t>Thursday, 2/29/24  4 p.m.  Budget Approval Meeting</a:t>
            </a:r>
          </a:p>
          <a:p>
            <a:pPr algn="l">
              <a:buFont typeface="Arial" panose="020B0604020202020204" pitchFamily="34" charset="0"/>
              <a:buChar char="•"/>
            </a:pPr>
            <a:r>
              <a:rPr lang="en-US" b="1" dirty="0">
                <a:solidFill>
                  <a:srgbClr val="424242"/>
                </a:solidFill>
                <a:effectLst/>
                <a:latin typeface="Calibri" panose="020F0502020204030204" pitchFamily="34" charset="0"/>
              </a:rPr>
              <a:t> Monday, 3/04/24  4 p.m.  </a:t>
            </a:r>
          </a:p>
          <a:p>
            <a:pPr marL="0" marR="0" algn="l">
              <a:buFont typeface="Arial" panose="020B0604020202020204" pitchFamily="34" charset="0"/>
              <a:buChar char="•"/>
            </a:pPr>
            <a:r>
              <a:rPr lang="en-US" b="1" dirty="0">
                <a:solidFill>
                  <a:srgbClr val="424242"/>
                </a:solidFill>
                <a:effectLst/>
                <a:latin typeface="Calibri" panose="020F0502020204030204" pitchFamily="34" charset="0"/>
              </a:rPr>
              <a:t>   Thursday, 5/16/23  4 p.m.  </a:t>
            </a:r>
            <a:r>
              <a:rPr lang="en-US" b="1" i="1" dirty="0">
                <a:solidFill>
                  <a:srgbClr val="424242"/>
                </a:solidFill>
                <a:effectLst/>
                <a:latin typeface="Calibri" panose="020F0502020204030204" pitchFamily="34" charset="0"/>
              </a:rPr>
              <a:t>Strategic Planning Meeting</a:t>
            </a:r>
          </a:p>
          <a:p>
            <a:endParaRPr lang="en-US" dirty="0"/>
          </a:p>
        </p:txBody>
      </p:sp>
    </p:spTree>
    <p:extLst>
      <p:ext uri="{BB962C8B-B14F-4D97-AF65-F5344CB8AC3E}">
        <p14:creationId xmlns:p14="http://schemas.microsoft.com/office/powerpoint/2010/main" val="353886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712C-D5E6-7E3E-408F-07318BFA674C}"/>
              </a:ext>
            </a:extLst>
          </p:cNvPr>
          <p:cNvSpPr>
            <a:spLocks noGrp="1"/>
          </p:cNvSpPr>
          <p:nvPr>
            <p:ph type="title"/>
          </p:nvPr>
        </p:nvSpPr>
        <p:spPr>
          <a:xfrm>
            <a:off x="-2108375" y="-2277921"/>
            <a:ext cx="10058400" cy="1450757"/>
          </a:xfrm>
        </p:spPr>
        <p:txBody>
          <a:bodyPr/>
          <a:lstStyle/>
          <a:p>
            <a:endParaRPr lang="en-US" dirty="0"/>
          </a:p>
        </p:txBody>
      </p:sp>
      <p:sp>
        <p:nvSpPr>
          <p:cNvPr id="3" name="Text Placeholder 2">
            <a:extLst>
              <a:ext uri="{FF2B5EF4-FFF2-40B4-BE49-F238E27FC236}">
                <a16:creationId xmlns:a16="http://schemas.microsoft.com/office/drawing/2014/main" id="{8ED2169C-2F16-8FB5-3360-4EF4CD2A5C0C}"/>
              </a:ext>
            </a:extLst>
          </p:cNvPr>
          <p:cNvSpPr>
            <a:spLocks noGrp="1"/>
          </p:cNvSpPr>
          <p:nvPr>
            <p:ph type="body" idx="1"/>
          </p:nvPr>
        </p:nvSpPr>
        <p:spPr/>
        <p:txBody>
          <a:bodyPr>
            <a:normAutofit fontScale="77500" lnSpcReduction="20000"/>
          </a:bodyPr>
          <a:lstStyle/>
          <a:p>
            <a:endParaRPr lang="en-US" dirty="0"/>
          </a:p>
          <a:p>
            <a:r>
              <a:rPr lang="en-US" dirty="0"/>
              <a:t>  Complete your GO Team Training</a:t>
            </a:r>
          </a:p>
          <a:p>
            <a:endParaRPr lang="en-US" dirty="0"/>
          </a:p>
          <a:p>
            <a:r>
              <a:rPr lang="en-US" dirty="0"/>
              <a:t>Remember to complete your required GO Team trainings so your team will remain in compliance (see below for current status). At this time, all members will need to ensure they have completed their New Member Orientation (both parts: online and live) and the annual Ethics trainings (APS Staff will complete the District's training and non-staff will complete the GO Team Ethics course).</a:t>
            </a:r>
          </a:p>
          <a:p>
            <a:endParaRPr lang="en-US" dirty="0"/>
          </a:p>
          <a:p>
            <a:r>
              <a:rPr lang="en-US" dirty="0"/>
              <a:t>We're excited that all GO Team members have access to our learning and resource platform, </a:t>
            </a:r>
            <a:r>
              <a:rPr lang="en-US" dirty="0" err="1"/>
              <a:t>ELiS</a:t>
            </a:r>
            <a:r>
              <a:rPr lang="en-US" dirty="0"/>
              <a:t>!  This is where GO Team members will find required trainings, resources, and other items to help you with your governance work. </a:t>
            </a:r>
            <a:r>
              <a:rPr lang="en-US" dirty="0" err="1"/>
              <a:t>ELiS</a:t>
            </a:r>
            <a:r>
              <a:rPr lang="en-US" dirty="0"/>
              <a:t> automatically sends reminders until the trainings are completed. Non APS staff members have been sent an email with their credentials; if you need your login information, please email us. APS staff members will use their APS credentials to access the platform. </a:t>
            </a:r>
          </a:p>
          <a:p>
            <a:endParaRPr lang="en-US" dirty="0"/>
          </a:p>
          <a:p>
            <a:r>
              <a:rPr lang="en-US" dirty="0"/>
              <a:t>Be sure to check the site often, as we will continue to add support items and training opportunities!</a:t>
            </a:r>
          </a:p>
        </p:txBody>
      </p:sp>
      <p:pic>
        <p:nvPicPr>
          <p:cNvPr id="3074" name="Picture 2">
            <a:extLst>
              <a:ext uri="{FF2B5EF4-FFF2-40B4-BE49-F238E27FC236}">
                <a16:creationId xmlns:a16="http://schemas.microsoft.com/office/drawing/2014/main" id="{76371589-F083-75E0-F845-329963983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95" y="192964"/>
            <a:ext cx="28575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5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EFEC-8114-45BB-AAB2-C447B6DCAC08}"/>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42CF02CA-D23E-4C06-8693-9F76520ECA94}"/>
              </a:ext>
            </a:extLst>
          </p:cNvPr>
          <p:cNvSpPr>
            <a:spLocks noGrp="1"/>
          </p:cNvSpPr>
          <p:nvPr>
            <p:ph idx="1"/>
          </p:nvPr>
        </p:nvSpPr>
        <p:spPr/>
        <p:txBody>
          <a:bodyPr>
            <a:normAutofit/>
          </a:bodyPr>
          <a:lstStyle/>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The Public Comment period is designed to gain input from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and not for immediate responses by the Board to the public comment presented.</a:t>
            </a:r>
            <a:r>
              <a:rPr lang="en-US" sz="1300" spc="4"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Each member of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will have 2 minutes to speak.</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At the end of 20 minutes, we will close public comment and move on to the next</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agenda</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item.</a:t>
            </a:r>
            <a:r>
              <a:rPr lang="en-US" sz="1300" spc="-8"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8"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If</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there</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are</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questions</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or</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information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that</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you</a:t>
            </a:r>
            <a:r>
              <a:rPr lang="en-US" sz="1300" spc="-8"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have</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for the</a:t>
            </a:r>
            <a:r>
              <a:rPr lang="en-US" sz="1300" spc="-15" dirty="0">
                <a:latin typeface="Calibri" panose="020F0502020204030204" pitchFamily="34" charset="0"/>
                <a:ea typeface="Calibri" panose="020F0502020204030204" pitchFamily="34" charset="0"/>
                <a:cs typeface="Calibri" panose="020F0502020204030204" pitchFamily="34" charset="0"/>
              </a:rPr>
              <a:t> Board</a:t>
            </a:r>
            <a:r>
              <a:rPr lang="en-US" sz="1300" dirty="0">
                <a:latin typeface="Calibri" panose="020F0502020204030204" pitchFamily="34" charset="0"/>
                <a:ea typeface="Calibri" panose="020F0502020204030204" pitchFamily="34" charset="0"/>
                <a:cs typeface="Calibri" panose="020F0502020204030204" pitchFamily="34" charset="0"/>
              </a:rPr>
              <a:t>, you</a:t>
            </a:r>
            <a:r>
              <a:rPr lang="en-US" sz="1300" spc="-19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may contact one or more Board members after this meeting. You can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find Board member contact information, meeting dates and agendas on ACCA’s website </a:t>
            </a:r>
            <a:r>
              <a:rPr lang="en-US" sz="1300" dirty="0">
                <a:latin typeface="Calibri" panose="020F0502020204030204" pitchFamily="34" charset="0"/>
                <a:ea typeface="Calibri" panose="020F0502020204030204" pitchFamily="34" charset="0"/>
                <a:cs typeface="Calibri" panose="020F0502020204030204" pitchFamily="34" charset="0"/>
                <a:hlinkClick r:id="rId3"/>
              </a:rPr>
              <a:t>https://www.atlantapublicschools.us/domain/10250</a:t>
            </a:r>
            <a:endParaRPr lang="en-US" sz="1300"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endParaRPr lang="en-US" sz="15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6788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a:t>Thank you!</a:t>
            </a:r>
            <a:endParaRPr/>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r>
              <a:rPr lang="en-US" sz="2800" dirty="0">
                <a:solidFill>
                  <a:schemeClr val="tx1">
                    <a:lumMod val="75000"/>
                    <a:lumOff val="25000"/>
                  </a:schemeClr>
                </a:solidFill>
              </a:rPr>
              <a:t>Welcome </a:t>
            </a:r>
            <a:br>
              <a:rPr lang="en-US" sz="2800" dirty="0">
                <a:solidFill>
                  <a:schemeClr val="tx1">
                    <a:lumMod val="75000"/>
                    <a:lumOff val="25000"/>
                  </a:schemeClr>
                </a:solidFill>
              </a:rPr>
            </a:br>
            <a:r>
              <a:rPr lang="en-US" sz="2800" dirty="0">
                <a:solidFill>
                  <a:schemeClr val="tx1">
                    <a:lumMod val="75000"/>
                    <a:lumOff val="25000"/>
                  </a:schemeClr>
                </a:solidFill>
              </a:rPr>
              <a:t>ACCA Board Members </a:t>
            </a:r>
            <a:br>
              <a:rPr lang="en-US" sz="2800" dirty="0">
                <a:solidFill>
                  <a:schemeClr val="tx1">
                    <a:lumMod val="75000"/>
                    <a:lumOff val="25000"/>
                  </a:schemeClr>
                </a:solidFill>
              </a:rPr>
            </a:br>
            <a:r>
              <a:rPr lang="en-US" sz="2800" dirty="0">
                <a:solidFill>
                  <a:schemeClr val="tx1">
                    <a:lumMod val="75000"/>
                    <a:lumOff val="25000"/>
                  </a:schemeClr>
                </a:solidFill>
              </a:rPr>
              <a:t>&amp; Visitors!</a:t>
            </a:r>
          </a:p>
        </p:txBody>
      </p:sp>
      <p:pic>
        <p:nvPicPr>
          <p:cNvPr id="4098" name="Picture 2" descr="William Smith">
            <a:extLst>
              <a:ext uri="{FF2B5EF4-FFF2-40B4-BE49-F238E27FC236}">
                <a16:creationId xmlns:a16="http://schemas.microsoft.com/office/drawing/2014/main" id="{D0482C3B-BF4B-4AAA-B60B-45537CD03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01"/>
          <a:stretch/>
        </p:blipFill>
        <p:spPr bwMode="auto">
          <a:xfrm>
            <a:off x="686079" y="645106"/>
            <a:ext cx="5365852" cy="5247747"/>
          </a:xfrm>
          <a:prstGeom prst="rect">
            <a:avLst/>
          </a:prstGeom>
          <a:solidFill>
            <a:srgbClr val="FFFFFF"/>
          </a:solidFill>
        </p:spPr>
      </p:pic>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Font typeface="Calibri" panose="020F0502020204030204" pitchFamily="34" charset="0"/>
              <a:buNone/>
            </a:pPr>
            <a:endParaRPr lang="en-US" i="1" dirty="0">
              <a:solidFill>
                <a:schemeClr val="tx1">
                  <a:lumMod val="75000"/>
                  <a:lumOff val="25000"/>
                </a:schemeClr>
              </a:solidFill>
            </a:endParaRPr>
          </a:p>
          <a:p>
            <a:pPr marL="0" indent="0">
              <a:buFont typeface="Calibri" panose="020F0502020204030204" pitchFamily="34" charset="0"/>
              <a:buNone/>
            </a:pPr>
            <a:r>
              <a:rPr lang="en-US" i="1" dirty="0">
                <a:solidFill>
                  <a:schemeClr val="tx1">
                    <a:lumMod val="75000"/>
                    <a:lumOff val="25000"/>
                  </a:schemeClr>
                </a:solidFill>
              </a:rPr>
              <a:t>Presiding</a:t>
            </a:r>
          </a:p>
          <a:p>
            <a:pPr marL="0" indent="0">
              <a:buFont typeface="Calibri" panose="020F0502020204030204" pitchFamily="34" charset="0"/>
              <a:buNone/>
            </a:pPr>
            <a:r>
              <a:rPr lang="en-US" b="1" dirty="0">
                <a:solidFill>
                  <a:schemeClr val="tx1">
                    <a:lumMod val="75000"/>
                    <a:lumOff val="25000"/>
                  </a:schemeClr>
                </a:solidFill>
              </a:rPr>
              <a:t>William F. Smith</a:t>
            </a:r>
          </a:p>
          <a:p>
            <a:pPr marL="0" indent="0">
              <a:buFont typeface="Calibri" panose="020F0502020204030204" pitchFamily="34" charset="0"/>
              <a:buNone/>
            </a:pPr>
            <a:r>
              <a:rPr lang="en-US" i="1" dirty="0">
                <a:solidFill>
                  <a:schemeClr val="tx1">
                    <a:lumMod val="75000"/>
                    <a:lumOff val="25000"/>
                  </a:schemeClr>
                </a:solidFill>
              </a:rPr>
              <a:t>Chair, ACCA Board of Directors</a:t>
            </a:r>
          </a:p>
          <a:p>
            <a:pPr marL="0" indent="0">
              <a:buFont typeface="Calibri" panose="020F0502020204030204" pitchFamily="34" charset="0"/>
              <a:buNone/>
            </a:pPr>
            <a:r>
              <a:rPr lang="en-US" b="1" dirty="0">
                <a:solidFill>
                  <a:schemeClr val="tx1">
                    <a:lumMod val="75000"/>
                    <a:lumOff val="25000"/>
                  </a:schemeClr>
                </a:solidFill>
              </a:rPr>
              <a:t>Director of TechOps Training and Development </a:t>
            </a:r>
          </a:p>
          <a:p>
            <a:pPr marL="0" indent="0">
              <a:buFont typeface="Calibri" panose="020F0502020204030204" pitchFamily="34" charset="0"/>
              <a:buNone/>
            </a:pPr>
            <a:r>
              <a:rPr lang="en-US" b="1" dirty="0">
                <a:solidFill>
                  <a:schemeClr val="tx1">
                    <a:lumMod val="75000"/>
                    <a:lumOff val="25000"/>
                  </a:schemeClr>
                </a:solidFill>
              </a:rPr>
              <a:t>Delta Air Lines</a:t>
            </a: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3</a:t>
            </a:fld>
            <a:endParaRPr lang="en-US" b="1"/>
          </a:p>
        </p:txBody>
      </p:sp>
    </p:spTree>
    <p:extLst>
      <p:ext uri="{BB962C8B-B14F-4D97-AF65-F5344CB8AC3E}">
        <p14:creationId xmlns:p14="http://schemas.microsoft.com/office/powerpoint/2010/main" val="296957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Mics on Mute</a:t>
              </a:r>
              <a:endParaRPr/>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Actively Engage</a:t>
              </a:r>
              <a:endParaRPr/>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Cameras On</a:t>
              </a:r>
              <a:endParaRPr/>
            </a:p>
          </p:txBody>
        </p:sp>
        <p:sp>
          <p:nvSpPr>
            <p:cNvPr id="222" name="Google Shape;222;p3"/>
            <p:cNvSpPr/>
            <p:nvPr/>
          </p:nvSpPr>
          <p:spPr>
            <a:xfrm>
              <a:off x="0" y="4452749"/>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61098" y="4721072"/>
              <a:ext cx="656543" cy="65590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txBox="1"/>
            <p:nvPr/>
          </p:nvSpPr>
          <p:spPr>
            <a:xfrm>
              <a:off x="1378740" y="4452749"/>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100" b="1" i="0" u="sng" strike="noStrike" cap="none" dirty="0">
                  <a:solidFill>
                    <a:schemeClr val="dk1"/>
                  </a:solidFill>
                  <a:latin typeface="Calibri"/>
                  <a:ea typeface="Calibri"/>
                  <a:cs typeface="Calibri"/>
                  <a:sym typeface="Calibri"/>
                </a:rPr>
                <a:t>Non-ACCA Board Members:  </a:t>
              </a:r>
            </a:p>
            <a:p>
              <a:pPr marL="0" marR="0" lvl="0" indent="0" algn="l" rtl="0">
                <a:lnSpc>
                  <a:spcPct val="9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Thank you for taking time out </a:t>
              </a:r>
              <a:r>
                <a:rPr lang="en-US" sz="1100" b="0" i="0" u="none" strike="noStrike" cap="none" dirty="0">
                  <a:solidFill>
                    <a:schemeClr val="dk1"/>
                  </a:solidFill>
                  <a:latin typeface="Calibri"/>
                  <a:ea typeface="Calibri"/>
                  <a:cs typeface="Calibri"/>
                  <a:sym typeface="Calibri"/>
                </a:rPr>
                <a:t>of your schedules to support the great work happening at ACCA.  We appreciate you! </a:t>
              </a:r>
              <a:endParaRPr sz="11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extBox 3">
            <a:extLst>
              <a:ext uri="{FF2B5EF4-FFF2-40B4-BE49-F238E27FC236}">
                <a16:creationId xmlns:a16="http://schemas.microsoft.com/office/drawing/2014/main" id="{C0B9551C-D662-D501-8594-1889C41F147F}"/>
              </a:ext>
            </a:extLst>
          </p:cNvPr>
          <p:cNvSpPr txBox="1"/>
          <p:nvPr/>
        </p:nvSpPr>
        <p:spPr>
          <a:xfrm>
            <a:off x="777766" y="871912"/>
            <a:ext cx="9280633" cy="4004814"/>
          </a:xfrm>
          <a:prstGeom prst="rect">
            <a:avLst/>
          </a:prstGeom>
          <a:noFill/>
        </p:spPr>
        <p:txBody>
          <a:bodyPr wrap="square">
            <a:spAutoFit/>
          </a:bodyPr>
          <a:lstStyle/>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February 8,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Discussion Items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Arial" panose="020B0604020202020204" pitchFamily="34" charset="0"/>
              </a:rPr>
              <a:t>Budget Allocation and Feedback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Public Comment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B48F-65CB-BF4B-484F-4750DE3BD35D}"/>
              </a:ext>
            </a:extLst>
          </p:cNvPr>
          <p:cNvSpPr>
            <a:spLocks noGrp="1"/>
          </p:cNvSpPr>
          <p:nvPr>
            <p:ph type="title"/>
          </p:nvPr>
        </p:nvSpPr>
        <p:spPr/>
        <p:txBody>
          <a:bodyPr/>
          <a:lstStyle/>
          <a:p>
            <a:r>
              <a:rPr lang="en-US" dirty="0"/>
              <a:t>Roll Call</a:t>
            </a:r>
          </a:p>
        </p:txBody>
      </p:sp>
      <p:sp>
        <p:nvSpPr>
          <p:cNvPr id="3" name="Text Placeholder 2">
            <a:extLst>
              <a:ext uri="{FF2B5EF4-FFF2-40B4-BE49-F238E27FC236}">
                <a16:creationId xmlns:a16="http://schemas.microsoft.com/office/drawing/2014/main" id="{3918FB67-B46B-1096-0633-912E908C8B40}"/>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C226A729-3D18-AFBD-B234-17049706EAD7}"/>
              </a:ext>
            </a:extLst>
          </p:cNvPr>
          <p:cNvGraphicFramePr>
            <a:graphicFrameLocks noGrp="1"/>
          </p:cNvGraphicFramePr>
          <p:nvPr>
            <p:extLst>
              <p:ext uri="{D42A27DB-BD31-4B8C-83A1-F6EECF244321}">
                <p14:modId xmlns:p14="http://schemas.microsoft.com/office/powerpoint/2010/main" val="2225262435"/>
              </p:ext>
            </p:extLst>
          </p:nvPr>
        </p:nvGraphicFramePr>
        <p:xfrm>
          <a:off x="3157538" y="2379345"/>
          <a:ext cx="5937250" cy="2956560"/>
        </p:xfrm>
        <a:graphic>
          <a:graphicData uri="http://schemas.openxmlformats.org/drawingml/2006/table">
            <a:tbl>
              <a:tblPr firstRow="1" firstCol="1" bandRow="1"/>
              <a:tblGrid>
                <a:gridCol w="2282825">
                  <a:extLst>
                    <a:ext uri="{9D8B030D-6E8A-4147-A177-3AD203B41FA5}">
                      <a16:colId xmlns:a16="http://schemas.microsoft.com/office/drawing/2014/main" val="4099733315"/>
                    </a:ext>
                  </a:extLst>
                </a:gridCol>
                <a:gridCol w="1943100">
                  <a:extLst>
                    <a:ext uri="{9D8B030D-6E8A-4147-A177-3AD203B41FA5}">
                      <a16:colId xmlns:a16="http://schemas.microsoft.com/office/drawing/2014/main" val="677841776"/>
                    </a:ext>
                  </a:extLst>
                </a:gridCol>
                <a:gridCol w="1711325">
                  <a:extLst>
                    <a:ext uri="{9D8B030D-6E8A-4147-A177-3AD203B41FA5}">
                      <a16:colId xmlns:a16="http://schemas.microsoft.com/office/drawing/2014/main" val="1164607121"/>
                    </a:ext>
                  </a:extLst>
                </a:gridCol>
              </a:tblGrid>
              <a:tr h="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Name </a:t>
                      </a:r>
                      <a:r>
                        <a:rPr lang="en-US" sz="1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 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Present or Absent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20543470"/>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Alexandria Robinson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346726"/>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Sharyl Chatman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541388"/>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William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13786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Dayna Vidal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239170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Jon Lewis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025524"/>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Patricia Horton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04138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Tim Cairl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9758394"/>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33471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Shelly Goodrum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87307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Sonya McCoy-Wilson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15503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801796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Katie 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801648"/>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470869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Wesley Gilliard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64965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Kyla Moore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864321"/>
                  </a:ext>
                </a:extLst>
              </a:tr>
            </a:tbl>
          </a:graphicData>
        </a:graphic>
      </p:graphicFrame>
    </p:spTree>
    <p:extLst>
      <p:ext uri="{BB962C8B-B14F-4D97-AF65-F5344CB8AC3E}">
        <p14:creationId xmlns:p14="http://schemas.microsoft.com/office/powerpoint/2010/main" val="315045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4" name="TextBox 3">
            <a:extLst>
              <a:ext uri="{FF2B5EF4-FFF2-40B4-BE49-F238E27FC236}">
                <a16:creationId xmlns:a16="http://schemas.microsoft.com/office/drawing/2014/main" id="{C0B9551C-D662-D501-8594-1889C41F147F}"/>
              </a:ext>
            </a:extLst>
          </p:cNvPr>
          <p:cNvSpPr txBox="1"/>
          <p:nvPr/>
        </p:nvSpPr>
        <p:spPr>
          <a:xfrm>
            <a:off x="777766" y="871912"/>
            <a:ext cx="9280633" cy="4004814"/>
          </a:xfrm>
          <a:prstGeom prst="rect">
            <a:avLst/>
          </a:prstGeom>
          <a:noFill/>
        </p:spPr>
        <p:txBody>
          <a:bodyPr wrap="square">
            <a:spAutoFit/>
          </a:bodyPr>
          <a:lstStyle/>
          <a:p>
            <a:pPr marL="0" marR="0" algn="ctr">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Atlanta College and Career Academy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Date: </a:t>
            </a:r>
            <a:r>
              <a:rPr lang="en-US" sz="14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February 8, 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Time: </a:t>
            </a:r>
            <a:r>
              <a:rPr lang="en-US" sz="14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4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Location: </a:t>
            </a:r>
            <a:r>
              <a:rPr lang="en-US" sz="1400" b="1" dirty="0">
                <a:solidFill>
                  <a:srgbClr val="0083A9"/>
                </a:solidFill>
                <a:effectLst/>
                <a:latin typeface="Calibri" panose="020F0502020204030204" pitchFamily="34" charset="0"/>
                <a:ea typeface="Calibri" panose="020F0502020204030204" pitchFamily="34" charset="0"/>
                <a:cs typeface="Arial" panose="020B0604020202020204" pitchFamily="34" charset="0"/>
              </a:rPr>
              <a:t>1090 Windsor Street SW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2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Discussion Items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b="1" dirty="0">
                <a:effectLst/>
                <a:latin typeface="Calibri" panose="020F0502020204030204" pitchFamily="34" charset="0"/>
                <a:ea typeface="Calibri" panose="020F0502020204030204" pitchFamily="34" charset="0"/>
                <a:cs typeface="Arial" panose="020B0604020202020204" pitchFamily="34" charset="0"/>
              </a:rPr>
              <a:t>Budget Allocation and Feedback Presentation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Announcements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Public Comment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sz="12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84536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Meeting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01/25/2024</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a:solidFill>
                <a:srgbClr val="FFFFFF"/>
              </a:solidFill>
            </a:endParaRPr>
          </a:p>
          <a:p>
            <a:pPr marL="233363" lvl="0" indent="-138113" algn="l" rtl="0">
              <a:lnSpc>
                <a:spcPct val="90000"/>
              </a:lnSpc>
              <a:spcBef>
                <a:spcPts val="1400"/>
              </a:spcBef>
              <a:spcAft>
                <a:spcPts val="0"/>
              </a:spcAft>
              <a:buSzPts val="1500"/>
              <a:buNone/>
            </a:pPr>
            <a:endParaRPr sz="150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3027</Words>
  <Application>Microsoft Office PowerPoint</Application>
  <PresentationFormat>Widescreen</PresentationFormat>
  <Paragraphs>451</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Arial Black</vt:lpstr>
      <vt:lpstr>Aptos</vt:lpstr>
      <vt:lpstr>Century Schoolbook</vt:lpstr>
      <vt:lpstr>Noto Sans Symbols</vt:lpstr>
      <vt:lpstr>Symbol</vt:lpstr>
      <vt:lpstr>Calibri</vt:lpstr>
      <vt:lpstr>Trebuchet MS</vt:lpstr>
      <vt:lpstr>Sabon Next LT</vt:lpstr>
      <vt:lpstr>Retrospect</vt:lpstr>
      <vt:lpstr>Facet</vt:lpstr>
      <vt:lpstr>Board of Directors Meeting Good evening, everyone!   Thank you for joining us.  We will begin shortly.</vt:lpstr>
      <vt:lpstr>Welcome Board Members &amp; Visitors!</vt:lpstr>
      <vt:lpstr>Welcome  ACCA Board Members  &amp; Visitors!</vt:lpstr>
      <vt:lpstr>Public Comment</vt:lpstr>
      <vt:lpstr>Virtual Meeting Norms</vt:lpstr>
      <vt:lpstr>PowerPoint Presentation</vt:lpstr>
      <vt:lpstr>Roll Call</vt:lpstr>
      <vt:lpstr>PowerPoint Presentation</vt:lpstr>
      <vt:lpstr>Meeting Minutes    01/25/2024</vt:lpstr>
      <vt:lpstr>PowerPoint Presentation</vt:lpstr>
      <vt:lpstr>PowerPoint Presentation</vt:lpstr>
      <vt:lpstr>Budget Allocation Meeting</vt:lpstr>
      <vt:lpstr>Budget Feedback Meeting</vt:lpstr>
      <vt:lpstr>FY25 Budget Development Process</vt:lpstr>
      <vt:lpstr>2024-25 Approved  Ranking of Priorities</vt:lpstr>
      <vt:lpstr>PowerPoint Presentation</vt:lpstr>
      <vt:lpstr>Executive Summary</vt:lpstr>
      <vt:lpstr>PowerPoint Presentation</vt:lpstr>
      <vt:lpstr>PowerPoint Presentation</vt:lpstr>
      <vt:lpstr>PowerPoint Presentation</vt:lpstr>
      <vt:lpstr>PowerPoint Presentation</vt:lpstr>
      <vt:lpstr>PowerPoint Presentation</vt:lpstr>
      <vt:lpstr>PowerPoint Presentation</vt:lpstr>
      <vt:lpstr>Questions for the GO Team to Consider</vt:lpstr>
      <vt:lpstr>Announcements</vt:lpstr>
      <vt:lpstr>Approved Meeting Dates</vt:lpstr>
      <vt:lpstr>PowerPoint Presentation</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50</cp:revision>
  <cp:lastPrinted>2024-02-06T18:32:42Z</cp:lastPrinted>
  <dcterms:created xsi:type="dcterms:W3CDTF">2020-08-09T18:40:41Z</dcterms:created>
  <dcterms:modified xsi:type="dcterms:W3CDTF">2024-02-06T18:37:59Z</dcterms:modified>
</cp:coreProperties>
</file>