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555" r:id="rId4"/>
    <p:sldId id="558" r:id="rId5"/>
    <p:sldId id="258" r:id="rId6"/>
    <p:sldId id="260" r:id="rId7"/>
    <p:sldId id="3870" r:id="rId8"/>
    <p:sldId id="3881" r:id="rId9"/>
    <p:sldId id="3885" r:id="rId10"/>
    <p:sldId id="3884" r:id="rId11"/>
    <p:sldId id="265" r:id="rId12"/>
    <p:sldId id="3883" r:id="rId13"/>
    <p:sldId id="3876" r:id="rId14"/>
    <p:sldId id="3877" r:id="rId15"/>
    <p:sldId id="285" r:id="rId16"/>
  </p:sldIdLst>
  <p:sldSz cx="12192000" cy="6858000"/>
  <p:notesSz cx="7010400" cy="9296400"/>
  <p:embeddedFontLst>
    <p:embeddedFont>
      <p:font typeface="Arial Nova Light" panose="020B0304020202020204" pitchFamily="3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hAzi8WU0hKmhd6ohIE4/IL4T+d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AE3E11-6EFA-4B34-9311-972C4EA6A26C}">
  <a:tblStyle styleId="{0FAE3E11-6EFA-4B34-9311-972C4EA6A2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28C4BAE-2785-4E79-83B9-0BF0E46751D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DF1"/>
          </a:solidFill>
        </a:fill>
      </a:tcStyle>
    </a:wholeTbl>
    <a:band1H>
      <a:tcTxStyle/>
      <a:tcStyle>
        <a:tcBdr/>
        <a:fill>
          <a:solidFill>
            <a:srgbClr val="CAD8E2"/>
          </a:solidFill>
        </a:fill>
      </a:tcStyle>
    </a:band1H>
    <a:band2H>
      <a:tcTxStyle/>
      <a:tcStyle>
        <a:tcBdr/>
      </a:tcStyle>
    </a:band2H>
    <a:band1V>
      <a:tcTxStyle/>
      <a:tcStyle>
        <a:tcBdr/>
        <a:fill>
          <a:solidFill>
            <a:srgbClr val="CAD8E2"/>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1" autoAdjust="0"/>
    <p:restoredTop sz="81415" autoAdjust="0"/>
  </p:normalViewPr>
  <p:slideViewPr>
    <p:cSldViewPr snapToGrid="0">
      <p:cViewPr varScale="1">
        <p:scale>
          <a:sx n="91" d="100"/>
          <a:sy n="91" d="100"/>
        </p:scale>
        <p:origin x="1338" y="7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57"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5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91" name="Google Shape;19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279" name="Google Shape;27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04287-682A-49D2-8897-00CF4AF8B77F}" type="slidenum">
              <a:rPr lang="en-US" smtClean="0"/>
              <a:t>12</a:t>
            </a:fld>
            <a:endParaRPr lang="en-US" dirty="0"/>
          </a:p>
        </p:txBody>
      </p:sp>
    </p:spTree>
    <p:extLst>
      <p:ext uri="{BB962C8B-B14F-4D97-AF65-F5344CB8AC3E}">
        <p14:creationId xmlns:p14="http://schemas.microsoft.com/office/powerpoint/2010/main" val="1598253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56468">
              <a:defRPr/>
            </a:pPr>
            <a:fld id="{06FECA5B-CB69-434F-96AB-1E7E18E86F8F}" type="slidenum">
              <a:rPr lang="en-US">
                <a:solidFill>
                  <a:prstClr val="black"/>
                </a:solidFill>
                <a:latin typeface="Calibri"/>
              </a:rPr>
              <a:pPr defTabSz="456468">
                <a:defRPr/>
              </a:pPr>
              <a:t>13</a:t>
            </a:fld>
            <a:endParaRPr lang="en-US" dirty="0">
              <a:solidFill>
                <a:prstClr val="black"/>
              </a:solidFill>
              <a:latin typeface="Calibri"/>
            </a:endParaRPr>
          </a:p>
        </p:txBody>
      </p:sp>
    </p:spTree>
    <p:extLst>
      <p:ext uri="{BB962C8B-B14F-4D97-AF65-F5344CB8AC3E}">
        <p14:creationId xmlns:p14="http://schemas.microsoft.com/office/powerpoint/2010/main" val="366901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FECA5B-CB69-434F-96AB-1E7E18E86F8F}" type="slidenum">
              <a:rPr lang="en-US" smtClean="0"/>
              <a:t>14</a:t>
            </a:fld>
            <a:endParaRPr lang="en-US" dirty="0"/>
          </a:p>
        </p:txBody>
      </p:sp>
    </p:spTree>
    <p:extLst>
      <p:ext uri="{BB962C8B-B14F-4D97-AF65-F5344CB8AC3E}">
        <p14:creationId xmlns:p14="http://schemas.microsoft.com/office/powerpoint/2010/main" val="3160891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430" name="Google Shape;430;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97" name="Google Shape;1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04287-682A-49D2-8897-00CF4AF8B77F}" type="slidenum">
              <a:rPr lang="en-US" smtClean="0"/>
              <a:t>3</a:t>
            </a:fld>
            <a:endParaRPr lang="en-US" dirty="0"/>
          </a:p>
        </p:txBody>
      </p:sp>
    </p:spTree>
    <p:extLst>
      <p:ext uri="{BB962C8B-B14F-4D97-AF65-F5344CB8AC3E}">
        <p14:creationId xmlns:p14="http://schemas.microsoft.com/office/powerpoint/2010/main" val="138895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9756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203" name="Google Shape;203;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238" name="Google Shape;23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1249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238" name="Google Shape;23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709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40B56-CB1D-D9D3-9B82-2B84F13F4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285E5-7148-4A3E-BB50-5FA7E92DAC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2C39EB-30D6-09EB-C859-DFD515F7BA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8823F5-5C9B-3CDC-730A-100B8CC03D48}"/>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EC04287-682A-49D2-8897-00CF4AF8B77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92159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3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3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3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8000"/>
              <a:buFont typeface="Calibri"/>
              <a:buNone/>
              <a:defRPr sz="8000">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2"/>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rgbClr val="000000"/>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26" name="Google Shape;26;p32"/>
          <p:cNvCxnSpPr/>
          <p:nvPr/>
        </p:nvCxnSpPr>
        <p:spPr>
          <a:xfrm>
            <a:off x="1207658" y="4343400"/>
            <a:ext cx="9875520" cy="0"/>
          </a:xfrm>
          <a:prstGeom prst="straightConnector1">
            <a:avLst/>
          </a:prstGeom>
          <a:noFill/>
          <a:ln w="9525" cap="flat" cmpd="sng">
            <a:solidFill>
              <a:srgbClr val="0D85AB"/>
            </a:solidFill>
            <a:prstDash val="solid"/>
            <a:round/>
            <a:headEnd type="none" w="sm" len="sm"/>
            <a:tailEnd type="none" w="sm" len="sm"/>
          </a:ln>
        </p:spPr>
      </p:cxnSp>
      <p:pic>
        <p:nvPicPr>
          <p:cNvPr id="27" name="Google Shape;27;p32"/>
          <p:cNvPicPr preferRelativeResize="0"/>
          <p:nvPr/>
        </p:nvPicPr>
        <p:blipFill rotWithShape="1">
          <a:blip r:embed="rId2">
            <a:alphaModFix/>
          </a:blip>
          <a:srcRect/>
          <a:stretch/>
        </p:blipFill>
        <p:spPr>
          <a:xfrm>
            <a:off x="4913274" y="759070"/>
            <a:ext cx="2365453" cy="137171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4800"/>
              <a:buFont typeface="Calibri"/>
              <a:buNone/>
              <a:defRPr>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 name="Google Shape;33;p3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34" name="Google Shape;34;p33"/>
          <p:cNvPicPr preferRelativeResize="0"/>
          <p:nvPr/>
        </p:nvPicPr>
        <p:blipFill rotWithShape="1">
          <a:blip r:embed="rId2">
            <a:alphaModFix/>
          </a:blip>
          <a:srcRect/>
          <a:stretch/>
        </p:blipFill>
        <p:spPr>
          <a:xfrm>
            <a:off x="9975559" y="689760"/>
            <a:ext cx="1185455" cy="685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rgbClr val="000000"/>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8" name="Google Shape;38;p34"/>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34"/>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rgbClr val="000000"/>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0" name="Google Shape;40;p34"/>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3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44" name="Google Shape;44;p34"/>
          <p:cNvPicPr preferRelativeResize="0"/>
          <p:nvPr/>
        </p:nvPicPr>
        <p:blipFill rotWithShape="1">
          <a:blip r:embed="rId2">
            <a:alphaModFix/>
          </a:blip>
          <a:srcRect/>
          <a:stretch/>
        </p:blipFill>
        <p:spPr>
          <a:xfrm>
            <a:off x="9978127" y="685696"/>
            <a:ext cx="1184565" cy="685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5"/>
        <p:cNvGrpSpPr/>
        <p:nvPr/>
      </p:nvGrpSpPr>
      <p:grpSpPr>
        <a:xfrm>
          <a:off x="0" y="0"/>
          <a:ext cx="0" cy="0"/>
          <a:chOff x="0" y="0"/>
          <a:chExt cx="0" cy="0"/>
        </a:xfrm>
      </p:grpSpPr>
      <p:sp>
        <p:nvSpPr>
          <p:cNvPr id="46" name="Google Shape;46;p3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3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0" name="Google Shape;50;p3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51" name="Google Shape;51;p35" descr="A close up of a sign&#10;&#10;Description automatically generated"/>
          <p:cNvPicPr preferRelativeResize="0"/>
          <p:nvPr/>
        </p:nvPicPr>
        <p:blipFill rotWithShape="1">
          <a:blip r:embed="rId2">
            <a:alphaModFix/>
          </a:blip>
          <a:srcRect/>
          <a:stretch/>
        </p:blipFill>
        <p:spPr>
          <a:xfrm>
            <a:off x="9892246" y="681495"/>
            <a:ext cx="1232510" cy="685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5"/>
        <p:cNvGrpSpPr/>
        <p:nvPr/>
      </p:nvGrpSpPr>
      <p:grpSpPr>
        <a:xfrm>
          <a:off x="0" y="0"/>
          <a:ext cx="0" cy="0"/>
          <a:chOff x="0" y="0"/>
          <a:chExt cx="0" cy="0"/>
        </a:xfrm>
      </p:grpSpPr>
      <p:sp>
        <p:nvSpPr>
          <p:cNvPr id="76" name="Google Shape;76;p43"/>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43"/>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43"/>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9" name="Google Shape;79;p43"/>
          <p:cNvPicPr preferRelativeResize="0">
            <a:picLocks noGrp="1"/>
          </p:cNvPicPr>
          <p:nvPr>
            <p:ph type="pic" idx="2"/>
          </p:nvPr>
        </p:nvPicPr>
        <p:blipFill/>
        <p:spPr>
          <a:xfrm>
            <a:off x="15" y="0"/>
            <a:ext cx="12191985" cy="4915076"/>
          </a:xfrm>
          <a:prstGeom prst="rect">
            <a:avLst/>
          </a:prstGeom>
          <a:blipFill rotWithShape="1">
            <a:blip r:embed="rId2">
              <a:alphaModFix/>
            </a:blip>
            <a:stretch>
              <a:fillRect/>
            </a:stretch>
          </a:blipFill>
          <a:ln>
            <a:noFill/>
          </a:ln>
        </p:spPr>
      </p:pic>
      <p:sp>
        <p:nvSpPr>
          <p:cNvPr id="80" name="Google Shape;80;p43"/>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1" name="Google Shape;81;p4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4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4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4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4"/>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4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8" name="Google Shape;88;p4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9" name="Google Shape;89;p4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4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4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45"/>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5"/>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5" name="Google Shape;95;p4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6" name="Google Shape;96;p4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7" name="Google Shape;97;p4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31"/>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3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000000"/>
              </a:buClr>
              <a:buSzPts val="4800"/>
              <a:buFont typeface="Calibri"/>
              <a:buNone/>
              <a:defRPr sz="4800" b="0" i="0" u="none" strike="noStrike" cap="none">
                <a:solidFill>
                  <a:srgbClr val="00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00000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9pPr>
          </a:lstStyle>
          <a:p>
            <a:endParaRPr/>
          </a:p>
        </p:txBody>
      </p:sp>
      <p:sp>
        <p:nvSpPr>
          <p:cNvPr id="14" name="Google Shape;14;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5" name="Google Shape;15;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6" name="Google Shape;16;p3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cxnSp>
        <p:nvCxnSpPr>
          <p:cNvPr id="17" name="Google Shape;17;p31"/>
          <p:cNvCxnSpPr/>
          <p:nvPr/>
        </p:nvCxnSpPr>
        <p:spPr>
          <a:xfrm>
            <a:off x="1193532" y="1737845"/>
            <a:ext cx="9966960" cy="0"/>
          </a:xfrm>
          <a:prstGeom prst="straightConnector1">
            <a:avLst/>
          </a:prstGeom>
          <a:noFill/>
          <a:ln w="9525" cap="flat" cmpd="sng">
            <a:solidFill>
              <a:srgbClr val="0D85AB"/>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7" r:id="rId6"/>
    <p:sldLayoutId id="214748365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mbontrager@gmh.edu"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croomphysics.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atlantapublicschools.us/domain/1025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0D85AB"/>
              </a:buClr>
              <a:buSzPts val="6600"/>
              <a:buFont typeface="Calibri"/>
              <a:buNone/>
            </a:pPr>
            <a:r>
              <a:rPr lang="en-US" sz="6600" dirty="0"/>
              <a:t>Board of Directors Meeting</a:t>
            </a:r>
            <a:br>
              <a:rPr lang="en-US" sz="6600" dirty="0"/>
            </a:br>
            <a:r>
              <a:rPr lang="en-US" sz="2800" i="1" dirty="0"/>
              <a:t>Good afternoon, everyone!  </a:t>
            </a:r>
            <a:br>
              <a:rPr lang="en-US" sz="2800" i="1" dirty="0"/>
            </a:br>
            <a:r>
              <a:rPr lang="en-US" sz="2800" i="1" dirty="0"/>
              <a:t>Thank you for joining us.  We will begin shortly.</a:t>
            </a:r>
            <a:endParaRPr dirty="0"/>
          </a:p>
        </p:txBody>
      </p:sp>
      <p:sp>
        <p:nvSpPr>
          <p:cNvPr id="194" name="Google Shape;194;p1"/>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dirty="0"/>
              <a:t>January 30, 2025</a:t>
            </a:r>
            <a:endParaRPr dirty="0"/>
          </a:p>
          <a:p>
            <a:pPr marL="0" lvl="0" indent="0" algn="ctr" rtl="0">
              <a:lnSpc>
                <a:spcPct val="90000"/>
              </a:lnSpc>
              <a:spcBef>
                <a:spcPts val="1400"/>
              </a:spcBef>
              <a:spcAft>
                <a:spcPts val="0"/>
              </a:spcAft>
              <a:buSzPts val="2400"/>
              <a:buNone/>
            </a:pPr>
            <a:r>
              <a:rPr lang="en-US" dirty="0"/>
              <a:t>2 P.M.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2DA46-F6D2-9430-04BC-46AEAC5A85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BFF4B9-94AC-3C5E-76C5-28DD296A19B5}"/>
              </a:ext>
            </a:extLst>
          </p:cNvPr>
          <p:cNvSpPr>
            <a:spLocks noGrp="1"/>
          </p:cNvSpPr>
          <p:nvPr>
            <p:ph type="title"/>
          </p:nvPr>
        </p:nvSpPr>
        <p:spPr>
          <a:xfrm>
            <a:off x="6738058" y="1191996"/>
            <a:ext cx="4800798" cy="1141302"/>
          </a:xfrm>
        </p:spPr>
        <p:txBody>
          <a:bodyPr vert="horz" lIns="91440" tIns="45720" rIns="91440" bIns="45720" rtlCol="0" anchor="b">
            <a:noAutofit/>
          </a:bodyPr>
          <a:lstStyle/>
          <a:p>
            <a:r>
              <a:rPr lang="en-US" sz="2800" dirty="0">
                <a:solidFill>
                  <a:schemeClr val="tx1">
                    <a:lumMod val="75000"/>
                    <a:lumOff val="25000"/>
                  </a:schemeClr>
                </a:solidFill>
              </a:rPr>
              <a:t>Nominee:  Sarah Bontrager</a:t>
            </a:r>
          </a:p>
        </p:txBody>
      </p:sp>
      <p:sp>
        <p:nvSpPr>
          <p:cNvPr id="3" name="Content Placeholder 2">
            <a:extLst>
              <a:ext uri="{FF2B5EF4-FFF2-40B4-BE49-F238E27FC236}">
                <a16:creationId xmlns:a16="http://schemas.microsoft.com/office/drawing/2014/main" id="{3A6B0F5E-0F33-2CF8-C502-0DC80DA41CA8}"/>
              </a:ext>
            </a:extLst>
          </p:cNvPr>
          <p:cNvSpPr>
            <a:spLocks noGrp="1"/>
          </p:cNvSpPr>
          <p:nvPr>
            <p:ph sz="quarter" idx="4"/>
          </p:nvPr>
        </p:nvSpPr>
        <p:spPr>
          <a:xfrm>
            <a:off x="6411684" y="2198914"/>
            <a:ext cx="5127172" cy="3670180"/>
          </a:xfrm>
        </p:spPr>
        <p:txBody>
          <a:bodyPr vert="horz" lIns="0" tIns="45720" rIns="0" bIns="45720" rtlCol="0">
            <a:normAutofit/>
          </a:bodyPr>
          <a:lstStyle/>
          <a:p>
            <a:pPr algn="l"/>
            <a:r>
              <a:rPr lang="en-US" sz="2000" b="0" i="0" dirty="0">
                <a:solidFill>
                  <a:srgbClr val="1F497D"/>
                </a:solidFill>
                <a:effectLst/>
                <a:latin typeface="Arial Nova Light" panose="020B0304020202020204" pitchFamily="34" charset="0"/>
              </a:rPr>
              <a:t>Director of Nursing Academics, Nurse Residency, and Onboarding</a:t>
            </a:r>
            <a:endParaRPr lang="en-US" sz="2000" b="0" i="0" dirty="0">
              <a:solidFill>
                <a:srgbClr val="242424"/>
              </a:solidFill>
              <a:effectLst/>
              <a:latin typeface="Aptos" panose="020B0004020202020204" pitchFamily="34" charset="0"/>
            </a:endParaRPr>
          </a:p>
          <a:p>
            <a:pPr algn="l"/>
            <a:r>
              <a:rPr lang="en-US" sz="2000" b="0" i="0" dirty="0">
                <a:solidFill>
                  <a:srgbClr val="1F497D"/>
                </a:solidFill>
                <a:effectLst/>
                <a:latin typeface="Arial Nova Light" panose="020B0304020202020204" pitchFamily="34" charset="0"/>
              </a:rPr>
              <a:t>Nursing Professional Development, Grady Hospital</a:t>
            </a:r>
            <a:endParaRPr lang="en-US" sz="2000" b="0" i="0" dirty="0">
              <a:solidFill>
                <a:srgbClr val="242424"/>
              </a:solidFill>
              <a:effectLst/>
              <a:latin typeface="Aptos" panose="020B0004020202020204" pitchFamily="34" charset="0"/>
            </a:endParaRPr>
          </a:p>
          <a:p>
            <a:pPr algn="l"/>
            <a:r>
              <a:rPr lang="en-US" sz="2000" b="0" i="0" u="sng" dirty="0">
                <a:solidFill>
                  <a:srgbClr val="0000FF"/>
                </a:solidFill>
                <a:effectLst/>
                <a:latin typeface="Arial Nova Light" panose="020B0304020202020204" pitchFamily="34" charset="0"/>
                <a:hlinkClick r:id="rId3" tooltip="mailto:smbontrager@gmh.edu"/>
              </a:rPr>
              <a:t>smbontrager@gmh.edu</a:t>
            </a:r>
            <a:endParaRPr lang="en-US" sz="2000" b="0" i="0" dirty="0">
              <a:solidFill>
                <a:srgbClr val="242424"/>
              </a:solidFill>
              <a:effectLst/>
              <a:latin typeface="Aptos" panose="020B0004020202020204" pitchFamily="34" charset="0"/>
            </a:endParaRPr>
          </a:p>
          <a:p>
            <a:pPr algn="l"/>
            <a:r>
              <a:rPr lang="en-US" sz="2000" b="0" i="0" dirty="0">
                <a:solidFill>
                  <a:srgbClr val="1F497D"/>
                </a:solidFill>
                <a:effectLst/>
                <a:latin typeface="Arial Nova Light" panose="020B0304020202020204" pitchFamily="34" charset="0"/>
              </a:rPr>
              <a:t>Office: 404-616-5869</a:t>
            </a:r>
            <a:endParaRPr lang="en-US" sz="2000" b="0" i="0" dirty="0">
              <a:solidFill>
                <a:srgbClr val="242424"/>
              </a:solidFill>
              <a:effectLst/>
              <a:latin typeface="Aptos" panose="020B0004020202020204" pitchFamily="34" charset="0"/>
            </a:endParaRPr>
          </a:p>
          <a:p>
            <a:pPr algn="l"/>
            <a:r>
              <a:rPr lang="en-US" sz="2000" b="0" i="0" dirty="0">
                <a:solidFill>
                  <a:srgbClr val="1F497D"/>
                </a:solidFill>
                <a:effectLst/>
                <a:latin typeface="Arial Nova Light" panose="020B0304020202020204" pitchFamily="34" charset="0"/>
              </a:rPr>
              <a:t>Cell: 404-368-5419</a:t>
            </a:r>
            <a:endParaRPr lang="en-US" sz="2000" b="0" i="0" dirty="0">
              <a:solidFill>
                <a:srgbClr val="242424"/>
              </a:solidFill>
              <a:effectLst/>
              <a:latin typeface="Aptos" panose="020B0004020202020204" pitchFamily="34" charset="0"/>
            </a:endParaRPr>
          </a:p>
          <a:p>
            <a:endParaRPr lang="en-US" dirty="0">
              <a:solidFill>
                <a:schemeClr val="tx1">
                  <a:lumMod val="75000"/>
                  <a:lumOff val="25000"/>
                </a:schemeClr>
              </a:solidFill>
            </a:endParaRPr>
          </a:p>
        </p:txBody>
      </p:sp>
      <p:sp>
        <p:nvSpPr>
          <p:cNvPr id="75" name="Slide Number Placeholder 6">
            <a:extLst>
              <a:ext uri="{FF2B5EF4-FFF2-40B4-BE49-F238E27FC236}">
                <a16:creationId xmlns:a16="http://schemas.microsoft.com/office/drawing/2014/main" id="{E76DD35C-DFC2-2888-E5D0-BD82CA5D1246}"/>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fld id="{3D6C3DC6-EF6E-8948-BFE6-808D46D584D8}" type="slidenum">
              <a:rPr kumimoji="0" lang="en-US" sz="1050" b="1"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t>10</a:t>
            </a:fld>
            <a:endParaRPr kumimoji="0" lang="en-US" sz="1050" b="1" i="0" u="none" strike="noStrike" kern="0" cap="none" spc="0" normalizeH="0" baseline="0" noProof="0" dirty="0">
              <a:ln>
                <a:noFill/>
              </a:ln>
              <a:solidFill>
                <a:srgbClr val="FFFFFF"/>
              </a:solidFill>
              <a:effectLst/>
              <a:uLnTx/>
              <a:uFillTx/>
              <a:latin typeface="Calibri"/>
              <a:cs typeface="Calibri"/>
              <a:sym typeface="Calibri"/>
            </a:endParaRPr>
          </a:p>
        </p:txBody>
      </p:sp>
      <p:pic>
        <p:nvPicPr>
          <p:cNvPr id="4" name="Picture 3">
            <a:extLst>
              <a:ext uri="{FF2B5EF4-FFF2-40B4-BE49-F238E27FC236}">
                <a16:creationId xmlns:a16="http://schemas.microsoft.com/office/drawing/2014/main" id="{E0F7BC24-7B52-E487-8A59-731384B3E7EE}"/>
              </a:ext>
            </a:extLst>
          </p:cNvPr>
          <p:cNvPicPr>
            <a:picLocks noChangeAspect="1"/>
          </p:cNvPicPr>
          <p:nvPr/>
        </p:nvPicPr>
        <p:blipFill>
          <a:blip r:embed="rId4"/>
          <a:stretch>
            <a:fillRect/>
          </a:stretch>
        </p:blipFill>
        <p:spPr>
          <a:xfrm>
            <a:off x="1730790" y="2011680"/>
            <a:ext cx="3011805" cy="2834640"/>
          </a:xfrm>
          <a:prstGeom prst="rect">
            <a:avLst/>
          </a:prstGeom>
        </p:spPr>
      </p:pic>
    </p:spTree>
    <p:extLst>
      <p:ext uri="{BB962C8B-B14F-4D97-AF65-F5344CB8AC3E}">
        <p14:creationId xmlns:p14="http://schemas.microsoft.com/office/powerpoint/2010/main" val="3248589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10"/>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2" name="Google Shape;282;p10"/>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83;p10"/>
          <p:cNvSpPr txBox="1">
            <a:spLocks noGrp="1"/>
          </p:cNvSpPr>
          <p:nvPr>
            <p:ph type="title"/>
          </p:nvPr>
        </p:nvSpPr>
        <p:spPr>
          <a:xfrm>
            <a:off x="492370" y="516835"/>
            <a:ext cx="3084844" cy="210387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FFFFFF"/>
              </a:buClr>
              <a:buSzPts val="3600"/>
              <a:buFont typeface="Calibri"/>
              <a:buNone/>
            </a:pPr>
            <a:r>
              <a:rPr lang="en-US" sz="3600" dirty="0">
                <a:solidFill>
                  <a:srgbClr val="FFFFFF"/>
                </a:solidFill>
              </a:rPr>
              <a:t>Approval of Previous Minutes </a:t>
            </a:r>
            <a:br>
              <a:rPr lang="en-US" sz="3600" dirty="0">
                <a:solidFill>
                  <a:srgbClr val="FFFFFF"/>
                </a:solidFill>
              </a:rPr>
            </a:br>
            <a:r>
              <a:rPr lang="en-US" sz="3600" dirty="0">
                <a:solidFill>
                  <a:srgbClr val="FFFFFF"/>
                </a:solidFill>
              </a:rPr>
              <a:t> </a:t>
            </a:r>
            <a:br>
              <a:rPr lang="en-US" sz="3600" dirty="0">
                <a:solidFill>
                  <a:srgbClr val="FFFFFF"/>
                </a:solidFill>
              </a:rPr>
            </a:br>
            <a:r>
              <a:rPr lang="en-US" sz="3600" dirty="0">
                <a:solidFill>
                  <a:srgbClr val="FFFFFF"/>
                </a:solidFill>
              </a:rPr>
              <a:t>10/30/2024</a:t>
            </a:r>
            <a:endParaRPr dirty="0"/>
          </a:p>
        </p:txBody>
      </p:sp>
      <p:sp>
        <p:nvSpPr>
          <p:cNvPr id="284" name="Google Shape;284;p10"/>
          <p:cNvSpPr txBox="1">
            <a:spLocks noGrp="1"/>
          </p:cNvSpPr>
          <p:nvPr>
            <p:ph type="body" idx="1"/>
          </p:nvPr>
        </p:nvSpPr>
        <p:spPr>
          <a:xfrm>
            <a:off x="492371" y="2653800"/>
            <a:ext cx="3084844" cy="3335519"/>
          </a:xfrm>
          <a:prstGeom prst="rect">
            <a:avLst/>
          </a:prstGeom>
          <a:noFill/>
          <a:ln>
            <a:noFill/>
          </a:ln>
        </p:spPr>
        <p:txBody>
          <a:bodyPr spcFirstLastPara="1" wrap="square" lIns="0" tIns="45700" rIns="0" bIns="45700" anchor="t" anchorCtr="0">
            <a:normAutofit/>
          </a:bodyPr>
          <a:lstStyle/>
          <a:p>
            <a:pPr marL="233363" lvl="0" indent="-138113" algn="l" rtl="0">
              <a:lnSpc>
                <a:spcPct val="90000"/>
              </a:lnSpc>
              <a:spcBef>
                <a:spcPts val="0"/>
              </a:spcBef>
              <a:spcAft>
                <a:spcPts val="0"/>
              </a:spcAft>
              <a:buSzPts val="1500"/>
              <a:buNone/>
            </a:pPr>
            <a:endParaRPr sz="1500" dirty="0">
              <a:solidFill>
                <a:srgbClr val="FFFFFF"/>
              </a:solidFill>
            </a:endParaRPr>
          </a:p>
          <a:p>
            <a:pPr marL="233363" lvl="0" indent="-138113" algn="l" rtl="0">
              <a:lnSpc>
                <a:spcPct val="90000"/>
              </a:lnSpc>
              <a:spcBef>
                <a:spcPts val="1400"/>
              </a:spcBef>
              <a:spcAft>
                <a:spcPts val="0"/>
              </a:spcAft>
              <a:buSzPts val="1500"/>
              <a:buNone/>
            </a:pPr>
            <a:endParaRPr sz="1500" dirty="0">
              <a:solidFill>
                <a:srgbClr val="FFFFFF"/>
              </a:solidFill>
            </a:endParaRPr>
          </a:p>
        </p:txBody>
      </p:sp>
      <p:sp>
        <p:nvSpPr>
          <p:cNvPr id="285" name="Google Shape;285;p10"/>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86" name="Google Shape;286;p10" descr="Top view of laptop, pen and notebook written with text MEETING MINUTES over brown background. Business concept."/>
          <p:cNvPicPr preferRelativeResize="0"/>
          <p:nvPr/>
        </p:nvPicPr>
        <p:blipFill rotWithShape="1">
          <a:blip r:embed="rId3">
            <a:alphaModFix/>
          </a:blip>
          <a:srcRect b="5109"/>
          <a:stretch/>
        </p:blipFill>
        <p:spPr>
          <a:xfrm>
            <a:off x="4742017" y="1015681"/>
            <a:ext cx="6798082" cy="45800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lide Number Placeholder 6">
            <a:extLst>
              <a:ext uri="{FF2B5EF4-FFF2-40B4-BE49-F238E27FC236}">
                <a16:creationId xmlns:a16="http://schemas.microsoft.com/office/drawing/2014/main" id="{05DA41C5-48B8-4A1A-B5A1-4DCB9A4CC853}"/>
              </a:ext>
            </a:extLst>
          </p:cNvPr>
          <p:cNvSpPr>
            <a:spLocks noGrp="1"/>
          </p:cNvSpPr>
          <p:nvPr>
            <p:ph type="sldNum" idx="12"/>
          </p:nvPr>
        </p:nvSpPr>
        <p:spPr/>
        <p:txBody>
          <a:bodyPr vert="horz" lIns="91440" tIns="45720" rIns="91440" bIns="45720" rtlCol="0" anchor="ctr">
            <a:normAutofit/>
          </a:bodyPr>
          <a:lstStyle/>
          <a:p>
            <a:pPr defTabSz="914400">
              <a:spcAft>
                <a:spcPts val="600"/>
              </a:spcAft>
              <a:defRPr/>
            </a:pPr>
            <a:fld id="{3D6C3DC6-EF6E-8948-BFE6-808D46D584D8}" type="slidenum">
              <a:rPr lang="en-US" b="1"/>
              <a:pPr defTabSz="914400">
                <a:spcAft>
                  <a:spcPts val="600"/>
                </a:spcAft>
                <a:defRPr/>
              </a:pPr>
              <a:t>12</a:t>
            </a:fld>
            <a:endParaRPr lang="en-US" b="1" dirty="0"/>
          </a:p>
        </p:txBody>
      </p:sp>
      <p:sp>
        <p:nvSpPr>
          <p:cNvPr id="2" name="Title 1">
            <a:extLst>
              <a:ext uri="{FF2B5EF4-FFF2-40B4-BE49-F238E27FC236}">
                <a16:creationId xmlns:a16="http://schemas.microsoft.com/office/drawing/2014/main" id="{AC2BD66A-C1A0-46ED-BBB6-15ECFE97E5DB}"/>
              </a:ext>
            </a:extLst>
          </p:cNvPr>
          <p:cNvSpPr>
            <a:spLocks noGrp="1"/>
          </p:cNvSpPr>
          <p:nvPr>
            <p:ph type="title" idx="4294967295"/>
          </p:nvPr>
        </p:nvSpPr>
        <p:spPr>
          <a:xfrm>
            <a:off x="3694906" y="11690"/>
            <a:ext cx="4802188" cy="1141412"/>
          </a:xfrm>
        </p:spPr>
        <p:txBody>
          <a:bodyPr vert="horz" lIns="91440" tIns="45720" rIns="91440" bIns="45720" rtlCol="0" anchor="b">
            <a:noAutofit/>
          </a:bodyPr>
          <a:lstStyle/>
          <a:p>
            <a:r>
              <a:rPr lang="en-US" sz="2800" dirty="0">
                <a:solidFill>
                  <a:schemeClr val="tx1">
                    <a:lumMod val="75000"/>
                    <a:lumOff val="25000"/>
                  </a:schemeClr>
                </a:solidFill>
              </a:rPr>
              <a:t>Internal Review</a:t>
            </a:r>
          </a:p>
        </p:txBody>
      </p:sp>
      <p:pic>
        <p:nvPicPr>
          <p:cNvPr id="5" name="Picture 4">
            <a:extLst>
              <a:ext uri="{FF2B5EF4-FFF2-40B4-BE49-F238E27FC236}">
                <a16:creationId xmlns:a16="http://schemas.microsoft.com/office/drawing/2014/main" id="{3DCF60C8-7AF3-E6F0-B5DE-68D3C147782F}"/>
              </a:ext>
            </a:extLst>
          </p:cNvPr>
          <p:cNvPicPr>
            <a:picLocks noChangeAspect="1"/>
          </p:cNvPicPr>
          <p:nvPr/>
        </p:nvPicPr>
        <p:blipFill>
          <a:blip r:embed="rId3"/>
          <a:stretch>
            <a:fillRect/>
          </a:stretch>
        </p:blipFill>
        <p:spPr>
          <a:xfrm>
            <a:off x="2659117" y="1880530"/>
            <a:ext cx="8477250" cy="3895725"/>
          </a:xfrm>
          <a:prstGeom prst="rect">
            <a:avLst/>
          </a:prstGeom>
        </p:spPr>
      </p:pic>
      <p:pic>
        <p:nvPicPr>
          <p:cNvPr id="8" name="Picture 7">
            <a:extLst>
              <a:ext uri="{FF2B5EF4-FFF2-40B4-BE49-F238E27FC236}">
                <a16:creationId xmlns:a16="http://schemas.microsoft.com/office/drawing/2014/main" id="{3C6EB709-1EB9-FAF2-2F69-3C2ADAD541EC}"/>
              </a:ext>
            </a:extLst>
          </p:cNvPr>
          <p:cNvPicPr>
            <a:picLocks noChangeAspect="1"/>
          </p:cNvPicPr>
          <p:nvPr/>
        </p:nvPicPr>
        <p:blipFill>
          <a:blip r:embed="rId4"/>
          <a:stretch>
            <a:fillRect/>
          </a:stretch>
        </p:blipFill>
        <p:spPr>
          <a:xfrm>
            <a:off x="7009982" y="642886"/>
            <a:ext cx="4444369" cy="5572227"/>
          </a:xfrm>
          <a:prstGeom prst="rect">
            <a:avLst/>
          </a:prstGeom>
        </p:spPr>
      </p:pic>
    </p:spTree>
    <p:extLst>
      <p:ext uri="{BB962C8B-B14F-4D97-AF65-F5344CB8AC3E}">
        <p14:creationId xmlns:p14="http://schemas.microsoft.com/office/powerpoint/2010/main" val="2021522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E63B-B8D9-4872-9937-755305413B80}"/>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CDC0F2C4-4560-4C86-924B-0E0A391BB09D}"/>
              </a:ext>
            </a:extLst>
          </p:cNvPr>
          <p:cNvSpPr>
            <a:spLocks noGrp="1"/>
          </p:cNvSpPr>
          <p:nvPr>
            <p:ph type="body" idx="1"/>
          </p:nvPr>
        </p:nvSpPr>
        <p:spPr/>
        <p:txBody>
          <a:bodyPr>
            <a:normAutofit/>
          </a:bodyPr>
          <a:lstStyle/>
          <a:p>
            <a:pPr marL="0" indent="0">
              <a:spcBef>
                <a:spcPts val="0"/>
              </a:spcBef>
              <a:buNone/>
            </a:pPr>
            <a:endParaRPr lang="en-US" sz="2600" dirty="0">
              <a:latin typeface="Calibri" panose="020F0502020204030204" pitchFamily="34" charset="0"/>
              <a:ea typeface="Calibri" panose="020F0502020204030204" pitchFamily="34" charset="0"/>
            </a:endParaRPr>
          </a:p>
          <a:p>
            <a:pPr marL="0" indent="0" algn="ctr">
              <a:buNone/>
            </a:pPr>
            <a:endParaRPr lang="en-US" sz="1800" i="1" dirty="0"/>
          </a:p>
        </p:txBody>
      </p:sp>
      <p:sp>
        <p:nvSpPr>
          <p:cNvPr id="5" name="Text Placeholder 4">
            <a:extLst>
              <a:ext uri="{FF2B5EF4-FFF2-40B4-BE49-F238E27FC236}">
                <a16:creationId xmlns:a16="http://schemas.microsoft.com/office/drawing/2014/main" id="{10A67BC9-19AB-E52F-175F-F81FE86D7BBA}"/>
              </a:ext>
            </a:extLst>
          </p:cNvPr>
          <p:cNvSpPr>
            <a:spLocks noGrp="1"/>
          </p:cNvSpPr>
          <p:nvPr>
            <p:ph type="body" idx="2"/>
          </p:nvPr>
        </p:nvSpPr>
        <p:spPr/>
        <p:txBody>
          <a:bodyPr/>
          <a:lstStyle/>
          <a:p>
            <a:endParaRPr lang="en-US" dirty="0"/>
          </a:p>
        </p:txBody>
      </p:sp>
      <p:sp>
        <p:nvSpPr>
          <p:cNvPr id="7" name="Text Placeholder 6">
            <a:extLst>
              <a:ext uri="{FF2B5EF4-FFF2-40B4-BE49-F238E27FC236}">
                <a16:creationId xmlns:a16="http://schemas.microsoft.com/office/drawing/2014/main" id="{1024D60B-EA98-F772-0CD4-D4C9488A09C3}"/>
              </a:ext>
            </a:extLst>
          </p:cNvPr>
          <p:cNvSpPr>
            <a:spLocks noGrp="1"/>
          </p:cNvSpPr>
          <p:nvPr>
            <p:ph type="body" idx="3"/>
          </p:nvPr>
        </p:nvSpPr>
        <p:spPr/>
        <p:txBody>
          <a:bodyPr/>
          <a:lstStyle/>
          <a:p>
            <a:r>
              <a:rPr lang="en-US" dirty="0"/>
              <a:t>Upcoming Meetings</a:t>
            </a:r>
          </a:p>
        </p:txBody>
      </p:sp>
      <p:sp>
        <p:nvSpPr>
          <p:cNvPr id="8" name="Text Placeholder 7">
            <a:extLst>
              <a:ext uri="{FF2B5EF4-FFF2-40B4-BE49-F238E27FC236}">
                <a16:creationId xmlns:a16="http://schemas.microsoft.com/office/drawing/2014/main" id="{42E7919D-76D6-FF79-3F25-96828399B936}"/>
              </a:ext>
            </a:extLst>
          </p:cNvPr>
          <p:cNvSpPr>
            <a:spLocks noGrp="1"/>
          </p:cNvSpPr>
          <p:nvPr>
            <p:ph type="body" idx="4"/>
          </p:nvPr>
        </p:nvSpPr>
        <p:spPr/>
        <p:txBody>
          <a:bodyPr>
            <a:normAutofit/>
          </a:bodyPr>
          <a:lstStyle/>
          <a:p>
            <a:pPr marL="558800" indent="-457200">
              <a:buFont typeface="+mj-lt"/>
              <a:buAutoNum type="arabicPeriod"/>
            </a:pPr>
            <a:r>
              <a:rPr lang="en-US" dirty="0"/>
              <a:t>Thursday, February 13 @ 4 p.m. (Budget)</a:t>
            </a:r>
          </a:p>
          <a:p>
            <a:pPr marL="558800" indent="-457200">
              <a:buFont typeface="+mj-lt"/>
              <a:buAutoNum type="arabicPeriod"/>
            </a:pPr>
            <a:r>
              <a:rPr lang="en-US" dirty="0"/>
              <a:t>Thursday, February 27 @ 4 p.m. (Budget)</a:t>
            </a:r>
          </a:p>
          <a:p>
            <a:pPr marL="558800" indent="-457200">
              <a:buFont typeface="+mj-lt"/>
              <a:buAutoNum type="arabicPeriod"/>
            </a:pPr>
            <a:r>
              <a:rPr lang="en-US" dirty="0"/>
              <a:t>Thursday, March 13 (External Review)</a:t>
            </a:r>
          </a:p>
          <a:p>
            <a:pPr lvl="1"/>
            <a:r>
              <a:rPr lang="en-US" dirty="0"/>
              <a:t>This is an in-person meeting. The ACCA Board of Directors will be interviewed.</a:t>
            </a:r>
          </a:p>
          <a:p>
            <a:pPr lvl="1"/>
            <a:r>
              <a:rPr lang="en-US" dirty="0"/>
              <a:t>Location: ACCA, 1090 Windsor Street SW</a:t>
            </a:r>
          </a:p>
        </p:txBody>
      </p:sp>
      <p:sp>
        <p:nvSpPr>
          <p:cNvPr id="4" name="Slide Number Placeholder 3">
            <a:extLst>
              <a:ext uri="{FF2B5EF4-FFF2-40B4-BE49-F238E27FC236}">
                <a16:creationId xmlns:a16="http://schemas.microsoft.com/office/drawing/2014/main" id="{6B9CA09C-B9D5-40B0-8135-C6A9B83B9586}"/>
              </a:ext>
            </a:extLst>
          </p:cNvPr>
          <p:cNvSpPr>
            <a:spLocks noGrp="1"/>
          </p:cNvSpPr>
          <p:nvPr>
            <p:ph type="sldNum" idx="12"/>
          </p:nvPr>
        </p:nvSpPr>
        <p:spPr/>
        <p:txBody>
          <a:bodyPr/>
          <a:lstStyle/>
          <a:p>
            <a:pPr algn="ctr" defTabSz="457200">
              <a:buClrTx/>
              <a:defRPr/>
            </a:pPr>
            <a:fld id="{3D6C3DC6-EF6E-8948-BFE6-808D46D584D8}" type="slidenum">
              <a:rPr lang="en-US" b="1" kern="1200">
                <a:solidFill>
                  <a:prstClr val="white"/>
                </a:solidFill>
                <a:ea typeface="+mn-ea"/>
                <a:cs typeface="+mn-cs"/>
              </a:rPr>
              <a:pPr algn="ctr" defTabSz="457200">
                <a:buClrTx/>
                <a:defRPr/>
              </a:pPr>
              <a:t>13</a:t>
            </a:fld>
            <a:endParaRPr lang="en-US" b="1" kern="1200" dirty="0">
              <a:solidFill>
                <a:prstClr val="white"/>
              </a:solidFill>
              <a:ea typeface="+mn-ea"/>
              <a:cs typeface="+mn-cs"/>
            </a:endParaRPr>
          </a:p>
        </p:txBody>
      </p:sp>
      <p:pic>
        <p:nvPicPr>
          <p:cNvPr id="6" name="Picture 5" descr="A picture containing text&#10;&#10;Description automatically generated">
            <a:extLst>
              <a:ext uri="{FF2B5EF4-FFF2-40B4-BE49-F238E27FC236}">
                <a16:creationId xmlns:a16="http://schemas.microsoft.com/office/drawing/2014/main" id="{5FD1CE9B-568C-414F-95DC-3F9C049BF7A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39068" y="2691026"/>
            <a:ext cx="3254183" cy="2425478"/>
          </a:xfrm>
          <a:prstGeom prst="rect">
            <a:avLst/>
          </a:prstGeom>
        </p:spPr>
      </p:pic>
    </p:spTree>
    <p:extLst>
      <p:ext uri="{BB962C8B-B14F-4D97-AF65-F5344CB8AC3E}">
        <p14:creationId xmlns:p14="http://schemas.microsoft.com/office/powerpoint/2010/main" val="1781998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EFEC-8114-45BB-AAB2-C447B6DCAC08}"/>
              </a:ext>
            </a:extLst>
          </p:cNvPr>
          <p:cNvSpPr>
            <a:spLocks noGrp="1"/>
          </p:cNvSpPr>
          <p:nvPr>
            <p:ph type="title"/>
          </p:nvPr>
        </p:nvSpPr>
        <p:spPr/>
        <p:txBody>
          <a:bodyPr/>
          <a:lstStyle/>
          <a:p>
            <a:r>
              <a:rPr lang="en-US" dirty="0"/>
              <a:t>Public Comment</a:t>
            </a:r>
          </a:p>
        </p:txBody>
      </p:sp>
      <p:sp>
        <p:nvSpPr>
          <p:cNvPr id="3" name="Content Placeholder 2">
            <a:extLst>
              <a:ext uri="{FF2B5EF4-FFF2-40B4-BE49-F238E27FC236}">
                <a16:creationId xmlns:a16="http://schemas.microsoft.com/office/drawing/2014/main" id="{42CF02CA-D23E-4C06-8693-9F76520ECA94}"/>
              </a:ext>
            </a:extLst>
          </p:cNvPr>
          <p:cNvSpPr>
            <a:spLocks noGrp="1"/>
          </p:cNvSpPr>
          <p:nvPr>
            <p:ph idx="1"/>
          </p:nvPr>
        </p:nvSpPr>
        <p:spPr/>
        <p:txBody>
          <a:bodyPr>
            <a:normAutofit/>
          </a:bodyPr>
          <a:lstStyle/>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The Public Comment period is designed to gain input from the public</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and not for immediate responses by the Board to the public comment presented.</a:t>
            </a:r>
            <a:r>
              <a:rPr lang="en-US" sz="1300" spc="4" dirty="0">
                <a:latin typeface="Calibri" panose="020F0502020204030204" pitchFamily="34" charset="0"/>
                <a:ea typeface="Calibri" panose="020F0502020204030204" pitchFamily="34" charset="0"/>
                <a:cs typeface="Calibri" panose="020F0502020204030204" pitchFamily="34" charset="0"/>
              </a:rPr>
              <a:t> </a:t>
            </a:r>
          </a:p>
          <a:p>
            <a:pPr marL="748665" marR="73343">
              <a:spcBef>
                <a:spcPts val="0"/>
              </a:spcBef>
            </a:pPr>
            <a:endParaRPr lang="en-US" sz="1300" spc="4"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Each member of the public</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will have 2 minutes to speak.</a:t>
            </a:r>
          </a:p>
          <a:p>
            <a:pPr marL="748665" marR="73343">
              <a:spcBef>
                <a:spcPts val="0"/>
              </a:spcBef>
            </a:pPr>
            <a:endParaRPr lang="en-US" sz="1300" spc="4"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At the end of 20 minutes, we will close public comment and move on to the next</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agenda</a:t>
            </a:r>
            <a:r>
              <a:rPr lang="en-US" sz="1300" spc="-15"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item.</a:t>
            </a:r>
            <a:r>
              <a:rPr lang="en-US" sz="1300" spc="-8" dirty="0">
                <a:latin typeface="Calibri" panose="020F0502020204030204" pitchFamily="34" charset="0"/>
                <a:ea typeface="Calibri" panose="020F0502020204030204" pitchFamily="34" charset="0"/>
                <a:cs typeface="Calibri" panose="020F0502020204030204" pitchFamily="34" charset="0"/>
              </a:rPr>
              <a:t> </a:t>
            </a:r>
          </a:p>
          <a:p>
            <a:pPr marL="748665" marR="73343">
              <a:spcBef>
                <a:spcPts val="0"/>
              </a:spcBef>
            </a:pPr>
            <a:endParaRPr lang="en-US" sz="1300" spc="-8"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If</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there</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are</a:t>
            </a:r>
            <a:r>
              <a:rPr lang="en-US" sz="1300" spc="-11"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questions</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or</a:t>
            </a:r>
            <a:r>
              <a:rPr lang="en-US" sz="1300" spc="-11"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information</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that</a:t>
            </a:r>
            <a:r>
              <a:rPr lang="en-US" sz="1300" spc="-11"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you</a:t>
            </a:r>
            <a:r>
              <a:rPr lang="en-US" sz="1300" spc="-8"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have</a:t>
            </a:r>
            <a:r>
              <a:rPr lang="en-US" sz="1300" spc="-15"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for the</a:t>
            </a:r>
            <a:r>
              <a:rPr lang="en-US" sz="1300" spc="-15" dirty="0">
                <a:latin typeface="Calibri" panose="020F0502020204030204" pitchFamily="34" charset="0"/>
                <a:ea typeface="Calibri" panose="020F0502020204030204" pitchFamily="34" charset="0"/>
                <a:cs typeface="Calibri" panose="020F0502020204030204" pitchFamily="34" charset="0"/>
              </a:rPr>
              <a:t> Board</a:t>
            </a:r>
            <a:r>
              <a:rPr lang="en-US" sz="1300" dirty="0">
                <a:latin typeface="Calibri" panose="020F0502020204030204" pitchFamily="34" charset="0"/>
                <a:ea typeface="Calibri" panose="020F0502020204030204" pitchFamily="34" charset="0"/>
                <a:cs typeface="Calibri" panose="020F0502020204030204" pitchFamily="34" charset="0"/>
              </a:rPr>
              <a:t>, you</a:t>
            </a:r>
            <a:r>
              <a:rPr lang="en-US" sz="1300" spc="-195"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may contact one or more Board members after this meeting. You can</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find Board member contact information, meeting dates and agendas on ACCA’s website </a:t>
            </a:r>
            <a:r>
              <a:rPr lang="en-US" sz="1300" dirty="0">
                <a:latin typeface="Calibri" panose="020F0502020204030204" pitchFamily="34" charset="0"/>
                <a:ea typeface="Calibri" panose="020F0502020204030204" pitchFamily="34" charset="0"/>
                <a:cs typeface="Calibri" panose="020F0502020204030204" pitchFamily="34" charset="0"/>
                <a:hlinkClick r:id="rId3"/>
              </a:rPr>
              <a:t>https://www.atlantapublicschools.us/domain/10250</a:t>
            </a:r>
            <a:endParaRPr lang="en-US" sz="1300"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endParaRPr lang="en-US" sz="1500"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667884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0D85AB"/>
              </a:buClr>
              <a:buSzPts val="4800"/>
              <a:buFont typeface="Calibri"/>
              <a:buNone/>
            </a:pPr>
            <a:r>
              <a:rPr lang="en-US" dirty="0"/>
              <a:t>Thank you!</a:t>
            </a:r>
            <a:endParaRPr dirty="0"/>
          </a:p>
        </p:txBody>
      </p:sp>
      <p:pic>
        <p:nvPicPr>
          <p:cNvPr id="433" name="Google Shape;433;p30" descr="Team-Based Learning: 2016 JGME-ALiEM Hot Topics in Medical ..."/>
          <p:cNvPicPr preferRelativeResize="0">
            <a:picLocks noGrp="1"/>
          </p:cNvPicPr>
          <p:nvPr>
            <p:ph type="body" idx="1"/>
          </p:nvPr>
        </p:nvPicPr>
        <p:blipFill rotWithShape="1">
          <a:blip r:embed="rId3">
            <a:alphaModFix/>
          </a:blip>
          <a:srcRect/>
          <a:stretch/>
        </p:blipFill>
        <p:spPr>
          <a:xfrm>
            <a:off x="2907983" y="1846263"/>
            <a:ext cx="6436360" cy="4022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612371" y="395506"/>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800"/>
              <a:buFont typeface="Calibri"/>
              <a:buNone/>
            </a:pPr>
            <a:r>
              <a:rPr lang="en-US" dirty="0"/>
              <a:t>Welcome Board Members &amp; Visitors!</a:t>
            </a:r>
            <a:endParaRPr dirty="0"/>
          </a:p>
        </p:txBody>
      </p:sp>
      <p:pic>
        <p:nvPicPr>
          <p:cNvPr id="200" name="Google Shape;200;p2" descr="A picture containing sitting, drawing&#10;&#10;Description automatically generated"/>
          <p:cNvPicPr preferRelativeResize="0">
            <a:picLocks noGrp="1"/>
          </p:cNvPicPr>
          <p:nvPr>
            <p:ph type="body" idx="1"/>
          </p:nvPr>
        </p:nvPicPr>
        <p:blipFill rotWithShape="1">
          <a:blip r:embed="rId3">
            <a:alphaModFix/>
          </a:blip>
          <a:srcRect/>
          <a:stretch/>
        </p:blipFill>
        <p:spPr>
          <a:xfrm>
            <a:off x="2907983" y="1846263"/>
            <a:ext cx="6436360" cy="4022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D66A-C1A0-46ED-BBB6-15ECFE97E5DB}"/>
              </a:ext>
            </a:extLst>
          </p:cNvPr>
          <p:cNvSpPr>
            <a:spLocks noGrp="1"/>
          </p:cNvSpPr>
          <p:nvPr>
            <p:ph type="title"/>
          </p:nvPr>
        </p:nvSpPr>
        <p:spPr>
          <a:xfrm>
            <a:off x="6411686" y="634947"/>
            <a:ext cx="4800798" cy="1141302"/>
          </a:xfrm>
        </p:spPr>
        <p:txBody>
          <a:bodyPr vert="horz" lIns="91440" tIns="45720" rIns="91440" bIns="45720" rtlCol="0" anchor="b">
            <a:noAutofit/>
          </a:bodyPr>
          <a:lstStyle/>
          <a:p>
            <a:r>
              <a:rPr lang="en-US" sz="2800" dirty="0">
                <a:solidFill>
                  <a:schemeClr val="tx1">
                    <a:lumMod val="75000"/>
                    <a:lumOff val="25000"/>
                  </a:schemeClr>
                </a:solidFill>
              </a:rPr>
              <a:t>Welcome </a:t>
            </a:r>
            <a:br>
              <a:rPr lang="en-US" sz="2800" dirty="0">
                <a:solidFill>
                  <a:schemeClr val="tx1">
                    <a:lumMod val="75000"/>
                    <a:lumOff val="25000"/>
                  </a:schemeClr>
                </a:solidFill>
              </a:rPr>
            </a:br>
            <a:r>
              <a:rPr lang="en-US" sz="2800" dirty="0">
                <a:solidFill>
                  <a:schemeClr val="tx1">
                    <a:lumMod val="75000"/>
                    <a:lumOff val="25000"/>
                  </a:schemeClr>
                </a:solidFill>
              </a:rPr>
              <a:t>ACCA Board Members </a:t>
            </a:r>
            <a:br>
              <a:rPr lang="en-US" sz="2800" dirty="0">
                <a:solidFill>
                  <a:schemeClr val="tx1">
                    <a:lumMod val="75000"/>
                    <a:lumOff val="25000"/>
                  </a:schemeClr>
                </a:solidFill>
              </a:rPr>
            </a:br>
            <a:r>
              <a:rPr lang="en-US" sz="2800" dirty="0">
                <a:solidFill>
                  <a:schemeClr val="tx1">
                    <a:lumMod val="75000"/>
                    <a:lumOff val="25000"/>
                  </a:schemeClr>
                </a:solidFill>
              </a:rPr>
              <a:t>&amp; Visitors!</a:t>
            </a:r>
          </a:p>
        </p:txBody>
      </p:sp>
      <p:sp>
        <p:nvSpPr>
          <p:cNvPr id="3" name="Content Placeholder 2">
            <a:extLst>
              <a:ext uri="{FF2B5EF4-FFF2-40B4-BE49-F238E27FC236}">
                <a16:creationId xmlns:a16="http://schemas.microsoft.com/office/drawing/2014/main" id="{909C5DF7-1E34-4F68-98DE-46A14EB71997}"/>
              </a:ext>
            </a:extLst>
          </p:cNvPr>
          <p:cNvSpPr>
            <a:spLocks noGrp="1"/>
          </p:cNvSpPr>
          <p:nvPr>
            <p:ph sz="quarter" idx="4"/>
          </p:nvPr>
        </p:nvSpPr>
        <p:spPr>
          <a:xfrm>
            <a:off x="6411684" y="2198914"/>
            <a:ext cx="5127172" cy="3670180"/>
          </a:xfrm>
        </p:spPr>
        <p:txBody>
          <a:bodyPr vert="horz" lIns="0" tIns="45720" rIns="0" bIns="45720" rtlCol="0">
            <a:normAutofit/>
          </a:bodyPr>
          <a:lstStyle/>
          <a:p>
            <a:pPr marL="0" indent="0">
              <a:buNone/>
            </a:pPr>
            <a:r>
              <a:rPr lang="en-US" i="1" dirty="0">
                <a:solidFill>
                  <a:schemeClr val="tx1">
                    <a:lumMod val="75000"/>
                    <a:lumOff val="25000"/>
                  </a:schemeClr>
                </a:solidFill>
              </a:rPr>
              <a:t>Presiding</a:t>
            </a:r>
          </a:p>
          <a:p>
            <a:pPr marL="0" indent="0">
              <a:buNone/>
            </a:pPr>
            <a:r>
              <a:rPr kumimoji="0" lang="en-US" sz="2000" b="0" i="1" u="none" strike="noStrike" kern="0" cap="none" spc="0" normalizeH="0" baseline="0" noProof="0" dirty="0">
                <a:ln>
                  <a:noFill/>
                </a:ln>
                <a:solidFill>
                  <a:srgbClr val="005685">
                    <a:lumMod val="75000"/>
                    <a:lumOff val="25000"/>
                  </a:srgbClr>
                </a:solidFill>
                <a:effectLst/>
                <a:uLnTx/>
                <a:uFillTx/>
                <a:latin typeface="Calibri"/>
                <a:cs typeface="Calibri"/>
                <a:sym typeface="Calibri"/>
              </a:rPr>
              <a:t>ACCA Board of Directors Chair</a:t>
            </a:r>
          </a:p>
          <a:p>
            <a:pPr marL="0" indent="0">
              <a:buFont typeface="Calibri" panose="020F0502020204030204" pitchFamily="34" charset="0"/>
              <a:buNone/>
            </a:pPr>
            <a:r>
              <a:rPr lang="en-US" b="1" dirty="0">
                <a:solidFill>
                  <a:schemeClr val="tx1">
                    <a:lumMod val="75000"/>
                    <a:lumOff val="25000"/>
                  </a:schemeClr>
                </a:solidFill>
              </a:rPr>
              <a:t>Dr. Sonya McCoy-Wilson,</a:t>
            </a:r>
          </a:p>
          <a:p>
            <a:pPr marL="0" indent="0">
              <a:buFont typeface="Calibri" panose="020F0502020204030204" pitchFamily="34" charset="0"/>
              <a:buNone/>
            </a:pPr>
            <a:r>
              <a:rPr lang="en-US" b="1" dirty="0">
                <a:solidFill>
                  <a:schemeClr val="tx1">
                    <a:lumMod val="75000"/>
                    <a:lumOff val="25000"/>
                  </a:schemeClr>
                </a:solidFill>
              </a:rPr>
              <a:t>Associate Vice President of Learning  </a:t>
            </a:r>
          </a:p>
          <a:p>
            <a:pPr marL="0" indent="0">
              <a:buFont typeface="Calibri" panose="020F0502020204030204" pitchFamily="34" charset="0"/>
              <a:buNone/>
            </a:pPr>
            <a:r>
              <a:rPr lang="en-US" b="1" dirty="0">
                <a:solidFill>
                  <a:schemeClr val="tx1">
                    <a:lumMod val="75000"/>
                    <a:lumOff val="25000"/>
                  </a:schemeClr>
                </a:solidFill>
              </a:rPr>
              <a:t>Atlanta Technical College</a:t>
            </a:r>
          </a:p>
          <a:p>
            <a:pPr marL="0" indent="0">
              <a:buFont typeface="Calibri" panose="020F0502020204030204" pitchFamily="34" charset="0"/>
              <a:buNone/>
            </a:pPr>
            <a:endParaRPr lang="en-US" b="1" dirty="0">
              <a:solidFill>
                <a:schemeClr val="tx1">
                  <a:lumMod val="75000"/>
                  <a:lumOff val="25000"/>
                </a:schemeClr>
              </a:solidFill>
            </a:endParaRPr>
          </a:p>
          <a:p>
            <a:pPr marL="0" indent="0">
              <a:buFont typeface="Calibri" panose="020F0502020204030204" pitchFamily="34" charset="0"/>
              <a:buNone/>
            </a:pPr>
            <a:endParaRPr lang="en-US" b="1" dirty="0">
              <a:solidFill>
                <a:schemeClr val="tx1">
                  <a:lumMod val="75000"/>
                  <a:lumOff val="25000"/>
                </a:schemeClr>
              </a:solidFill>
            </a:endParaRPr>
          </a:p>
          <a:p>
            <a:pPr marL="0" indent="0">
              <a:buFont typeface="Calibri" panose="020F0502020204030204" pitchFamily="34" charset="0"/>
              <a:buNone/>
            </a:pPr>
            <a:endParaRPr lang="en-US" dirty="0">
              <a:solidFill>
                <a:schemeClr val="tx1">
                  <a:lumMod val="75000"/>
                  <a:lumOff val="25000"/>
                </a:schemeClr>
              </a:solidFill>
            </a:endParaRPr>
          </a:p>
          <a:p>
            <a:endParaRPr lang="en-US" dirty="0">
              <a:solidFill>
                <a:schemeClr val="tx1">
                  <a:lumMod val="75000"/>
                  <a:lumOff val="25000"/>
                </a:schemeClr>
              </a:solidFill>
            </a:endParaRPr>
          </a:p>
        </p:txBody>
      </p:sp>
      <p:sp>
        <p:nvSpPr>
          <p:cNvPr id="75" name="Slide Number Placeholder 6">
            <a:extLst>
              <a:ext uri="{FF2B5EF4-FFF2-40B4-BE49-F238E27FC236}">
                <a16:creationId xmlns:a16="http://schemas.microsoft.com/office/drawing/2014/main" id="{05DA41C5-48B8-4A1A-B5A1-4DCB9A4CC853}"/>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defRPr/>
            </a:pPr>
            <a:fld id="{3D6C3DC6-EF6E-8948-BFE6-808D46D584D8}" type="slidenum">
              <a:rPr lang="en-US" b="1"/>
              <a:pPr defTabSz="914400">
                <a:spcAft>
                  <a:spcPts val="600"/>
                </a:spcAft>
                <a:defRPr/>
              </a:pPr>
              <a:t>3</a:t>
            </a:fld>
            <a:endParaRPr lang="en-US" b="1" dirty="0"/>
          </a:p>
        </p:txBody>
      </p:sp>
      <p:pic>
        <p:nvPicPr>
          <p:cNvPr id="5" name="Picture 4">
            <a:extLst>
              <a:ext uri="{FF2B5EF4-FFF2-40B4-BE49-F238E27FC236}">
                <a16:creationId xmlns:a16="http://schemas.microsoft.com/office/drawing/2014/main" id="{422AA204-1A42-2F7A-9033-BF14D3C7819B}"/>
              </a:ext>
            </a:extLst>
          </p:cNvPr>
          <p:cNvPicPr>
            <a:picLocks noChangeAspect="1"/>
          </p:cNvPicPr>
          <p:nvPr/>
        </p:nvPicPr>
        <p:blipFill>
          <a:blip r:embed="rId3"/>
          <a:stretch>
            <a:fillRect/>
          </a:stretch>
        </p:blipFill>
        <p:spPr>
          <a:xfrm>
            <a:off x="-762000" y="0"/>
            <a:ext cx="6858000" cy="6858000"/>
          </a:xfrm>
          <a:prstGeom prst="rect">
            <a:avLst/>
          </a:prstGeom>
        </p:spPr>
      </p:pic>
      <p:pic>
        <p:nvPicPr>
          <p:cNvPr id="6" name="Picture 5">
            <a:extLst>
              <a:ext uri="{FF2B5EF4-FFF2-40B4-BE49-F238E27FC236}">
                <a16:creationId xmlns:a16="http://schemas.microsoft.com/office/drawing/2014/main" id="{BC958C78-2523-0E23-DBDD-047FD064B9E4}"/>
              </a:ext>
            </a:extLst>
          </p:cNvPr>
          <p:cNvPicPr>
            <a:picLocks noChangeAspect="1"/>
          </p:cNvPicPr>
          <p:nvPr/>
        </p:nvPicPr>
        <p:blipFill>
          <a:blip r:embed="rId4"/>
          <a:stretch>
            <a:fillRect/>
          </a:stretch>
        </p:blipFill>
        <p:spPr>
          <a:xfrm>
            <a:off x="9069358" y="4187344"/>
            <a:ext cx="2143125" cy="2143125"/>
          </a:xfrm>
          <a:prstGeom prst="rect">
            <a:avLst/>
          </a:prstGeom>
        </p:spPr>
      </p:pic>
    </p:spTree>
    <p:extLst>
      <p:ext uri="{BB962C8B-B14F-4D97-AF65-F5344CB8AC3E}">
        <p14:creationId xmlns:p14="http://schemas.microsoft.com/office/powerpoint/2010/main" val="2969577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E18A-4AD9-424A-AE09-17737A40B496}"/>
              </a:ext>
            </a:extLst>
          </p:cNvPr>
          <p:cNvSpPr>
            <a:spLocks noGrp="1"/>
          </p:cNvSpPr>
          <p:nvPr>
            <p:ph type="title"/>
          </p:nvPr>
        </p:nvSpPr>
        <p:spPr/>
        <p:txBody>
          <a:bodyPr/>
          <a:lstStyle/>
          <a:p>
            <a:r>
              <a:rPr lang="en-US" dirty="0"/>
              <a:t>Public Comment</a:t>
            </a:r>
          </a:p>
        </p:txBody>
      </p:sp>
      <p:sp>
        <p:nvSpPr>
          <p:cNvPr id="3" name="Content Placeholder 2">
            <a:extLst>
              <a:ext uri="{FF2B5EF4-FFF2-40B4-BE49-F238E27FC236}">
                <a16:creationId xmlns:a16="http://schemas.microsoft.com/office/drawing/2014/main" id="{B5CA8423-981F-407E-BA1E-92A6646EA196}"/>
              </a:ext>
            </a:extLst>
          </p:cNvPr>
          <p:cNvSpPr>
            <a:spLocks noGrp="1"/>
          </p:cNvSpPr>
          <p:nvPr>
            <p:ph idx="1"/>
          </p:nvPr>
        </p:nvSpPr>
        <p:spPr/>
        <p:txBody>
          <a:bodyPr>
            <a:normAutofit/>
          </a:bodyPr>
          <a:lstStyle/>
          <a:p>
            <a:pPr lvl="0">
              <a:lnSpc>
                <a:spcPct val="100000"/>
              </a:lnSpc>
            </a:pPr>
            <a:r>
              <a:rPr lang="en-US" b="1" dirty="0"/>
              <a:t>Thank you for joining us!  </a:t>
            </a:r>
          </a:p>
          <a:p>
            <a:pPr lvl="0">
              <a:lnSpc>
                <a:spcPct val="100000"/>
              </a:lnSpc>
            </a:pPr>
            <a:r>
              <a:rPr lang="en-US" dirty="0"/>
              <a:t>Interested in addressing the board today?  Please sign up at the entry table and you will have the opportunity to address the board at the end of today’s meeting.  Each participant will be given two minutes to address the board during Public Comment.</a:t>
            </a:r>
          </a:p>
        </p:txBody>
      </p:sp>
      <p:sp>
        <p:nvSpPr>
          <p:cNvPr id="4" name="Slide Number Placeholder 3">
            <a:extLst>
              <a:ext uri="{FF2B5EF4-FFF2-40B4-BE49-F238E27FC236}">
                <a16:creationId xmlns:a16="http://schemas.microsoft.com/office/drawing/2014/main" id="{020E215E-BC72-4E84-BB3F-5AF5901CEE5F}"/>
              </a:ext>
            </a:extLst>
          </p:cNvPr>
          <p:cNvSpPr>
            <a:spLocks noGrp="1"/>
          </p:cNvSpPr>
          <p:nvPr>
            <p:ph type="sldNum" sz="quarter" idx="12"/>
          </p:nvPr>
        </p:nvSpPr>
        <p:spPr/>
        <p:txBody>
          <a:bodyPr/>
          <a:lstStyle/>
          <a:p>
            <a:fld id="{3D6C3DC6-EF6E-8948-BFE6-808D46D584D8}" type="slidenum">
              <a:rPr lang="en-US" smtClean="0"/>
              <a:t>4</a:t>
            </a:fld>
            <a:endParaRPr lang="en-US" dirty="0"/>
          </a:p>
        </p:txBody>
      </p:sp>
    </p:spTree>
    <p:extLst>
      <p:ext uri="{BB962C8B-B14F-4D97-AF65-F5344CB8AC3E}">
        <p14:creationId xmlns:p14="http://schemas.microsoft.com/office/powerpoint/2010/main" val="200796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3"/>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6" name="Google Shape;206;p3"/>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3"/>
          <p:cNvSpPr txBox="1">
            <a:spLocks noGrp="1"/>
          </p:cNvSpPr>
          <p:nvPr>
            <p:ph type="title"/>
          </p:nvPr>
        </p:nvSpPr>
        <p:spPr>
          <a:xfrm>
            <a:off x="492370" y="516835"/>
            <a:ext cx="3084844"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dirty="0">
                <a:solidFill>
                  <a:srgbClr val="FFFFFF"/>
                </a:solidFill>
              </a:rPr>
              <a:t>Virtual Meeting Norms</a:t>
            </a:r>
            <a:endParaRPr dirty="0"/>
          </a:p>
        </p:txBody>
      </p:sp>
      <p:sp>
        <p:nvSpPr>
          <p:cNvPr id="208" name="Google Shape;208;p3"/>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9" name="Google Shape;209;p3"/>
          <p:cNvGrpSpPr/>
          <p:nvPr/>
        </p:nvGrpSpPr>
        <p:grpSpPr>
          <a:xfrm>
            <a:off x="4741863" y="643210"/>
            <a:ext cx="6797675" cy="5643017"/>
            <a:chOff x="0" y="3447"/>
            <a:chExt cx="6797675" cy="5643017"/>
          </a:xfrm>
        </p:grpSpPr>
        <p:sp>
          <p:nvSpPr>
            <p:cNvPr id="210" name="Google Shape;210;p3"/>
            <p:cNvSpPr/>
            <p:nvPr/>
          </p:nvSpPr>
          <p:spPr>
            <a:xfrm>
              <a:off x="0" y="3447"/>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3"/>
            <p:cNvSpPr/>
            <p:nvPr/>
          </p:nvSpPr>
          <p:spPr>
            <a:xfrm>
              <a:off x="360746" y="271771"/>
              <a:ext cx="656543" cy="65590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3"/>
            <p:cNvSpPr/>
            <p:nvPr/>
          </p:nvSpPr>
          <p:spPr>
            <a:xfrm>
              <a:off x="1378035" y="3447"/>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3"/>
            <p:cNvSpPr txBox="1"/>
            <p:nvPr/>
          </p:nvSpPr>
          <p:spPr>
            <a:xfrm>
              <a:off x="1378035" y="3447"/>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dirty="0">
                  <a:solidFill>
                    <a:schemeClr val="dk1"/>
                  </a:solidFill>
                  <a:latin typeface="Calibri"/>
                  <a:ea typeface="Calibri"/>
                  <a:cs typeface="Calibri"/>
                  <a:sym typeface="Calibri"/>
                </a:rPr>
                <a:t>Mics on Mute</a:t>
              </a:r>
              <a:endParaRPr dirty="0"/>
            </a:p>
          </p:txBody>
        </p:sp>
        <p:sp>
          <p:nvSpPr>
            <p:cNvPr id="214" name="Google Shape;214;p3"/>
            <p:cNvSpPr/>
            <p:nvPr/>
          </p:nvSpPr>
          <p:spPr>
            <a:xfrm>
              <a:off x="0" y="1486548"/>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15;p3"/>
            <p:cNvSpPr/>
            <p:nvPr/>
          </p:nvSpPr>
          <p:spPr>
            <a:xfrm>
              <a:off x="360746" y="1754871"/>
              <a:ext cx="656543" cy="65590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3"/>
            <p:cNvSpPr/>
            <p:nvPr/>
          </p:nvSpPr>
          <p:spPr>
            <a:xfrm>
              <a:off x="1378035" y="1486548"/>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3"/>
            <p:cNvSpPr txBox="1"/>
            <p:nvPr/>
          </p:nvSpPr>
          <p:spPr>
            <a:xfrm>
              <a:off x="1378035" y="1486548"/>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dirty="0">
                  <a:solidFill>
                    <a:schemeClr val="dk1"/>
                  </a:solidFill>
                  <a:latin typeface="Calibri"/>
                  <a:ea typeface="Calibri"/>
                  <a:cs typeface="Calibri"/>
                  <a:sym typeface="Calibri"/>
                </a:rPr>
                <a:t>Actively Engage</a:t>
              </a:r>
              <a:endParaRPr dirty="0"/>
            </a:p>
          </p:txBody>
        </p:sp>
        <p:sp>
          <p:nvSpPr>
            <p:cNvPr id="218" name="Google Shape;218;p3"/>
            <p:cNvSpPr/>
            <p:nvPr/>
          </p:nvSpPr>
          <p:spPr>
            <a:xfrm>
              <a:off x="0" y="2969648"/>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3"/>
            <p:cNvSpPr/>
            <p:nvPr/>
          </p:nvSpPr>
          <p:spPr>
            <a:xfrm>
              <a:off x="360746" y="3237972"/>
              <a:ext cx="656543" cy="65590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3"/>
            <p:cNvSpPr/>
            <p:nvPr/>
          </p:nvSpPr>
          <p:spPr>
            <a:xfrm>
              <a:off x="1378035" y="2969648"/>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3"/>
            <p:cNvSpPr txBox="1"/>
            <p:nvPr/>
          </p:nvSpPr>
          <p:spPr>
            <a:xfrm>
              <a:off x="1378035" y="2969648"/>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dirty="0">
                  <a:solidFill>
                    <a:schemeClr val="dk1"/>
                  </a:solidFill>
                  <a:latin typeface="Calibri"/>
                  <a:ea typeface="Calibri"/>
                  <a:cs typeface="Calibri"/>
                  <a:sym typeface="Calibri"/>
                </a:rPr>
                <a:t>Cameras On</a:t>
              </a:r>
              <a:endParaRPr dirty="0"/>
            </a:p>
          </p:txBody>
        </p:sp>
        <p:sp>
          <p:nvSpPr>
            <p:cNvPr id="222" name="Google Shape;222;p3"/>
            <p:cNvSpPr/>
            <p:nvPr/>
          </p:nvSpPr>
          <p:spPr>
            <a:xfrm>
              <a:off x="0" y="4452749"/>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3"/>
            <p:cNvSpPr/>
            <p:nvPr/>
          </p:nvSpPr>
          <p:spPr>
            <a:xfrm>
              <a:off x="361098" y="4721072"/>
              <a:ext cx="656543" cy="655902"/>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3"/>
            <p:cNvSpPr/>
            <p:nvPr/>
          </p:nvSpPr>
          <p:spPr>
            <a:xfrm>
              <a:off x="1378740" y="4452749"/>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3"/>
            <p:cNvSpPr txBox="1"/>
            <p:nvPr/>
          </p:nvSpPr>
          <p:spPr>
            <a:xfrm>
              <a:off x="1378740" y="4452749"/>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100" b="1" i="0" u="sng" strike="noStrike" cap="none" dirty="0">
                  <a:solidFill>
                    <a:schemeClr val="dk1"/>
                  </a:solidFill>
                  <a:latin typeface="Calibri"/>
                  <a:ea typeface="Calibri"/>
                  <a:cs typeface="Calibri"/>
                  <a:sym typeface="Calibri"/>
                </a:rPr>
                <a:t>Non-ACCA Board Members:  </a:t>
              </a:r>
            </a:p>
            <a:p>
              <a:pPr marL="0" marR="0" lvl="0" indent="0" algn="l" rtl="0">
                <a:lnSpc>
                  <a:spcPct val="90000"/>
                </a:lnSpc>
                <a:spcBef>
                  <a:spcPts val="0"/>
                </a:spcBef>
                <a:spcAft>
                  <a:spcPts val="0"/>
                </a:spcAft>
                <a:buClr>
                  <a:schemeClr val="dk1"/>
                </a:buClr>
                <a:buSzPts val="1400"/>
                <a:buFont typeface="Calibri"/>
                <a:buNone/>
              </a:pPr>
              <a:r>
                <a:rPr lang="en-US" sz="1100" dirty="0">
                  <a:solidFill>
                    <a:schemeClr val="dk1"/>
                  </a:solidFill>
                  <a:latin typeface="Calibri"/>
                  <a:ea typeface="Calibri"/>
                  <a:cs typeface="Calibri"/>
                  <a:sym typeface="Calibri"/>
                </a:rPr>
                <a:t>Thank you for taking time out </a:t>
              </a:r>
              <a:r>
                <a:rPr lang="en-US" sz="1100" b="0" i="0" u="none" strike="noStrike" cap="none" dirty="0">
                  <a:solidFill>
                    <a:schemeClr val="dk1"/>
                  </a:solidFill>
                  <a:latin typeface="Calibri"/>
                  <a:ea typeface="Calibri"/>
                  <a:cs typeface="Calibri"/>
                  <a:sym typeface="Calibri"/>
                </a:rPr>
                <a:t>of your schedules to support the great work happening at ACCA.  We appreciate you! </a:t>
              </a:r>
              <a:endParaRPr sz="110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 name="Picture 1">
            <a:extLst>
              <a:ext uri="{FF2B5EF4-FFF2-40B4-BE49-F238E27FC236}">
                <a16:creationId xmlns:a16="http://schemas.microsoft.com/office/drawing/2014/main" id="{4371BF41-7618-CB11-0D8C-171295DA4F4F}"/>
              </a:ext>
            </a:extLst>
          </p:cNvPr>
          <p:cNvPicPr>
            <a:picLocks noChangeAspect="1"/>
          </p:cNvPicPr>
          <p:nvPr/>
        </p:nvPicPr>
        <p:blipFill>
          <a:blip r:embed="rId3"/>
          <a:stretch>
            <a:fillRect/>
          </a:stretch>
        </p:blipFill>
        <p:spPr>
          <a:xfrm>
            <a:off x="3117342" y="1754886"/>
            <a:ext cx="5957316" cy="334822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B48F-65CB-BF4B-484F-4750DE3BD35D}"/>
              </a:ext>
            </a:extLst>
          </p:cNvPr>
          <p:cNvSpPr>
            <a:spLocks noGrp="1"/>
          </p:cNvSpPr>
          <p:nvPr>
            <p:ph type="title"/>
          </p:nvPr>
        </p:nvSpPr>
        <p:spPr/>
        <p:txBody>
          <a:bodyPr/>
          <a:lstStyle/>
          <a:p>
            <a:r>
              <a:rPr lang="en-US" dirty="0"/>
              <a:t>Roll Call</a:t>
            </a:r>
          </a:p>
        </p:txBody>
      </p:sp>
      <p:sp>
        <p:nvSpPr>
          <p:cNvPr id="3" name="Text Placeholder 2">
            <a:extLst>
              <a:ext uri="{FF2B5EF4-FFF2-40B4-BE49-F238E27FC236}">
                <a16:creationId xmlns:a16="http://schemas.microsoft.com/office/drawing/2014/main" id="{3918FB67-B46B-1096-0633-912E908C8B40}"/>
              </a:ext>
            </a:extLst>
          </p:cNvPr>
          <p:cNvSpPr>
            <a:spLocks noGrp="1"/>
          </p:cNvSpPr>
          <p:nvPr>
            <p:ph type="body" idx="1"/>
          </p:nvPr>
        </p:nvSpPr>
        <p:spPr/>
        <p:txBody>
          <a:bodyPr/>
          <a:lstStyle/>
          <a:p>
            <a:endParaRPr lang="en-US" dirty="0"/>
          </a:p>
        </p:txBody>
      </p:sp>
      <p:graphicFrame>
        <p:nvGraphicFramePr>
          <p:cNvPr id="5" name="Table 4">
            <a:extLst>
              <a:ext uri="{FF2B5EF4-FFF2-40B4-BE49-F238E27FC236}">
                <a16:creationId xmlns:a16="http://schemas.microsoft.com/office/drawing/2014/main" id="{555FF542-8A97-BAE4-9AEB-C1AF42742C24}"/>
              </a:ext>
            </a:extLst>
          </p:cNvPr>
          <p:cNvGraphicFramePr>
            <a:graphicFrameLocks noGrp="1"/>
          </p:cNvGraphicFramePr>
          <p:nvPr>
            <p:extLst>
              <p:ext uri="{D42A27DB-BD31-4B8C-83A1-F6EECF244321}">
                <p14:modId xmlns:p14="http://schemas.microsoft.com/office/powerpoint/2010/main" val="508342447"/>
              </p:ext>
            </p:extLst>
          </p:nvPr>
        </p:nvGraphicFramePr>
        <p:xfrm>
          <a:off x="3157538" y="2379345"/>
          <a:ext cx="5937250" cy="2956560"/>
        </p:xfrm>
        <a:graphic>
          <a:graphicData uri="http://schemas.openxmlformats.org/drawingml/2006/table">
            <a:tbl>
              <a:tblPr firstRow="1" firstCol="1" bandRow="1"/>
              <a:tblGrid>
                <a:gridCol w="2282825">
                  <a:extLst>
                    <a:ext uri="{9D8B030D-6E8A-4147-A177-3AD203B41FA5}">
                      <a16:colId xmlns:a16="http://schemas.microsoft.com/office/drawing/2014/main" val="489601745"/>
                    </a:ext>
                  </a:extLst>
                </a:gridCol>
                <a:gridCol w="1943100">
                  <a:extLst>
                    <a:ext uri="{9D8B030D-6E8A-4147-A177-3AD203B41FA5}">
                      <a16:colId xmlns:a16="http://schemas.microsoft.com/office/drawing/2014/main" val="3813573260"/>
                    </a:ext>
                  </a:extLst>
                </a:gridCol>
                <a:gridCol w="1711325">
                  <a:extLst>
                    <a:ext uri="{9D8B030D-6E8A-4147-A177-3AD203B41FA5}">
                      <a16:colId xmlns:a16="http://schemas.microsoft.com/office/drawing/2014/main" val="3312699225"/>
                    </a:ext>
                  </a:extLst>
                </a:gridCol>
              </a:tblGrid>
              <a:tr h="0">
                <a:tc>
                  <a:txBody>
                    <a:bodyPr/>
                    <a:lstStyle/>
                    <a:p>
                      <a:pPr marL="0" marR="0" algn="ct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Role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Name </a:t>
                      </a:r>
                      <a:r>
                        <a:rPr lang="en-US" sz="12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(or Vacant)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Present or Absent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3455088477"/>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Parent/Guardian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Chizelle Archie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2963580"/>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Sharyl Chatman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2109929"/>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William Smith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3588979"/>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0" i="1" dirty="0">
                          <a:effectLst/>
                          <a:latin typeface="Calibri" panose="020F0502020204030204" pitchFamily="34" charset="0"/>
                          <a:ea typeface="Calibri" panose="020F0502020204030204" pitchFamily="34" charset="0"/>
                          <a:cs typeface="Arial" panose="020B0604020202020204" pitchFamily="34" charset="0"/>
                        </a:rPr>
                        <a:t>VACANT</a:t>
                      </a:r>
                      <a:endParaRPr lang="en-US" sz="11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5580449"/>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Jon Lewis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3302177"/>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Patricia Horton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0624292"/>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Metro RESA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Tim Cairl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93331"/>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Secondary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Dwionne Freeman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9445830"/>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Secondary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Shelly Goodrum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687505"/>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Post-Secondary Representative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Sonya McCoy-Wilson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8648022"/>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Post-Secondary Representative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Niya Eady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7822993"/>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Ex-Officio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Katie Howard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0442385"/>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Ex-Officio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Tasharah Wilson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8506513"/>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Student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Wesley Gilliard, Jr.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8942830"/>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Student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Rajaa Judah</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5280839"/>
                  </a:ext>
                </a:extLst>
              </a:tr>
            </a:tbl>
          </a:graphicData>
        </a:graphic>
      </p:graphicFrame>
    </p:spTree>
    <p:extLst>
      <p:ext uri="{BB962C8B-B14F-4D97-AF65-F5344CB8AC3E}">
        <p14:creationId xmlns:p14="http://schemas.microsoft.com/office/powerpoint/2010/main" val="315045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 name="Picture 1">
            <a:extLst>
              <a:ext uri="{FF2B5EF4-FFF2-40B4-BE49-F238E27FC236}">
                <a16:creationId xmlns:a16="http://schemas.microsoft.com/office/drawing/2014/main" id="{80DC5233-293A-0E58-122F-4E1498C47C76}"/>
              </a:ext>
            </a:extLst>
          </p:cNvPr>
          <p:cNvPicPr>
            <a:picLocks noChangeAspect="1"/>
          </p:cNvPicPr>
          <p:nvPr/>
        </p:nvPicPr>
        <p:blipFill>
          <a:blip r:embed="rId3"/>
          <a:stretch>
            <a:fillRect/>
          </a:stretch>
        </p:blipFill>
        <p:spPr>
          <a:xfrm>
            <a:off x="3117342" y="1754886"/>
            <a:ext cx="5957316" cy="3348228"/>
          </a:xfrm>
          <a:prstGeom prst="rect">
            <a:avLst/>
          </a:prstGeom>
        </p:spPr>
      </p:pic>
    </p:spTree>
    <p:extLst>
      <p:ext uri="{BB962C8B-B14F-4D97-AF65-F5344CB8AC3E}">
        <p14:creationId xmlns:p14="http://schemas.microsoft.com/office/powerpoint/2010/main" val="346014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2C4C0-2640-67C3-3A37-EB8632D9082D}"/>
              </a:ext>
            </a:extLst>
          </p:cNvPr>
          <p:cNvSpPr>
            <a:spLocks noGrp="1"/>
          </p:cNvSpPr>
          <p:nvPr>
            <p:ph type="title"/>
          </p:nvPr>
        </p:nvSpPr>
        <p:spPr/>
        <p:txBody>
          <a:bodyPr/>
          <a:lstStyle/>
          <a:p>
            <a:r>
              <a:rPr lang="en-US" dirty="0"/>
              <a:t>Fill Vacant Seats</a:t>
            </a:r>
          </a:p>
        </p:txBody>
      </p:sp>
      <p:sp>
        <p:nvSpPr>
          <p:cNvPr id="3" name="Text Placeholder 2">
            <a:extLst>
              <a:ext uri="{FF2B5EF4-FFF2-40B4-BE49-F238E27FC236}">
                <a16:creationId xmlns:a16="http://schemas.microsoft.com/office/drawing/2014/main" id="{AA1CFD75-8331-2BED-2E83-03097C5E3F90}"/>
              </a:ext>
            </a:extLst>
          </p:cNvPr>
          <p:cNvSpPr>
            <a:spLocks noGrp="1"/>
          </p:cNvSpPr>
          <p:nvPr>
            <p:ph type="body" idx="1"/>
          </p:nvPr>
        </p:nvSpPr>
        <p:spPr>
          <a:xfrm>
            <a:off x="1066800" y="1835223"/>
            <a:ext cx="10058400" cy="4023360"/>
          </a:xfrm>
        </p:spPr>
        <p:txBody>
          <a:bodyPr/>
          <a:lstStyle/>
          <a:p>
            <a:r>
              <a:rPr lang="en-US" dirty="0"/>
              <a:t>The Metro Atlanta Chamber brings forth the nominations for business seats.</a:t>
            </a:r>
          </a:p>
          <a:p>
            <a:r>
              <a:rPr lang="en-US" dirty="0"/>
              <a:t>All board members have only one vote per seat.</a:t>
            </a:r>
          </a:p>
          <a:p>
            <a:r>
              <a:rPr lang="en-US" dirty="0"/>
              <a:t>Individuals filling a vacant seat will serve until the conclusion of that seat’s term.</a:t>
            </a:r>
          </a:p>
          <a:p>
            <a:r>
              <a:rPr lang="en-US" dirty="0"/>
              <a:t>Upon approval, individuals are immediately full board members and may join the meeting.</a:t>
            </a:r>
          </a:p>
        </p:txBody>
      </p:sp>
    </p:spTree>
    <p:extLst>
      <p:ext uri="{BB962C8B-B14F-4D97-AF65-F5344CB8AC3E}">
        <p14:creationId xmlns:p14="http://schemas.microsoft.com/office/powerpoint/2010/main" val="3183544374"/>
      </p:ext>
    </p:extLst>
  </p:cSld>
  <p:clrMapOvr>
    <a:masterClrMapping/>
  </p:clrMapOvr>
</p:sld>
</file>

<file path=ppt/theme/theme1.xml><?xml version="1.0" encoding="utf-8"?>
<a:theme xmlns:a="http://schemas.openxmlformats.org/drawingml/2006/main" name="Retrospect">
  <a:themeElements>
    <a:clrScheme name="CCAES">
      <a:dk1>
        <a:srgbClr val="005685"/>
      </a:dk1>
      <a:lt1>
        <a:srgbClr val="FFFFFF"/>
      </a:lt1>
      <a:dk2>
        <a:srgbClr val="44546A"/>
      </a:dk2>
      <a:lt2>
        <a:srgbClr val="E7E6E6"/>
      </a:lt2>
      <a:accent1>
        <a:srgbClr val="0D85AB"/>
      </a:accent1>
      <a:accent2>
        <a:srgbClr val="EE7C29"/>
      </a:accent2>
      <a:accent3>
        <a:srgbClr val="A5A5A5"/>
      </a:accent3>
      <a:accent4>
        <a:srgbClr val="EE7C29"/>
      </a:accent4>
      <a:accent5>
        <a:srgbClr val="0D85AB"/>
      </a:accent5>
      <a:accent6>
        <a:srgbClr val="0D85AB"/>
      </a:accent6>
      <a:hlink>
        <a:srgbClr val="EE7C29"/>
      </a:hlink>
      <a:folHlink>
        <a:srgbClr val="0D8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1544</TotalTime>
  <Words>516</Words>
  <Application>Microsoft Office PowerPoint</Application>
  <PresentationFormat>Widescreen</PresentationFormat>
  <Paragraphs>111</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Calibri</vt:lpstr>
      <vt:lpstr>Arial</vt:lpstr>
      <vt:lpstr>Arial Nova Light</vt:lpstr>
      <vt:lpstr>Retrospect</vt:lpstr>
      <vt:lpstr>Board of Directors Meeting Good afternoon, everyone!   Thank you for joining us.  We will begin shortly.</vt:lpstr>
      <vt:lpstr>Welcome Board Members &amp; Visitors!</vt:lpstr>
      <vt:lpstr>Welcome  ACCA Board Members  &amp; Visitors!</vt:lpstr>
      <vt:lpstr>Public Comment</vt:lpstr>
      <vt:lpstr>Virtual Meeting Norms</vt:lpstr>
      <vt:lpstr>PowerPoint Presentation</vt:lpstr>
      <vt:lpstr>Roll Call</vt:lpstr>
      <vt:lpstr>PowerPoint Presentation</vt:lpstr>
      <vt:lpstr>Fill Vacant Seats</vt:lpstr>
      <vt:lpstr>Nominee:  Sarah Bontrager</vt:lpstr>
      <vt:lpstr>Approval of Previous Minutes    10/30/2024</vt:lpstr>
      <vt:lpstr>Internal Review</vt:lpstr>
      <vt:lpstr>Announcements</vt:lpstr>
      <vt:lpstr>Public Comment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 Good morning everyone!   Thank you for joining us today.  We will begin shortly.</dc:title>
  <dc:creator>Fears, Shaundra</dc:creator>
  <cp:lastModifiedBy>Wilson, Tasharah</cp:lastModifiedBy>
  <cp:revision>62</cp:revision>
  <cp:lastPrinted>2024-05-16T14:46:43Z</cp:lastPrinted>
  <dcterms:created xsi:type="dcterms:W3CDTF">2020-08-09T18:40:41Z</dcterms:created>
  <dcterms:modified xsi:type="dcterms:W3CDTF">2025-01-29T18:08:04Z</dcterms:modified>
</cp:coreProperties>
</file>